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1" r:id="rId6"/>
    <p:sldId id="268" r:id="rId7"/>
    <p:sldId id="280" r:id="rId8"/>
    <p:sldId id="270" r:id="rId9"/>
    <p:sldId id="261" r:id="rId10"/>
    <p:sldId id="282" r:id="rId11"/>
    <p:sldId id="276" r:id="rId12"/>
    <p:sldId id="283" r:id="rId13"/>
    <p:sldId id="273" r:id="rId14"/>
    <p:sldId id="275" r:id="rId15"/>
    <p:sldId id="274" r:id="rId16"/>
    <p:sldId id="279" r:id="rId17"/>
    <p:sldId id="284" r:id="rId18"/>
    <p:sldId id="285" r:id="rId19"/>
    <p:sldId id="286" r:id="rId20"/>
    <p:sldId id="277" r:id="rId21"/>
    <p:sldId id="287" r:id="rId22"/>
    <p:sldId id="263" r:id="rId23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BD576F-3E46-4FC2-AADC-DB3FFE2C1F81}">
          <p14:sldIdLst>
            <p14:sldId id="257"/>
            <p14:sldId id="281"/>
            <p14:sldId id="268"/>
          </p14:sldIdLst>
        </p14:section>
        <p14:section name="Sección sin título" id="{A47649CA-683A-48F9-A251-3BE1ED36E739}">
          <p14:sldIdLst>
            <p14:sldId id="280"/>
            <p14:sldId id="270"/>
            <p14:sldId id="261"/>
            <p14:sldId id="282"/>
            <p14:sldId id="276"/>
            <p14:sldId id="283"/>
            <p14:sldId id="273"/>
            <p14:sldId id="275"/>
            <p14:sldId id="274"/>
            <p14:sldId id="279"/>
            <p14:sldId id="284"/>
            <p14:sldId id="285"/>
            <p14:sldId id="286"/>
            <p14:sldId id="277"/>
            <p14:sldId id="28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6395" autoAdjust="0"/>
  </p:normalViewPr>
  <p:slideViewPr>
    <p:cSldViewPr>
      <p:cViewPr varScale="1">
        <p:scale>
          <a:sx n="74" d="100"/>
          <a:sy n="74" d="100"/>
        </p:scale>
        <p:origin x="49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6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7D1BE-2276-47E2-8648-485371669F8B}" type="doc">
      <dgm:prSet loTypeId="urn:microsoft.com/office/officeart/2008/layout/PictureAccentBlocks" loCatId="picture" qsTypeId="urn:microsoft.com/office/officeart/2005/8/quickstyle/simple2" qsCatId="simple" csTypeId="urn:microsoft.com/office/officeart/2005/8/colors/accent1_2" csCatId="accent1" phldr="1"/>
      <dgm:spPr/>
    </dgm:pt>
    <dgm:pt modelId="{99FE388A-49A3-4229-BB3E-E225CFB6ADD7}">
      <dgm:prSet phldrT="[Texto]" phldr="1"/>
      <dgm:spPr/>
      <dgm:t>
        <a:bodyPr/>
        <a:lstStyle/>
        <a:p>
          <a:endParaRPr lang="es-CO" dirty="0"/>
        </a:p>
      </dgm:t>
    </dgm:pt>
    <dgm:pt modelId="{DC6D1075-BA6F-4871-BE2A-0E905765EF93}" type="parTrans" cxnId="{5220583A-796B-4A76-905F-25067E9186D6}">
      <dgm:prSet/>
      <dgm:spPr/>
      <dgm:t>
        <a:bodyPr/>
        <a:lstStyle/>
        <a:p>
          <a:endParaRPr lang="es-CO"/>
        </a:p>
      </dgm:t>
    </dgm:pt>
    <dgm:pt modelId="{CC710611-782B-4C53-AA39-AEDC4DEECEC9}" type="sibTrans" cxnId="{5220583A-796B-4A76-905F-25067E9186D6}">
      <dgm:prSet/>
      <dgm:spPr/>
      <dgm:t>
        <a:bodyPr/>
        <a:lstStyle/>
        <a:p>
          <a:endParaRPr lang="es-CO"/>
        </a:p>
      </dgm:t>
    </dgm:pt>
    <dgm:pt modelId="{CBA93B14-2D4D-4FC8-B27C-E6631146FCB3}" type="pres">
      <dgm:prSet presAssocID="{79A7D1BE-2276-47E2-8648-485371669F8B}" presName="Name0" presStyleCnt="0">
        <dgm:presLayoutVars>
          <dgm:dir/>
        </dgm:presLayoutVars>
      </dgm:prSet>
      <dgm:spPr/>
    </dgm:pt>
    <dgm:pt modelId="{BAAA98AE-C5C1-46EF-9FC8-3A18ABD916A6}" type="pres">
      <dgm:prSet presAssocID="{99FE388A-49A3-4229-BB3E-E225CFB6ADD7}" presName="composite" presStyleCnt="0"/>
      <dgm:spPr/>
    </dgm:pt>
    <dgm:pt modelId="{8D14F8FB-A821-4B81-98D1-94820A030896}" type="pres">
      <dgm:prSet presAssocID="{99FE388A-49A3-4229-BB3E-E225CFB6ADD7}" presName="Image" presStyleLbl="alignNode1" presStyleIdx="0" presStyleCnt="1" custScaleX="120000" custScaleY="127934" custLinFactNeighborX="41165" custLinFactNeighborY="37251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3A96527-6141-44D4-8CF8-FD40EBF7E968}" type="pres">
      <dgm:prSet presAssocID="{99FE388A-49A3-4229-BB3E-E225CFB6ADD7}" presName="Paren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1DD6267-8EA7-4FC0-8940-FCB2F38C20AE}" type="presOf" srcId="{99FE388A-49A3-4229-BB3E-E225CFB6ADD7}" destId="{73A96527-6141-44D4-8CF8-FD40EBF7E968}" srcOrd="0" destOrd="0" presId="urn:microsoft.com/office/officeart/2008/layout/PictureAccentBlocks"/>
    <dgm:cxn modelId="{5220583A-796B-4A76-905F-25067E9186D6}" srcId="{79A7D1BE-2276-47E2-8648-485371669F8B}" destId="{99FE388A-49A3-4229-BB3E-E225CFB6ADD7}" srcOrd="0" destOrd="0" parTransId="{DC6D1075-BA6F-4871-BE2A-0E905765EF93}" sibTransId="{CC710611-782B-4C53-AA39-AEDC4DEECEC9}"/>
    <dgm:cxn modelId="{9B6746FE-0796-45A6-B2B3-349E22F67E96}" type="presOf" srcId="{79A7D1BE-2276-47E2-8648-485371669F8B}" destId="{CBA93B14-2D4D-4FC8-B27C-E6631146FCB3}" srcOrd="0" destOrd="0" presId="urn:microsoft.com/office/officeart/2008/layout/PictureAccentBlocks"/>
    <dgm:cxn modelId="{C6B0DCE1-0D79-4CDB-A489-C95FEA7D775A}" type="presParOf" srcId="{CBA93B14-2D4D-4FC8-B27C-E6631146FCB3}" destId="{BAAA98AE-C5C1-46EF-9FC8-3A18ABD916A6}" srcOrd="0" destOrd="0" presId="urn:microsoft.com/office/officeart/2008/layout/PictureAccentBlocks"/>
    <dgm:cxn modelId="{4EDDC566-C4ED-4D56-92F5-1AC02BD33925}" type="presParOf" srcId="{BAAA98AE-C5C1-46EF-9FC8-3A18ABD916A6}" destId="{8D14F8FB-A821-4B81-98D1-94820A030896}" srcOrd="0" destOrd="0" presId="urn:microsoft.com/office/officeart/2008/layout/PictureAccentBlocks"/>
    <dgm:cxn modelId="{01AC677F-75D7-440E-B46E-976F61CBF490}" type="presParOf" srcId="{BAAA98AE-C5C1-46EF-9FC8-3A18ABD916A6}" destId="{73A96527-6141-44D4-8CF8-FD40EBF7E968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4F8FB-A821-4B81-98D1-94820A030896}">
      <dsp:nvSpPr>
        <dsp:cNvPr id="0" name=""/>
        <dsp:cNvSpPr/>
      </dsp:nvSpPr>
      <dsp:spPr>
        <a:xfrm>
          <a:off x="70192" y="40945"/>
          <a:ext cx="839644" cy="89515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A96527-6141-44D4-8CF8-FD40EBF7E968}">
      <dsp:nvSpPr>
        <dsp:cNvPr id="0" name=""/>
        <dsp:cNvSpPr/>
      </dsp:nvSpPr>
      <dsp:spPr>
        <a:xfrm rot="16200000">
          <a:off x="-279659" y="418554"/>
          <a:ext cx="699703" cy="13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-279659" y="418554"/>
        <a:ext cx="699703" cy="139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25/01/2021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234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662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4" y="6057153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400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400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2400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4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5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70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67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6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25/01/2021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6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50" y="6356356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MAPA%20DE%20PROCESOS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F:\SENA\TECNOLOGO%20ANALISIS%20Y%20DESARROLLO%20DE%20SISTEMAS%20DE%20INFORMACION%20(2141041)\Leonardo\Historias_usuario_backlog%20-%20blanco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Nestor/Diagrama%20de%20Clases.jpg" TargetMode="External"/><Relationship Id="rId7" Type="http://schemas.openxmlformats.org/officeDocument/2006/relationships/image" Target="../media/image1.png"/><Relationship Id="rId2" Type="http://schemas.openxmlformats.org/officeDocument/2006/relationships/hyperlink" Target="../Nestor/DIAGRAMA%20CASOS%20DE%20USO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../Nestor/Diagrama%20de%20Objetos.jpg" TargetMode="External"/><Relationship Id="rId4" Type="http://schemas.openxmlformats.org/officeDocument/2006/relationships/hyperlink" Target="../Nestor/Diagrama%20de%20Secuencia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95000">
              <a:schemeClr val="bg1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3318" y="548680"/>
            <a:ext cx="8735325" cy="1240979"/>
          </a:xfrm>
        </p:spPr>
        <p:txBody>
          <a:bodyPr rtlCol="0">
            <a:normAutofit/>
          </a:bodyPr>
          <a:lstStyle/>
          <a:p>
            <a:pPr algn="ctr" rtl="0"/>
            <a:r>
              <a:rPr lang="es-CO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PROYECTO PRIMER TRIMESTRE ADSI DIURNO</a:t>
            </a:r>
            <a:endParaRPr lang="es-ES" sz="3600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45469" y="4293096"/>
            <a:ext cx="8735325" cy="1744921"/>
          </a:xfrm>
        </p:spPr>
        <p:txBody>
          <a:bodyPr rtlCol="0">
            <a:normAutofit fontScale="70000" lnSpcReduction="20000"/>
          </a:bodyPr>
          <a:lstStyle/>
          <a:p>
            <a:pPr algn="just" rtl="0"/>
            <a:endParaRPr lang="es-ES" b="1" dirty="0">
              <a:solidFill>
                <a:schemeClr val="tx1"/>
              </a:solidFill>
              <a:latin typeface="+mj-lt"/>
            </a:endParaRPr>
          </a:p>
          <a:p>
            <a:pPr rtl="0"/>
            <a:endParaRPr lang="es-ES" b="1" dirty="0">
              <a:solidFill>
                <a:schemeClr val="tx1"/>
              </a:solidFill>
            </a:endParaRPr>
          </a:p>
          <a:p>
            <a:pPr algn="ctr" rtl="0"/>
            <a:r>
              <a:rPr lang="es-ES" b="1" dirty="0">
                <a:solidFill>
                  <a:schemeClr val="tx1"/>
                </a:solidFill>
              </a:rPr>
              <a:t>Sena</a:t>
            </a:r>
          </a:p>
          <a:p>
            <a:pPr algn="ctr" rtl="0"/>
            <a:r>
              <a:rPr lang="es-ES" b="1" dirty="0">
                <a:solidFill>
                  <a:schemeClr val="tx1"/>
                </a:solidFill>
              </a:rPr>
              <a:t>centro de electricidad, electrónica y telecomunicaciones</a:t>
            </a:r>
          </a:p>
          <a:p>
            <a:pPr algn="ctr" rtl="0"/>
            <a:r>
              <a:rPr lang="es-ES" b="1" dirty="0">
                <a:solidFill>
                  <a:schemeClr val="tx1"/>
                </a:solidFill>
              </a:rPr>
              <a:t>Tecnólogo en análisis y desarrollo de sistemas de información</a:t>
            </a:r>
          </a:p>
          <a:p>
            <a:pPr algn="ctr" rtl="0"/>
            <a:r>
              <a:rPr lang="es-ES" b="1" dirty="0">
                <a:solidFill>
                  <a:schemeClr val="tx1"/>
                </a:solidFill>
              </a:rPr>
              <a:t>2020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C31D67C-28A9-4F7B-9E55-665288DCC645}"/>
              </a:ext>
            </a:extLst>
          </p:cNvPr>
          <p:cNvSpPr txBox="1"/>
          <p:nvPr/>
        </p:nvSpPr>
        <p:spPr>
          <a:xfrm>
            <a:off x="981844" y="2420888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INSTRUCTORES:</a:t>
            </a:r>
          </a:p>
          <a:p>
            <a:pPr algn="ctr"/>
            <a:r>
              <a:rPr lang="es-CO" sz="2800" dirty="0"/>
              <a:t>                          </a:t>
            </a:r>
            <a:r>
              <a:rPr lang="es-CO" sz="2800" b="1" dirty="0"/>
              <a:t>JAVIER LEONARDO PINEDA URIBE. </a:t>
            </a:r>
          </a:p>
          <a:p>
            <a:pPr algn="ctr"/>
            <a:r>
              <a:rPr lang="es-CO" sz="2800" b="1" dirty="0"/>
              <a:t>                          NESTOR ANDRES RODRIGUEZ GARCIA.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538886D-02D7-4F74-83DB-9CA652C9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141" y="591303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26" y="439008"/>
            <a:ext cx="7285171" cy="733896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/>
              <a:t>COMPONENTE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5" y="1503130"/>
            <a:ext cx="10360501" cy="4915862"/>
          </a:xfrm>
        </p:spPr>
        <p:txBody>
          <a:bodyPr/>
          <a:lstStyle/>
          <a:p>
            <a:r>
              <a:rPr lang="es-CO" sz="3200" b="1" dirty="0"/>
              <a:t>TECNICAS DEL LEVANTAMIENTO DE INFORMACIÓN</a:t>
            </a:r>
          </a:p>
          <a:p>
            <a:pPr marL="0" indent="0">
              <a:buNone/>
            </a:pPr>
            <a:r>
              <a:rPr lang="es-CO" sz="3600" b="1" dirty="0"/>
              <a:t>ENCUESTA:</a:t>
            </a:r>
            <a:r>
              <a:rPr lang="es-CO" sz="3600" b="1" dirty="0">
                <a:solidFill>
                  <a:srgbClr val="009999"/>
                </a:solidFill>
              </a:rPr>
              <a:t> </a:t>
            </a:r>
            <a:r>
              <a:rPr lang="es-CO" dirty="0"/>
              <a:t>Se realizo un evaluación periódica  a  los aprendices para obtener una información precisa  sobre el control de la inasistencias</a:t>
            </a:r>
          </a:p>
          <a:p>
            <a:pPr marL="0" indent="0">
              <a:buNone/>
            </a:pPr>
            <a:r>
              <a:rPr lang="es-CO" dirty="0"/>
              <a:t>https://docs.google.com/forms/d/e/1FAIpQLSe9pWQNgMhPBci97FedfM5l3Vaj0OEuCQp8dp7dr9mVCMzBYg/viewform?usp=sf_link</a:t>
            </a: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61ECAA6E-7FE8-4967-A8A4-14FE7D36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32" y="4725144"/>
            <a:ext cx="4522958" cy="213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E8912770-EB01-4C06-844A-361B5D89F095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0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94763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/>
              <a:t>COMPONENTE TECNICO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124744"/>
            <a:ext cx="10360501" cy="5039325"/>
          </a:xfrm>
        </p:spPr>
        <p:txBody>
          <a:bodyPr/>
          <a:lstStyle/>
          <a:p>
            <a:r>
              <a:rPr lang="es-CO" sz="3600" b="1" dirty="0">
                <a:ea typeface="+mn-lt"/>
                <a:cs typeface="+mn-lt"/>
              </a:rPr>
              <a:t>ENTREVISTA:</a:t>
            </a:r>
            <a:r>
              <a:rPr lang="es-CO" sz="3600" b="1" dirty="0">
                <a:solidFill>
                  <a:srgbClr val="009999"/>
                </a:solidFill>
                <a:ea typeface="+mn-lt"/>
                <a:cs typeface="+mn-lt"/>
              </a:rPr>
              <a:t> </a:t>
            </a:r>
            <a:r>
              <a:rPr lang="es-CO" dirty="0">
                <a:ea typeface="+mn-lt"/>
                <a:cs typeface="+mn-lt"/>
              </a:rPr>
              <a:t>se realiza una entrevista a los instructores para determinar  qué información puede servir para el control de inasistencias</a:t>
            </a:r>
          </a:p>
          <a:p>
            <a:pPr marL="0" indent="0">
              <a:buNone/>
            </a:pPr>
            <a:r>
              <a:rPr lang="es-CO" dirty="0">
                <a:ea typeface="+mn-lt"/>
                <a:cs typeface="+mn-lt"/>
              </a:rPr>
              <a:t>https://docs.google.com/forms/d/e/1FAIpQLSehWRowY_GyunlT-GCH3mkrwXcLW_ejktcSdkN_7UrJsO0_uw/viewform?usp=sf_link</a:t>
            </a:r>
          </a:p>
        </p:txBody>
      </p:sp>
      <p:pic>
        <p:nvPicPr>
          <p:cNvPr id="5" name="Imagen 9" descr="Imagen que contiene señal, cuarto&#10;&#10;Descripción generada automáticamente">
            <a:extLst>
              <a:ext uri="{FF2B5EF4-FFF2-40B4-BE49-F238E27FC236}">
                <a16:creationId xmlns:a16="http://schemas.microsoft.com/office/drawing/2014/main" xmlns="" id="{30BB522A-C021-4A0B-AE48-B8C601FF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3547846"/>
            <a:ext cx="4081863" cy="261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D7557BFF-4309-48EB-B50C-BF95992E1C39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0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527307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/>
              <a:t>COMPONENTES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556792"/>
            <a:ext cx="10360501" cy="4607277"/>
          </a:xfrm>
        </p:spPr>
        <p:txBody>
          <a:bodyPr/>
          <a:lstStyle/>
          <a:p>
            <a:r>
              <a:rPr lang="es-CO" sz="3600" b="1" dirty="0"/>
              <a:t>MAPA DE PROCESO DE LA ORGANIZACIÓN – BPMN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C8DFE8CA-CE6B-4414-A7E6-8C5F65DFC8C9}"/>
              </a:ext>
            </a:extLst>
          </p:cNvPr>
          <p:cNvSpPr/>
          <p:nvPr/>
        </p:nvSpPr>
        <p:spPr>
          <a:xfrm>
            <a:off x="11349181" y="5941306"/>
            <a:ext cx="839644" cy="895158"/>
          </a:xfrm>
          <a:prstGeom prst="rect">
            <a:avLst/>
          </a:prstGeom>
          <a:blipFill>
            <a:blip r:embed="rId3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n 5">
            <a:hlinkClick r:id="rId4" action="ppaction://hlinkfile"/>
            <a:extLst>
              <a:ext uri="{FF2B5EF4-FFF2-40B4-BE49-F238E27FC236}">
                <a16:creationId xmlns:a16="http://schemas.microsoft.com/office/drawing/2014/main" xmlns="" id="{2F1A1CB2-94D2-4A0A-9B6A-B28110B3F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24" y="2276873"/>
            <a:ext cx="9971356" cy="4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COMPONENTES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SISTEMA DE CONTROL DE VERSIONES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/>
              <a:t>GIT:</a:t>
            </a:r>
            <a:r>
              <a:rPr lang="es-CO" dirty="0"/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software de control de versiones diseñado por Linus Torvalds, pensando en la eficiencia y la confiabilidad del mantenimiento de versiones de aplicaciones cuando éstas tienen un gran número de archivos de código fuente.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 diseñado como un motor de sistema de control de versiones de bajo nivel sobre el cual otros podrían codificar interfaces frontales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5E51622D-7A89-455A-BAF0-24B3E855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788" y="569158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COMPONENTES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CARACTERÍSTICAS: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Fuerte apoyo al desarrollo no lineal, por ende, rapidez en la gestión de ramas y mezclado de diferentes versiones. Git incluye herramientas específicas para navegar y visualizar un historial de desarrollo no lineal.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 almacenamiento periódico en paquetes (ficheros). Esto es relativamente eficiente para escritura de cambios y relativamente ineficiente para lectura si el reempaquetado (con base en diferencias) no ocurre cada cierto tiempo.</a:t>
            </a:r>
            <a:endParaRPr lang="es-CO" dirty="0"/>
          </a:p>
        </p:txBody>
      </p:sp>
      <p:pic>
        <p:nvPicPr>
          <p:cNvPr id="5" name="Imagen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5E51622D-7A89-455A-BAF0-24B3E855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788" y="569158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COMPONENTES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141620-37EE-4A6B-8ECD-088C83B6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12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Es un servicio basado en web para el control de versiones usando GIT. Básicamente, es un sitio de redes sociales para desarrolladores.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un gran lugar para mostrar los proyectos y ser notado por los reclutadores potenciales.</a:t>
            </a:r>
          </a:p>
          <a:p>
            <a:pPr marL="0" indent="0" algn="just">
              <a:buNone/>
            </a:pPr>
            <a:endParaRPr lang="es-CO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DIFERENCIA ENTRE GIT Y GITHUB: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GIT: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herramienta de control de versiones distribuida.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plataforma basada en la nube.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GIT: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herramienta de código abierto que los desarrolladores instalan localmente para gestionar el código fuente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 servicio en línea al que los desarrolladores que utilizan GIT pueden conectarse y cargar o descargar recursos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" name="Imagen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5E51622D-7A89-455A-BAF0-24B3E855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788" y="569158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A3E8F3-82A4-4EC0-8B35-9397F606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COMPONENTES TECNICO</a:t>
            </a:r>
          </a:p>
        </p:txBody>
      </p:sp>
      <p:pic>
        <p:nvPicPr>
          <p:cNvPr id="7" name="Imagen 6" descr="Git puesto en práctica. Ejemplos.">
            <a:extLst>
              <a:ext uri="{FF2B5EF4-FFF2-40B4-BE49-F238E27FC236}">
                <a16:creationId xmlns:a16="http://schemas.microsoft.com/office/drawing/2014/main" xmlns="" id="{B53B8A20-25C6-499E-BF00-BD691C5D1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1498600"/>
            <a:ext cx="5789692" cy="5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⋆ Cómo usar Git para el desarrollo Web: Conceptos y ejemplo">
            <a:extLst>
              <a:ext uri="{FF2B5EF4-FFF2-40B4-BE49-F238E27FC236}">
                <a16:creationId xmlns:a16="http://schemas.microsoft.com/office/drawing/2014/main" xmlns="" id="{492E930C-B9A1-41EB-A1FD-8F414D5263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26" y="1498600"/>
            <a:ext cx="6432499" cy="5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xmlns="" id="{5B4F8F85-3B58-46D1-9F86-93784E921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249" y="591303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hlinkClick r:id="rId2" action="ppaction://hlinkfile"/>
            <a:extLst>
              <a:ext uri="{FF2B5EF4-FFF2-40B4-BE49-F238E27FC236}">
                <a16:creationId xmlns:a16="http://schemas.microsoft.com/office/drawing/2014/main" xmlns="" id="{778EF730-7492-49E6-9D10-E7FBEFF31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4" t="17056" r="15753" b="7455"/>
          <a:stretch/>
        </p:blipFill>
        <p:spPr>
          <a:xfrm>
            <a:off x="2638027" y="2751555"/>
            <a:ext cx="6759505" cy="4106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CC679-5BF9-4014-B974-0BD9081A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00" y="332656"/>
            <a:ext cx="4892218" cy="624084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COMPONENTE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42165D-828D-4545-9B2D-5494FA46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1341385"/>
            <a:ext cx="7848872" cy="5183959"/>
          </a:xfrm>
        </p:spPr>
        <p:txBody>
          <a:bodyPr/>
          <a:lstStyle/>
          <a:p>
            <a:r>
              <a:rPr lang="es-CO" dirty="0"/>
              <a:t>Informe de Requerimientos(SCRUM.)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dirty="0"/>
              <a:t>HISTORIAS DE USUARIO</a:t>
            </a:r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xmlns="" id="{387DCA9F-786E-4611-9A44-09CAE4C55796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5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7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CC679-5BF9-4014-B974-0BD9081A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b="1" dirty="0"/>
              <a:t>COMPONENTE TECNICO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42165D-828D-4545-9B2D-5494FA46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CO" sz="3200" b="1" dirty="0"/>
              <a:t>DIAGRAMA UML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CO" sz="28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Casos de Uso</a:t>
            </a:r>
            <a:r>
              <a:rPr lang="es-CO" sz="2800" dirty="0"/>
              <a:t>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CO" sz="28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de clase</a:t>
            </a:r>
            <a:endParaRPr lang="es-CO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CO" sz="2800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de secuencia</a:t>
            </a:r>
            <a:endParaRPr lang="es-CO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CO" sz="2800" dirty="0"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de objetos</a:t>
            </a:r>
            <a:endParaRPr lang="es-CO" sz="2800" dirty="0"/>
          </a:p>
        </p:txBody>
      </p:sp>
      <p:pic>
        <p:nvPicPr>
          <p:cNvPr id="4" name="Imagen 3">
            <a:hlinkClick r:id="rId6" action="ppaction://hlinksldjump"/>
            <a:extLst>
              <a:ext uri="{FF2B5EF4-FFF2-40B4-BE49-F238E27FC236}">
                <a16:creationId xmlns:a16="http://schemas.microsoft.com/office/drawing/2014/main" xmlns="" id="{37CE07C3-C896-4CEC-81D7-8C2F16F8C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8249" y="5894785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69F9820-BE7B-4B5B-87B0-C09C94F8C2AD}"/>
              </a:ext>
            </a:extLst>
          </p:cNvPr>
          <p:cNvSpPr/>
          <p:nvPr/>
        </p:nvSpPr>
        <p:spPr>
          <a:xfrm>
            <a:off x="2926060" y="2060848"/>
            <a:ext cx="5864157" cy="163121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txBody>
          <a:bodyPr wrap="square">
            <a:spAutoFit/>
          </a:bodyPr>
          <a:lstStyle/>
          <a:p>
            <a:pPr lvl="1"/>
            <a:r>
              <a:rPr lang="es-CO" sz="10000" b="1" dirty="0"/>
              <a:t>GRACIAS</a:t>
            </a:r>
            <a:endParaRPr lang="es-CO" sz="10000" dirty="0"/>
          </a:p>
        </p:txBody>
      </p:sp>
      <p:sp>
        <p:nvSpPr>
          <p:cNvPr id="2" name="Rectángulo 1">
            <a:hlinkClick r:id="rId3" action="ppaction://hlinksldjump"/>
            <a:extLst>
              <a:ext uri="{FF2B5EF4-FFF2-40B4-BE49-F238E27FC236}">
                <a16:creationId xmlns:a16="http://schemas.microsoft.com/office/drawing/2014/main" xmlns="" id="{65388911-9927-465F-B0F5-8026E471D7BE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282A56-C5CE-45C3-9AC3-C4976AFD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19" y="374753"/>
            <a:ext cx="8776325" cy="1223963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PRESENTADO POR: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CC7DB6-F191-47B9-9DE7-FFAB1B05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2509906"/>
            <a:ext cx="7704856" cy="371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Michael </a:t>
            </a:r>
            <a:r>
              <a:rPr lang="es-CO" b="1" dirty="0"/>
              <a:t>Javier Arias Díaz</a:t>
            </a:r>
          </a:p>
          <a:p>
            <a:pPr marL="0" indent="0" algn="ctr">
              <a:buNone/>
            </a:pPr>
            <a:r>
              <a:rPr lang="es-CO" b="1" dirty="0"/>
              <a:t>Leidy Estefanía Rodríguez Correa</a:t>
            </a:r>
          </a:p>
          <a:p>
            <a:pPr marL="0" indent="0" algn="ctr">
              <a:buNone/>
            </a:pPr>
            <a:r>
              <a:rPr lang="es-CO" b="1" dirty="0"/>
              <a:t>Miguel </a:t>
            </a:r>
            <a:r>
              <a:rPr lang="es-CO" b="1" dirty="0" err="1"/>
              <a:t>Angel</a:t>
            </a:r>
            <a:r>
              <a:rPr lang="es-CO" b="1" dirty="0"/>
              <a:t> Narváez Orozco</a:t>
            </a:r>
          </a:p>
          <a:p>
            <a:pPr marL="0" indent="0" algn="ctr">
              <a:buNone/>
            </a:pPr>
            <a:r>
              <a:rPr lang="es-CO" b="1" dirty="0" smtClean="0"/>
              <a:t>Omar </a:t>
            </a:r>
            <a:r>
              <a:rPr lang="es-CO" b="1" dirty="0"/>
              <a:t>Daniel Sanabria </a:t>
            </a:r>
            <a:r>
              <a:rPr lang="es-CO" b="1" dirty="0" err="1"/>
              <a:t>Sanchez</a:t>
            </a:r>
            <a:endParaRPr lang="es-CO" b="1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80BFAAF-38F6-410A-854C-A13ACC54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141" y="591303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870276" y="0"/>
            <a:ext cx="2283240" cy="733896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dirty="0"/>
              <a:t>INDICE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37828" y="698196"/>
            <a:ext cx="11350997" cy="6159804"/>
          </a:xfrm>
        </p:spPr>
        <p:txBody>
          <a:bodyPr rtlCol="0">
            <a:noAutofit/>
          </a:bodyPr>
          <a:lstStyle/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NOMBRE DEL PROYECTO (LOGO COMERCIAL).</a:t>
            </a:r>
          </a:p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COMPONENTE METODOLOGICO.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OBJETIVO GENERAL.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OBJETIVOS ESPECIFICOS.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PLANTEAMIENTO DEL PROBLEMA.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ALCANCES DEL PROYECTO.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JUSTIFICACION.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COMPONENTE TÉCNICO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TECNICAS DEL LEVANTAMIENTO DE INFORMACIÓN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Encuesta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CO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Entrevista</a:t>
            </a:r>
            <a:endParaRPr lang="es-CO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MAPA DE PROCESO DE LA ORGANIZACIÓN – BPMN</a:t>
            </a: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SISTEMA DE CONTROL DE VERSIONES</a:t>
            </a: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INFORME DE REQUERIMIENTOS(ESTÁNDAR IEEE830)</a:t>
            </a: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4847" lvl="2" indent="-342900">
              <a:buFont typeface="Wingdings" panose="05000000000000000000" pitchFamily="2" charset="2"/>
              <a:buChar char="ü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SCRUM.</a:t>
            </a:r>
          </a:p>
          <a:p>
            <a:pPr marL="1104847" lvl="2" indent="-342900">
              <a:buFont typeface="Wingdings" panose="05000000000000000000" pitchFamily="2" charset="2"/>
              <a:buChar char="ü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UML</a:t>
            </a: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0100A56-7C13-438D-B9D0-FFBF396369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68249" y="5913038"/>
            <a:ext cx="92057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xmlns="" id="{9C56707B-8B65-4081-BD22-002C487EF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912483"/>
              </p:ext>
            </p:extLst>
          </p:nvPr>
        </p:nvGraphicFramePr>
        <p:xfrm>
          <a:off x="10990956" y="5661248"/>
          <a:ext cx="909837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1A9F6-847E-4936-9FA7-D04208F1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692696"/>
            <a:ext cx="5616624" cy="805904"/>
          </a:xfrm>
        </p:spPr>
        <p:txBody>
          <a:bodyPr>
            <a:normAutofit/>
          </a:bodyPr>
          <a:lstStyle/>
          <a:p>
            <a:r>
              <a:rPr lang="es-CO" sz="4800" b="1" dirty="0"/>
              <a:t>NOMBRE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39ECFB5B-FE99-440C-83A2-0ECCFD0333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3646140" y="3305119"/>
            <a:ext cx="4680520" cy="3292233"/>
          </a:xfrm>
          <a:prstGeom prst="rect">
            <a:avLst/>
          </a:prstGeom>
          <a:ln w="19050">
            <a:solidFill>
              <a:srgbClr val="0099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38DD87A-B2DC-427E-A7D0-FF3907643895}"/>
              </a:ext>
            </a:extLst>
          </p:cNvPr>
          <p:cNvSpPr txBox="1"/>
          <p:nvPr/>
        </p:nvSpPr>
        <p:spPr>
          <a:xfrm>
            <a:off x="1732551" y="1700808"/>
            <a:ext cx="7571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SISTEMA INTEGRAL WEB PARA GESTION DE PROCESOS EDUCATIVOS DEL CEET</a:t>
            </a:r>
          </a:p>
        </p:txBody>
      </p:sp>
    </p:spTree>
    <p:extLst>
      <p:ext uri="{BB962C8B-B14F-4D97-AF65-F5344CB8AC3E}">
        <p14:creationId xmlns:p14="http://schemas.microsoft.com/office/powerpoint/2010/main" val="39403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4000" b="1" dirty="0"/>
              <a:t>COMPONENTE METODOLOGICO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58BF016C-A1C0-4087-9485-0D655F17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4052" y="2996952"/>
            <a:ext cx="5078677" cy="2543815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Garantizar a todos los aprendices e instructores condiciones para la asistencia, permanencia y finalización en la formación, a través de un sistema innovador.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4B3B2A3-37A9-45F2-BDE9-50B6284A638A}"/>
              </a:ext>
            </a:extLst>
          </p:cNvPr>
          <p:cNvSpPr txBox="1"/>
          <p:nvPr/>
        </p:nvSpPr>
        <p:spPr>
          <a:xfrm>
            <a:off x="2388113" y="213285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OBJETIVO GENERAL</a:t>
            </a:r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xmlns="" id="{65FDB06B-F700-4A80-88F6-68A5B16C13FF}"/>
              </a:ext>
            </a:extLst>
          </p:cNvPr>
          <p:cNvSpPr/>
          <p:nvPr/>
        </p:nvSpPr>
        <p:spPr>
          <a:xfrm>
            <a:off x="10739741" y="5962842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>
                <a:latin typeface="+mn-lt"/>
              </a:rPr>
              <a:t>COMPONENTE METODOLOGICO</a:t>
            </a: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>
          <a:xfrm>
            <a:off x="2854052" y="1516359"/>
            <a:ext cx="508274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200" b="1" dirty="0">
                <a:solidFill>
                  <a:schemeClr val="tx1"/>
                </a:solidFill>
              </a:rPr>
              <a:t>Objetivos específicos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497BC21-464E-4E3B-8EB5-0C7407BFCFA7}"/>
              </a:ext>
            </a:extLst>
          </p:cNvPr>
          <p:cNvSpPr txBox="1"/>
          <p:nvPr/>
        </p:nvSpPr>
        <p:spPr>
          <a:xfrm>
            <a:off x="1218883" y="2448518"/>
            <a:ext cx="109699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Crear un sistema de asistencia innovador que aporte en los espacios curriculares de los aprendices.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Brindar un apoyo a los instructores en cuanto a asistencia de los aprendices a sus respectivas clases.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Aplicar el sistema de asistencia como prueba piloto en las clases de los instructores.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Analizar el sistema de asistencia innovador con el fin de buscar mecanismos que se ajusten a las necesidades de los aprendices e instructores y así mismo llevar mejor control minimizar errores</a:t>
            </a:r>
            <a:r>
              <a:rPr lang="es-CO" dirty="0"/>
              <a:t>.</a:t>
            </a:r>
          </a:p>
          <a:p>
            <a:endParaRPr lang="es-CO" dirty="0"/>
          </a:p>
        </p:txBody>
      </p:sp>
      <p:sp>
        <p:nvSpPr>
          <p:cNvPr id="2" name="Rectángulo 1">
            <a:hlinkClick r:id="rId3" action="ppaction://hlinksldjump"/>
            <a:extLst>
              <a:ext uri="{FF2B5EF4-FFF2-40B4-BE49-F238E27FC236}">
                <a16:creationId xmlns:a16="http://schemas.microsoft.com/office/drawing/2014/main" xmlns="" id="{EBFE59C1-DD7B-4253-A682-C4D921A879BF}"/>
              </a:ext>
            </a:extLst>
          </p:cNvPr>
          <p:cNvSpPr/>
          <p:nvPr/>
        </p:nvSpPr>
        <p:spPr>
          <a:xfrm>
            <a:off x="11349181" y="5999523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EBC3C7-FB24-4A85-B782-5C2A0829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8" y="2276872"/>
            <a:ext cx="7344816" cy="707886"/>
          </a:xfrm>
        </p:spPr>
        <p:txBody>
          <a:bodyPr/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PLANEAMIENTO DEL PROBLEMA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66289B5-342F-412F-8853-C7F2821C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900" y="3425686"/>
            <a:ext cx="6912768" cy="2379578"/>
          </a:xfrm>
        </p:spPr>
        <p:txBody>
          <a:bodyPr/>
          <a:lstStyle/>
          <a:p>
            <a:pPr algn="just"/>
            <a:r>
              <a:rPr lang="es-CO" dirty="0"/>
              <a:t>TÉCNICAS DE ASISTENCIAS NO EFECTIVAS, QUE GENERAN PÉRDIDA DE TIEMPO, CARGA LABORAL PARA EL INSTRUCTOR EN LA TOMA DE ASISTENCIA DE LOS  APRENDICES EN CLASES TRADICIONALES.</a:t>
            </a: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7B3E401-BFE8-4CB2-BBF9-CE9958B5FF91}"/>
              </a:ext>
            </a:extLst>
          </p:cNvPr>
          <p:cNvSpPr txBox="1"/>
          <p:nvPr/>
        </p:nvSpPr>
        <p:spPr>
          <a:xfrm>
            <a:off x="2277988" y="60733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/>
              <a:t>COMPONENTE METODOLOGICO</a:t>
            </a:r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xmlns="" id="{753E6E8E-714C-4019-BE38-3468AD519120}"/>
              </a:ext>
            </a:extLst>
          </p:cNvPr>
          <p:cNvSpPr/>
          <p:nvPr/>
        </p:nvSpPr>
        <p:spPr>
          <a:xfrm>
            <a:off x="11378831" y="5937623"/>
            <a:ext cx="839644" cy="895158"/>
          </a:xfrm>
          <a:prstGeom prst="rect">
            <a:avLst/>
          </a:prstGeom>
          <a:blipFill>
            <a:blip r:embed="rId3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40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7868" y="573831"/>
            <a:ext cx="10360501" cy="733896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000" b="1" dirty="0"/>
              <a:t>COMPONENTE METODOLOGICO</a:t>
            </a: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>
          <a:xfrm>
            <a:off x="2566020" y="1700808"/>
            <a:ext cx="6531713" cy="644128"/>
          </a:xfrm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tx1"/>
                </a:solidFill>
              </a:rPr>
              <a:t>ALCANCE DEL PROYECTO</a:t>
            </a:r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>
          <a:xfrm>
            <a:off x="1485900" y="2820877"/>
            <a:ext cx="9556049" cy="3096344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Facilitar al aprendiz e instructor herramientas innovadoras que fortalezcan un adecuado proceso en la toma de asistencia.</a:t>
            </a:r>
          </a:p>
          <a:p>
            <a:pPr marL="0" indent="0" algn="just" rtl="0">
              <a:buNone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Missings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proporciona una efectiva toma de asistencia con base a la inasistencia para garantizar que sea más rápida, eficaz y sin errores ni fallas a la hora de tomar la asistencia. </a:t>
            </a:r>
          </a:p>
          <a:p>
            <a:pPr marL="0" indent="0" algn="just" rtl="0"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Aprovechamiento del tiempo a través de un buen sistema de asistencia, minimizando carga laboral de los instructores.</a:t>
            </a:r>
          </a:p>
        </p:txBody>
      </p:sp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4484318F-F3F3-44A5-B045-08EE69AD8201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4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2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C17336-7910-4394-9D3E-7D4039A4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00889"/>
            <a:ext cx="7323800" cy="699368"/>
          </a:xfrm>
        </p:spPr>
        <p:txBody>
          <a:bodyPr>
            <a:normAutofit/>
          </a:bodyPr>
          <a:lstStyle/>
          <a:p>
            <a:r>
              <a:rPr lang="es-CO" sz="4000" b="1" dirty="0"/>
              <a:t>COMPONENTE METODOLOGICO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1CB92DA-03C6-4667-AAE0-6968DEF7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2164" y="1810144"/>
            <a:ext cx="3816424" cy="699368"/>
          </a:xfrm>
        </p:spPr>
        <p:txBody>
          <a:bodyPr>
            <a:noAutofit/>
          </a:bodyPr>
          <a:lstStyle/>
          <a:p>
            <a:pPr algn="ctr"/>
            <a:r>
              <a:rPr lang="es-CO" sz="3600" b="1" dirty="0">
                <a:solidFill>
                  <a:schemeClr val="tx1"/>
                </a:solidFill>
              </a:rPr>
              <a:t>JUSTIFICACION</a:t>
            </a:r>
            <a:r>
              <a:rPr lang="es-CO" sz="3600" b="1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522FB40-2098-4D68-9D1F-FF9BB3CC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4" y="2819399"/>
            <a:ext cx="9556048" cy="3763963"/>
          </a:xfrm>
        </p:spPr>
        <p:txBody>
          <a:bodyPr/>
          <a:lstStyle/>
          <a:p>
            <a:pPr algn="just"/>
            <a:r>
              <a:rPr lang="es-CO" dirty="0"/>
              <a:t>El proyecto de investigación busca mediante mecanismos claros y eficaces dar solución a la problemática "técnicas de asistencia no efectivas, generando perdida de tiempo en la asistencia de aprendices en clases tradicionales", por lo tanto </a:t>
            </a:r>
            <a:r>
              <a:rPr lang="es-CO" b="1" dirty="0"/>
              <a:t>MISSINGS</a:t>
            </a:r>
            <a:r>
              <a:rPr lang="es-CO" dirty="0"/>
              <a:t> crea el sistema de asistencia acomodándose a las necesidades de los instructores y aprendices . Para dar respuesta a lo anterior se realizaron unas encuestas y entrevistas las cuales aportaron como recolección de datos para el desarrollo del proyecto.</a:t>
            </a:r>
          </a:p>
          <a:p>
            <a:endParaRPr lang="es-CO" dirty="0"/>
          </a:p>
        </p:txBody>
      </p:sp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9D01E86C-F2C1-400C-B323-DA034D32903D}"/>
              </a:ext>
            </a:extLst>
          </p:cNvPr>
          <p:cNvSpPr/>
          <p:nvPr/>
        </p:nvSpPr>
        <p:spPr>
          <a:xfrm>
            <a:off x="11349181" y="5962842"/>
            <a:ext cx="839644" cy="895158"/>
          </a:xfrm>
          <a:prstGeom prst="rect">
            <a:avLst/>
          </a:prstGeom>
          <a:blipFill>
            <a:blip r:embed="rId3"/>
            <a:srcRect/>
            <a:stretch>
              <a:fillRect l="-1000" r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1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1147</TotalTime>
  <Words>717</Words>
  <Application>Microsoft Office PowerPoint</Application>
  <PresentationFormat>Personalizado</PresentationFormat>
  <Paragraphs>99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Tecnología 16x9</vt:lpstr>
      <vt:lpstr>PROYECTO PRIMER TRIMESTRE ADSI DIURNO</vt:lpstr>
      <vt:lpstr>PRESENTADO POR:</vt:lpstr>
      <vt:lpstr>INDICE</vt:lpstr>
      <vt:lpstr>NOMBRE PROYECTO</vt:lpstr>
      <vt:lpstr>COMPONENTE METODOLOGICO</vt:lpstr>
      <vt:lpstr>COMPONENTE METODOLOGICO</vt:lpstr>
      <vt:lpstr>Presentación de PowerPoint</vt:lpstr>
      <vt:lpstr>COMPONENTE METODOLOGICO</vt:lpstr>
      <vt:lpstr>COMPONENTE METODOLOGICO</vt:lpstr>
      <vt:lpstr>COMPONENTE TECNICO</vt:lpstr>
      <vt:lpstr>COMPONENTE TECNICO </vt:lpstr>
      <vt:lpstr>COMPONENTES TECNICO</vt:lpstr>
      <vt:lpstr>COMPONENTES TECNICO</vt:lpstr>
      <vt:lpstr>COMPONENTES TECNICO</vt:lpstr>
      <vt:lpstr>COMPONENTES TECNICO</vt:lpstr>
      <vt:lpstr>COMPONENTES TECNICO</vt:lpstr>
      <vt:lpstr>COMPONENTE TECNICO</vt:lpstr>
      <vt:lpstr>COMPONENTE TECNICO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Primer Trimestre ADSI Diurno</dc:title>
  <dc:creator>DANIEL</dc:creator>
  <cp:lastModifiedBy>Daniel2001</cp:lastModifiedBy>
  <cp:revision>62</cp:revision>
  <dcterms:created xsi:type="dcterms:W3CDTF">2020-10-06T23:48:28Z</dcterms:created>
  <dcterms:modified xsi:type="dcterms:W3CDTF">2021-01-25T21:55:36Z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