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presProps.xml" ContentType="application/vnd.openxmlformats-officedocument.presentationml.presProps+xml"/>
  <Override PartName="/ppt/media/image1.png" ContentType="image/png"/>
  <Override PartName="/ppt/media/image7.jpeg" ContentType="image/jpeg"/>
  <Override PartName="/ppt/media/image2.png" ContentType="image/png"/>
  <Override PartName="/ppt/media/image4.jpeg" ContentType="image/jpeg"/>
  <Override PartName="/ppt/media/image3.jpeg" ContentType="image/jpeg"/>
  <Override PartName="/ppt/media/image5.jpeg" ContentType="image/jpeg"/>
  <Override PartName="/ppt/media/image6.png" ContentType="image/png"/>
  <Override PartName="/ppt/media/image8.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00"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endParaRPr b="0" lang="en-US" sz="2600" spc="-1" strike="noStrike">
              <a:latin typeface="Arial"/>
            </a:endParaRPr>
          </a:p>
        </p:txBody>
      </p:sp>
      <p:sp>
        <p:nvSpPr>
          <p:cNvPr id="101"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26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0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2600" spc="-1" strike="noStrike">
              <a:latin typeface="Arial"/>
            </a:endParaRPr>
          </a:p>
        </p:txBody>
      </p:sp>
      <p:sp>
        <p:nvSpPr>
          <p:cNvPr id="10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2600" spc="-1" strike="noStrike">
              <a:latin typeface="Arial"/>
            </a:endParaRPr>
          </a:p>
        </p:txBody>
      </p:sp>
      <p:sp>
        <p:nvSpPr>
          <p:cNvPr id="105"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2600" spc="-1" strike="noStrike">
              <a:latin typeface="Arial"/>
            </a:endParaRPr>
          </a:p>
        </p:txBody>
      </p:sp>
      <p:sp>
        <p:nvSpPr>
          <p:cNvPr id="106"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26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08"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US" sz="2600" spc="-1" strike="noStrike">
              <a:latin typeface="Arial"/>
            </a:endParaRPr>
          </a:p>
        </p:txBody>
      </p:sp>
      <p:sp>
        <p:nvSpPr>
          <p:cNvPr id="109"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US" sz="2600" spc="-1" strike="noStrike">
              <a:latin typeface="Arial"/>
            </a:endParaRPr>
          </a:p>
        </p:txBody>
      </p:sp>
      <p:sp>
        <p:nvSpPr>
          <p:cNvPr id="110"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US" sz="2600" spc="-1" strike="noStrike">
              <a:latin typeface="Arial"/>
            </a:endParaRPr>
          </a:p>
        </p:txBody>
      </p:sp>
      <p:sp>
        <p:nvSpPr>
          <p:cNvPr id="111"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US" sz="2600" spc="-1" strike="noStrike">
              <a:latin typeface="Arial"/>
            </a:endParaRPr>
          </a:p>
        </p:txBody>
      </p:sp>
      <p:sp>
        <p:nvSpPr>
          <p:cNvPr id="112"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US" sz="2600" spc="-1" strike="noStrike">
              <a:latin typeface="Arial"/>
            </a:endParaRPr>
          </a:p>
        </p:txBody>
      </p:sp>
      <p:sp>
        <p:nvSpPr>
          <p:cNvPr id="113"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US" sz="26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51"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5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US" sz="26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55"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2600" spc="-1" strike="noStrike">
              <a:latin typeface="Arial"/>
            </a:endParaRPr>
          </a:p>
        </p:txBody>
      </p:sp>
      <p:sp>
        <p:nvSpPr>
          <p:cNvPr id="15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26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504000" y="225720"/>
            <a:ext cx="9071640" cy="43902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6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2600" spc="-1" strike="noStrike">
              <a:latin typeface="Arial"/>
            </a:endParaRPr>
          </a:p>
        </p:txBody>
      </p:sp>
      <p:sp>
        <p:nvSpPr>
          <p:cNvPr id="16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2600" spc="-1" strike="noStrike">
              <a:latin typeface="Arial"/>
            </a:endParaRPr>
          </a:p>
        </p:txBody>
      </p:sp>
      <p:sp>
        <p:nvSpPr>
          <p:cNvPr id="16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26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79"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64"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2600" spc="-1" strike="noStrike">
              <a:latin typeface="Arial"/>
            </a:endParaRPr>
          </a:p>
        </p:txBody>
      </p:sp>
      <p:sp>
        <p:nvSpPr>
          <p:cNvPr id="165"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2600" spc="-1" strike="noStrike">
              <a:latin typeface="Arial"/>
            </a:endParaRPr>
          </a:p>
        </p:txBody>
      </p:sp>
      <p:sp>
        <p:nvSpPr>
          <p:cNvPr id="166"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26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68"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2600" spc="-1" strike="noStrike">
              <a:latin typeface="Arial"/>
            </a:endParaRPr>
          </a:p>
        </p:txBody>
      </p:sp>
      <p:sp>
        <p:nvSpPr>
          <p:cNvPr id="169"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2600" spc="-1" strike="noStrike">
              <a:latin typeface="Arial"/>
            </a:endParaRPr>
          </a:p>
        </p:txBody>
      </p:sp>
      <p:sp>
        <p:nvSpPr>
          <p:cNvPr id="170"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26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72"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endParaRPr b="0" lang="en-US" sz="2600" spc="-1" strike="noStrike">
              <a:latin typeface="Arial"/>
            </a:endParaRPr>
          </a:p>
        </p:txBody>
      </p:sp>
      <p:sp>
        <p:nvSpPr>
          <p:cNvPr id="173"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26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7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2600" spc="-1" strike="noStrike">
              <a:latin typeface="Arial"/>
            </a:endParaRPr>
          </a:p>
        </p:txBody>
      </p:sp>
      <p:sp>
        <p:nvSpPr>
          <p:cNvPr id="176"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2600" spc="-1" strike="noStrike">
              <a:latin typeface="Arial"/>
            </a:endParaRPr>
          </a:p>
        </p:txBody>
      </p:sp>
      <p:sp>
        <p:nvSpPr>
          <p:cNvPr id="17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2600" spc="-1" strike="noStrike">
              <a:latin typeface="Arial"/>
            </a:endParaRPr>
          </a:p>
        </p:txBody>
      </p:sp>
      <p:sp>
        <p:nvSpPr>
          <p:cNvPr id="178"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26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80"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US" sz="2600" spc="-1" strike="noStrike">
              <a:latin typeface="Arial"/>
            </a:endParaRPr>
          </a:p>
        </p:txBody>
      </p:sp>
      <p:sp>
        <p:nvSpPr>
          <p:cNvPr id="181"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US" sz="2600" spc="-1" strike="noStrike">
              <a:latin typeface="Arial"/>
            </a:endParaRPr>
          </a:p>
        </p:txBody>
      </p:sp>
      <p:sp>
        <p:nvSpPr>
          <p:cNvPr id="182"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US" sz="2600" spc="-1" strike="noStrike">
              <a:latin typeface="Arial"/>
            </a:endParaRPr>
          </a:p>
        </p:txBody>
      </p:sp>
      <p:sp>
        <p:nvSpPr>
          <p:cNvPr id="183"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US" sz="2600" spc="-1" strike="noStrike">
              <a:latin typeface="Arial"/>
            </a:endParaRPr>
          </a:p>
        </p:txBody>
      </p:sp>
      <p:sp>
        <p:nvSpPr>
          <p:cNvPr id="184"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US" sz="2600" spc="-1" strike="noStrike">
              <a:latin typeface="Arial"/>
            </a:endParaRPr>
          </a:p>
        </p:txBody>
      </p:sp>
      <p:sp>
        <p:nvSpPr>
          <p:cNvPr id="185"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US" sz="26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8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US" sz="26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83"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2600" spc="-1" strike="noStrike">
              <a:latin typeface="Arial"/>
            </a:endParaRPr>
          </a:p>
        </p:txBody>
      </p:sp>
      <p:sp>
        <p:nvSpPr>
          <p:cNvPr id="84"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26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225720"/>
            <a:ext cx="9071640" cy="43902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88"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2600" spc="-1" strike="noStrike">
              <a:latin typeface="Arial"/>
            </a:endParaRPr>
          </a:p>
        </p:txBody>
      </p:sp>
      <p:sp>
        <p:nvSpPr>
          <p:cNvPr id="89"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2600" spc="-1" strike="noStrike">
              <a:latin typeface="Arial"/>
            </a:endParaRPr>
          </a:p>
        </p:txBody>
      </p:sp>
      <p:sp>
        <p:nvSpPr>
          <p:cNvPr id="90"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26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92"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2600" spc="-1" strike="noStrike">
              <a:latin typeface="Arial"/>
            </a:endParaRPr>
          </a:p>
        </p:txBody>
      </p:sp>
      <p:sp>
        <p:nvSpPr>
          <p:cNvPr id="93"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2600" spc="-1" strike="noStrike">
              <a:latin typeface="Arial"/>
            </a:endParaRPr>
          </a:p>
        </p:txBody>
      </p:sp>
      <p:sp>
        <p:nvSpPr>
          <p:cNvPr id="94"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26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96"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2600" spc="-1" strike="noStrike">
              <a:latin typeface="Arial"/>
            </a:endParaRPr>
          </a:p>
        </p:txBody>
      </p:sp>
      <p:sp>
        <p:nvSpPr>
          <p:cNvPr id="97"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2600" spc="-1" strike="noStrike">
              <a:latin typeface="Arial"/>
            </a:endParaRPr>
          </a:p>
        </p:txBody>
      </p:sp>
      <p:sp>
        <p:nvSpPr>
          <p:cNvPr id="98"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26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54000" y="1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 name=""/>
          <p:cNvSpPr/>
          <p:nvPr/>
        </p:nvSpPr>
        <p:spPr>
          <a:xfrm>
            <a:off x="-414000" y="55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 name=""/>
          <p:cNvSpPr/>
          <p:nvPr/>
        </p:nvSpPr>
        <p:spPr>
          <a:xfrm>
            <a:off x="1350000" y="1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3" name=""/>
          <p:cNvSpPr/>
          <p:nvPr/>
        </p:nvSpPr>
        <p:spPr>
          <a:xfrm>
            <a:off x="648000" y="1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4" name=""/>
          <p:cNvSpPr/>
          <p:nvPr/>
        </p:nvSpPr>
        <p:spPr>
          <a:xfrm>
            <a:off x="990000" y="55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5" name=""/>
          <p:cNvSpPr/>
          <p:nvPr/>
        </p:nvSpPr>
        <p:spPr>
          <a:xfrm>
            <a:off x="2394000" y="55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 name=""/>
          <p:cNvSpPr/>
          <p:nvPr/>
        </p:nvSpPr>
        <p:spPr>
          <a:xfrm>
            <a:off x="1692000" y="55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 name=""/>
          <p:cNvSpPr/>
          <p:nvPr/>
        </p:nvSpPr>
        <p:spPr>
          <a:xfrm>
            <a:off x="2754000" y="1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8" name=""/>
          <p:cNvSpPr/>
          <p:nvPr/>
        </p:nvSpPr>
        <p:spPr>
          <a:xfrm>
            <a:off x="2052000" y="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9" name=""/>
          <p:cNvSpPr/>
          <p:nvPr/>
        </p:nvSpPr>
        <p:spPr>
          <a:xfrm>
            <a:off x="3456000" y="1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0" name=""/>
          <p:cNvSpPr/>
          <p:nvPr/>
        </p:nvSpPr>
        <p:spPr>
          <a:xfrm>
            <a:off x="3096000" y="55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1" name=""/>
          <p:cNvSpPr/>
          <p:nvPr/>
        </p:nvSpPr>
        <p:spPr>
          <a:xfrm>
            <a:off x="4140000" y="1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2" name=""/>
          <p:cNvSpPr/>
          <p:nvPr/>
        </p:nvSpPr>
        <p:spPr>
          <a:xfrm>
            <a:off x="4500000" y="55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3" name=""/>
          <p:cNvSpPr/>
          <p:nvPr/>
        </p:nvSpPr>
        <p:spPr>
          <a:xfrm>
            <a:off x="3798000" y="55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4" name=""/>
          <p:cNvSpPr/>
          <p:nvPr/>
        </p:nvSpPr>
        <p:spPr>
          <a:xfrm>
            <a:off x="5526000" y="1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5" name=""/>
          <p:cNvSpPr/>
          <p:nvPr/>
        </p:nvSpPr>
        <p:spPr>
          <a:xfrm>
            <a:off x="4842000" y="1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6" name=""/>
          <p:cNvSpPr/>
          <p:nvPr/>
        </p:nvSpPr>
        <p:spPr>
          <a:xfrm>
            <a:off x="5202000" y="55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7" name=""/>
          <p:cNvSpPr/>
          <p:nvPr/>
        </p:nvSpPr>
        <p:spPr>
          <a:xfrm>
            <a:off x="6606000" y="55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8" name=""/>
          <p:cNvSpPr/>
          <p:nvPr/>
        </p:nvSpPr>
        <p:spPr>
          <a:xfrm>
            <a:off x="5904000" y="55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9" name=""/>
          <p:cNvSpPr/>
          <p:nvPr/>
        </p:nvSpPr>
        <p:spPr>
          <a:xfrm>
            <a:off x="6930000" y="1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0" name=""/>
          <p:cNvSpPr/>
          <p:nvPr/>
        </p:nvSpPr>
        <p:spPr>
          <a:xfrm>
            <a:off x="6228000" y="1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1" name=""/>
          <p:cNvSpPr/>
          <p:nvPr/>
        </p:nvSpPr>
        <p:spPr>
          <a:xfrm>
            <a:off x="7632000" y="1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2" name=""/>
          <p:cNvSpPr/>
          <p:nvPr/>
        </p:nvSpPr>
        <p:spPr>
          <a:xfrm>
            <a:off x="7308000" y="55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3" name=""/>
          <p:cNvSpPr/>
          <p:nvPr/>
        </p:nvSpPr>
        <p:spPr>
          <a:xfrm>
            <a:off x="8334000" y="1908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a:solidFill>
              <a:srgbClr val="ffde59"/>
            </a:solidFill>
            <a:round/>
          </a:ln>
        </p:spPr>
        <p:style>
          <a:lnRef idx="0"/>
          <a:fillRef idx="0"/>
          <a:effectRef idx="0"/>
          <a:fontRef idx="minor"/>
        </p:style>
      </p:sp>
      <p:sp>
        <p:nvSpPr>
          <p:cNvPr id="24" name=""/>
          <p:cNvSpPr/>
          <p:nvPr/>
        </p:nvSpPr>
        <p:spPr>
          <a:xfrm>
            <a:off x="8010000" y="55908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5" name=""/>
          <p:cNvSpPr/>
          <p:nvPr/>
        </p:nvSpPr>
        <p:spPr>
          <a:xfrm>
            <a:off x="9414000" y="55908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6" name=""/>
          <p:cNvSpPr/>
          <p:nvPr/>
        </p:nvSpPr>
        <p:spPr>
          <a:xfrm>
            <a:off x="8712000" y="55908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7" name=""/>
          <p:cNvSpPr/>
          <p:nvPr/>
        </p:nvSpPr>
        <p:spPr>
          <a:xfrm>
            <a:off x="9738000" y="1908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8" name=""/>
          <p:cNvSpPr/>
          <p:nvPr/>
        </p:nvSpPr>
        <p:spPr>
          <a:xfrm>
            <a:off x="9036000" y="1908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9" name=""/>
          <p:cNvSpPr/>
          <p:nvPr/>
        </p:nvSpPr>
        <p:spPr>
          <a:xfrm>
            <a:off x="288000" y="55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a:solidFill>
              <a:srgbClr val="ffde59"/>
            </a:solidFill>
            <a:round/>
          </a:ln>
        </p:spPr>
        <p:style>
          <a:lnRef idx="0"/>
          <a:fillRef idx="0"/>
          <a:effectRef idx="0"/>
          <a:fontRef idx="minor"/>
        </p:style>
      </p:sp>
      <p:grpSp>
        <p:nvGrpSpPr>
          <p:cNvPr id="30" name=""/>
          <p:cNvGrpSpPr/>
          <p:nvPr/>
        </p:nvGrpSpPr>
        <p:grpSpPr>
          <a:xfrm>
            <a:off x="-360000" y="4895640"/>
            <a:ext cx="10854000" cy="1260360"/>
            <a:chOff x="-360000" y="4895640"/>
            <a:chExt cx="10854000" cy="1260360"/>
          </a:xfrm>
        </p:grpSpPr>
        <p:sp>
          <p:nvSpPr>
            <p:cNvPr id="31" name=""/>
            <p:cNvSpPr/>
            <p:nvPr/>
          </p:nvSpPr>
          <p:spPr>
            <a:xfrm flipH="1">
              <a:off x="9432000" y="491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2" name=""/>
            <p:cNvSpPr/>
            <p:nvPr/>
          </p:nvSpPr>
          <p:spPr>
            <a:xfrm flipH="1">
              <a:off x="9792000" y="545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3" name=""/>
            <p:cNvSpPr/>
            <p:nvPr/>
          </p:nvSpPr>
          <p:spPr>
            <a:xfrm flipH="1">
              <a:off x="8028000" y="491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4" name=""/>
            <p:cNvSpPr/>
            <p:nvPr/>
          </p:nvSpPr>
          <p:spPr>
            <a:xfrm flipH="1">
              <a:off x="8730000" y="491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35" name=""/>
            <p:cNvSpPr/>
            <p:nvPr/>
          </p:nvSpPr>
          <p:spPr>
            <a:xfrm flipH="1">
              <a:off x="8388000" y="545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6" name=""/>
            <p:cNvSpPr/>
            <p:nvPr/>
          </p:nvSpPr>
          <p:spPr>
            <a:xfrm flipH="1">
              <a:off x="6984000" y="545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7" name=""/>
            <p:cNvSpPr/>
            <p:nvPr/>
          </p:nvSpPr>
          <p:spPr>
            <a:xfrm flipH="1">
              <a:off x="7686000" y="545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8" name=""/>
            <p:cNvSpPr/>
            <p:nvPr/>
          </p:nvSpPr>
          <p:spPr>
            <a:xfrm flipH="1">
              <a:off x="6624000" y="491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9" name=""/>
            <p:cNvSpPr/>
            <p:nvPr/>
          </p:nvSpPr>
          <p:spPr>
            <a:xfrm flipH="1">
              <a:off x="7326000" y="4895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0" name=""/>
            <p:cNvSpPr/>
            <p:nvPr/>
          </p:nvSpPr>
          <p:spPr>
            <a:xfrm flipH="1">
              <a:off x="5922000" y="491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1" name=""/>
            <p:cNvSpPr/>
            <p:nvPr/>
          </p:nvSpPr>
          <p:spPr>
            <a:xfrm flipH="1">
              <a:off x="6282000" y="545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2" name=""/>
            <p:cNvSpPr/>
            <p:nvPr/>
          </p:nvSpPr>
          <p:spPr>
            <a:xfrm flipH="1">
              <a:off x="5238000" y="491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3" name=""/>
            <p:cNvSpPr/>
            <p:nvPr/>
          </p:nvSpPr>
          <p:spPr>
            <a:xfrm flipH="1">
              <a:off x="4878000" y="545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4" name=""/>
            <p:cNvSpPr/>
            <p:nvPr/>
          </p:nvSpPr>
          <p:spPr>
            <a:xfrm flipH="1">
              <a:off x="5580000" y="545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5" name=""/>
            <p:cNvSpPr/>
            <p:nvPr/>
          </p:nvSpPr>
          <p:spPr>
            <a:xfrm flipH="1">
              <a:off x="3852000" y="491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6" name=""/>
            <p:cNvSpPr/>
            <p:nvPr/>
          </p:nvSpPr>
          <p:spPr>
            <a:xfrm flipH="1">
              <a:off x="4536000" y="491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7" name=""/>
            <p:cNvSpPr/>
            <p:nvPr/>
          </p:nvSpPr>
          <p:spPr>
            <a:xfrm flipH="1">
              <a:off x="4176000" y="545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8" name=""/>
            <p:cNvSpPr/>
            <p:nvPr/>
          </p:nvSpPr>
          <p:spPr>
            <a:xfrm flipH="1">
              <a:off x="2772000" y="545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9" name=""/>
            <p:cNvSpPr/>
            <p:nvPr/>
          </p:nvSpPr>
          <p:spPr>
            <a:xfrm flipH="1">
              <a:off x="3474000" y="545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0" name=""/>
            <p:cNvSpPr/>
            <p:nvPr/>
          </p:nvSpPr>
          <p:spPr>
            <a:xfrm flipH="1">
              <a:off x="2448000" y="491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1" name=""/>
            <p:cNvSpPr/>
            <p:nvPr/>
          </p:nvSpPr>
          <p:spPr>
            <a:xfrm flipH="1">
              <a:off x="3150000" y="491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2" name=""/>
            <p:cNvSpPr/>
            <p:nvPr/>
          </p:nvSpPr>
          <p:spPr>
            <a:xfrm flipH="1">
              <a:off x="1746000" y="491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3" name=""/>
            <p:cNvSpPr/>
            <p:nvPr/>
          </p:nvSpPr>
          <p:spPr>
            <a:xfrm flipH="1">
              <a:off x="2070000" y="545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4" name=""/>
            <p:cNvSpPr/>
            <p:nvPr/>
          </p:nvSpPr>
          <p:spPr>
            <a:xfrm flipH="1">
              <a:off x="1044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5" name=""/>
            <p:cNvSpPr/>
            <p:nvPr/>
          </p:nvSpPr>
          <p:spPr>
            <a:xfrm flipH="1">
              <a:off x="1368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6" name=""/>
            <p:cNvSpPr/>
            <p:nvPr/>
          </p:nvSpPr>
          <p:spPr>
            <a:xfrm flipH="1">
              <a:off x="-36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7" name=""/>
            <p:cNvSpPr/>
            <p:nvPr/>
          </p:nvSpPr>
          <p:spPr>
            <a:xfrm flipH="1">
              <a:off x="666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8" name=""/>
            <p:cNvSpPr/>
            <p:nvPr/>
          </p:nvSpPr>
          <p:spPr>
            <a:xfrm flipH="1">
              <a:off x="-360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9" name=""/>
            <p:cNvSpPr/>
            <p:nvPr/>
          </p:nvSpPr>
          <p:spPr>
            <a:xfrm flipH="1">
              <a:off x="342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60" name=""/>
            <p:cNvSpPr/>
            <p:nvPr/>
          </p:nvSpPr>
          <p:spPr>
            <a:xfrm flipH="1">
              <a:off x="9090000" y="545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grpSp>
      <p:sp>
        <p:nvSpPr>
          <p:cNvPr id="61" name="PlaceHolder 1"/>
          <p:cNvSpPr>
            <a:spLocks noGrp="1"/>
          </p:cNvSpPr>
          <p:nvPr>
            <p:ph type="title"/>
          </p:nvPr>
        </p:nvSpPr>
        <p:spPr>
          <a:xfrm>
            <a:off x="504360" y="1915200"/>
            <a:ext cx="9071640" cy="1216800"/>
          </a:xfrm>
          <a:prstGeom prst="rect">
            <a:avLst/>
          </a:prstGeom>
          <a:noFill/>
          <a:ln w="0">
            <a:noFill/>
          </a:ln>
        </p:spPr>
        <p:txBody>
          <a:bodyPr lIns="0" rIns="0" tIns="0" bIns="0" anchor="ctr">
            <a:noAutofit/>
          </a:bodyPr>
          <a:p>
            <a:pPr algn="ctr">
              <a:buNone/>
            </a:pPr>
            <a:r>
              <a:rPr b="0" lang="en-US" sz="3300" spc="-1" strike="noStrike">
                <a:latin typeface="Arial"/>
              </a:rPr>
              <a:t>Click to edit the title text format</a:t>
            </a:r>
            <a:endParaRPr b="0" lang="en-US" sz="3300" spc="-1" strike="noStrike">
              <a:latin typeface="Arial"/>
            </a:endParaRPr>
          </a:p>
        </p:txBody>
      </p:sp>
      <p:sp>
        <p:nvSpPr>
          <p:cNvPr id="62" name="PlaceHolder 2"/>
          <p:cNvSpPr>
            <a:spLocks noGrp="1"/>
          </p:cNvSpPr>
          <p:nvPr>
            <p:ph type="body"/>
          </p:nvPr>
        </p:nvSpPr>
        <p:spPr>
          <a:xfrm>
            <a:off x="504000" y="3402000"/>
            <a:ext cx="9071640" cy="864000"/>
          </a:xfrm>
          <a:prstGeom prst="rect">
            <a:avLst/>
          </a:prstGeom>
          <a:noFill/>
          <a:ln w="0">
            <a:noFill/>
          </a:ln>
        </p:spPr>
        <p:txBody>
          <a:bodyPr lIns="0" rIns="0" tIns="0" bIns="0" anchor="t">
            <a:normAutofit fontScale="39000"/>
          </a:bodyPr>
          <a:p>
            <a:pPr marL="432000" indent="-324000">
              <a:spcAft>
                <a:spcPts val="1060"/>
              </a:spcAft>
              <a:buClr>
                <a:srgbClr val="000000"/>
              </a:buClr>
              <a:buSzPct val="45000"/>
              <a:buFont typeface="Wingdings" charset="2"/>
              <a:buChar char=""/>
            </a:pPr>
            <a:r>
              <a:rPr b="0" lang="en-US" sz="2400" spc="-1" strike="noStrike">
                <a:latin typeface="Arial"/>
              </a:rPr>
              <a:t>Click to edit the outline text format</a:t>
            </a:r>
            <a:endParaRPr b="0" lang="en-US" sz="2400" spc="-1" strike="noStrike">
              <a:latin typeface="Arial"/>
            </a:endParaRPr>
          </a:p>
          <a:p>
            <a:pPr lvl="1" marL="864000" indent="-324000">
              <a:spcAft>
                <a:spcPts val="850"/>
              </a:spcAft>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Aft>
                <a:spcPts val="635"/>
              </a:spcAft>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Aft>
                <a:spcPts val="422"/>
              </a:spcAft>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Aft>
                <a:spcPts val="210"/>
              </a:spcAft>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Aft>
                <a:spcPts val="210"/>
              </a:spcAft>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Aft>
                <a:spcPts val="210"/>
              </a:spcAft>
              <a:buClr>
                <a:srgbClr val="000000"/>
              </a:buClr>
              <a:buSzPct val="45000"/>
              <a:buFont typeface="Wingdings" charset="2"/>
              <a:buChar char=""/>
            </a:pPr>
            <a:r>
              <a:rPr b="0" lang="en-US" sz="1500" spc="-1" strike="noStrike">
                <a:latin typeface="Arial"/>
              </a:rPr>
              <a:t>Seventh Outline Level</a:t>
            </a:r>
            <a:endParaRPr b="0" lang="en-US" sz="1500" spc="-1" strike="noStrike">
              <a:latin typeface="Arial"/>
            </a:endParaRPr>
          </a:p>
        </p:txBody>
      </p:sp>
      <p:sp>
        <p:nvSpPr>
          <p:cNvPr id="63" name=""/>
          <p:cNvSpPr/>
          <p:nvPr/>
        </p:nvSpPr>
        <p:spPr>
          <a:xfrm>
            <a:off x="-414000" y="-5209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4" name=""/>
          <p:cNvSpPr/>
          <p:nvPr/>
        </p:nvSpPr>
        <p:spPr>
          <a:xfrm>
            <a:off x="990000" y="-5209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5" name=""/>
          <p:cNvSpPr/>
          <p:nvPr/>
        </p:nvSpPr>
        <p:spPr>
          <a:xfrm>
            <a:off x="2394000" y="-5209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6" name=""/>
          <p:cNvSpPr/>
          <p:nvPr/>
        </p:nvSpPr>
        <p:spPr>
          <a:xfrm>
            <a:off x="1692000" y="-5209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7" name=""/>
          <p:cNvSpPr/>
          <p:nvPr/>
        </p:nvSpPr>
        <p:spPr>
          <a:xfrm>
            <a:off x="3096000" y="-5209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8" name=""/>
          <p:cNvSpPr/>
          <p:nvPr/>
        </p:nvSpPr>
        <p:spPr>
          <a:xfrm>
            <a:off x="4500000" y="-5209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9" name=""/>
          <p:cNvSpPr/>
          <p:nvPr/>
        </p:nvSpPr>
        <p:spPr>
          <a:xfrm>
            <a:off x="3798000" y="-5209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0" name=""/>
          <p:cNvSpPr/>
          <p:nvPr/>
        </p:nvSpPr>
        <p:spPr>
          <a:xfrm>
            <a:off x="5202000" y="-5209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1" name=""/>
          <p:cNvSpPr/>
          <p:nvPr/>
        </p:nvSpPr>
        <p:spPr>
          <a:xfrm>
            <a:off x="6606000" y="-5209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2" name=""/>
          <p:cNvSpPr/>
          <p:nvPr/>
        </p:nvSpPr>
        <p:spPr>
          <a:xfrm>
            <a:off x="5904000" y="-5209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3" name=""/>
          <p:cNvSpPr/>
          <p:nvPr/>
        </p:nvSpPr>
        <p:spPr>
          <a:xfrm>
            <a:off x="7308000" y="-5209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4" name=""/>
          <p:cNvSpPr/>
          <p:nvPr/>
        </p:nvSpPr>
        <p:spPr>
          <a:xfrm>
            <a:off x="8010000" y="-5205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5" name=""/>
          <p:cNvSpPr/>
          <p:nvPr/>
        </p:nvSpPr>
        <p:spPr>
          <a:xfrm>
            <a:off x="9414000" y="-5205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6" name=""/>
          <p:cNvSpPr/>
          <p:nvPr/>
        </p:nvSpPr>
        <p:spPr>
          <a:xfrm>
            <a:off x="8712000" y="-5205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7" name=""/>
          <p:cNvSpPr/>
          <p:nvPr/>
        </p:nvSpPr>
        <p:spPr>
          <a:xfrm>
            <a:off x="288000" y="-5209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14" name=""/>
          <p:cNvGrpSpPr/>
          <p:nvPr/>
        </p:nvGrpSpPr>
        <p:grpSpPr>
          <a:xfrm>
            <a:off x="-360000" y="4896000"/>
            <a:ext cx="10854000" cy="1260360"/>
            <a:chOff x="-360000" y="4896000"/>
            <a:chExt cx="10854000" cy="1260360"/>
          </a:xfrm>
        </p:grpSpPr>
        <p:sp>
          <p:nvSpPr>
            <p:cNvPr id="115" name=""/>
            <p:cNvSpPr/>
            <p:nvPr/>
          </p:nvSpPr>
          <p:spPr>
            <a:xfrm flipH="1">
              <a:off x="9432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16" name=""/>
            <p:cNvSpPr/>
            <p:nvPr/>
          </p:nvSpPr>
          <p:spPr>
            <a:xfrm flipH="1">
              <a:off x="9792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17" name=""/>
            <p:cNvSpPr/>
            <p:nvPr/>
          </p:nvSpPr>
          <p:spPr>
            <a:xfrm flipH="1">
              <a:off x="8028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18" name=""/>
            <p:cNvSpPr/>
            <p:nvPr/>
          </p:nvSpPr>
          <p:spPr>
            <a:xfrm flipH="1">
              <a:off x="8730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119" name=""/>
            <p:cNvSpPr/>
            <p:nvPr/>
          </p:nvSpPr>
          <p:spPr>
            <a:xfrm flipH="1">
              <a:off x="8388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0" name=""/>
            <p:cNvSpPr/>
            <p:nvPr/>
          </p:nvSpPr>
          <p:spPr>
            <a:xfrm flipH="1">
              <a:off x="6984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1" name=""/>
            <p:cNvSpPr/>
            <p:nvPr/>
          </p:nvSpPr>
          <p:spPr>
            <a:xfrm flipH="1">
              <a:off x="7686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2" name=""/>
            <p:cNvSpPr/>
            <p:nvPr/>
          </p:nvSpPr>
          <p:spPr>
            <a:xfrm flipH="1">
              <a:off x="6624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3" name=""/>
            <p:cNvSpPr/>
            <p:nvPr/>
          </p:nvSpPr>
          <p:spPr>
            <a:xfrm flipH="1">
              <a:off x="7326000" y="4896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4" name=""/>
            <p:cNvSpPr/>
            <p:nvPr/>
          </p:nvSpPr>
          <p:spPr>
            <a:xfrm flipH="1">
              <a:off x="5922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5" name=""/>
            <p:cNvSpPr/>
            <p:nvPr/>
          </p:nvSpPr>
          <p:spPr>
            <a:xfrm flipH="1">
              <a:off x="6282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6" name=""/>
            <p:cNvSpPr/>
            <p:nvPr/>
          </p:nvSpPr>
          <p:spPr>
            <a:xfrm flipH="1">
              <a:off x="5238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7" name=""/>
            <p:cNvSpPr/>
            <p:nvPr/>
          </p:nvSpPr>
          <p:spPr>
            <a:xfrm flipH="1">
              <a:off x="4878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8" name=""/>
            <p:cNvSpPr/>
            <p:nvPr/>
          </p:nvSpPr>
          <p:spPr>
            <a:xfrm flipH="1">
              <a:off x="5580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9" name=""/>
            <p:cNvSpPr/>
            <p:nvPr/>
          </p:nvSpPr>
          <p:spPr>
            <a:xfrm flipH="1">
              <a:off x="3852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0" name=""/>
            <p:cNvSpPr/>
            <p:nvPr/>
          </p:nvSpPr>
          <p:spPr>
            <a:xfrm flipH="1">
              <a:off x="4536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1" name=""/>
            <p:cNvSpPr/>
            <p:nvPr/>
          </p:nvSpPr>
          <p:spPr>
            <a:xfrm flipH="1">
              <a:off x="4176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2" name=""/>
            <p:cNvSpPr/>
            <p:nvPr/>
          </p:nvSpPr>
          <p:spPr>
            <a:xfrm flipH="1">
              <a:off x="2772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3" name=""/>
            <p:cNvSpPr/>
            <p:nvPr/>
          </p:nvSpPr>
          <p:spPr>
            <a:xfrm flipH="1">
              <a:off x="3474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4" name=""/>
            <p:cNvSpPr/>
            <p:nvPr/>
          </p:nvSpPr>
          <p:spPr>
            <a:xfrm flipH="1">
              <a:off x="2448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5" name=""/>
            <p:cNvSpPr/>
            <p:nvPr/>
          </p:nvSpPr>
          <p:spPr>
            <a:xfrm flipH="1">
              <a:off x="3150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6" name=""/>
            <p:cNvSpPr/>
            <p:nvPr/>
          </p:nvSpPr>
          <p:spPr>
            <a:xfrm flipH="1">
              <a:off x="1746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7" name=""/>
            <p:cNvSpPr/>
            <p:nvPr/>
          </p:nvSpPr>
          <p:spPr>
            <a:xfrm flipH="1">
              <a:off x="2070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8" name=""/>
            <p:cNvSpPr/>
            <p:nvPr/>
          </p:nvSpPr>
          <p:spPr>
            <a:xfrm flipH="1">
              <a:off x="1044000" y="49143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9" name=""/>
            <p:cNvSpPr/>
            <p:nvPr/>
          </p:nvSpPr>
          <p:spPr>
            <a:xfrm flipH="1">
              <a:off x="1368000" y="54543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40" name=""/>
            <p:cNvSpPr/>
            <p:nvPr/>
          </p:nvSpPr>
          <p:spPr>
            <a:xfrm flipH="1">
              <a:off x="-36000" y="54543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41" name=""/>
            <p:cNvSpPr/>
            <p:nvPr/>
          </p:nvSpPr>
          <p:spPr>
            <a:xfrm flipH="1">
              <a:off x="666000" y="54543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42" name=""/>
            <p:cNvSpPr/>
            <p:nvPr/>
          </p:nvSpPr>
          <p:spPr>
            <a:xfrm flipH="1">
              <a:off x="-360000" y="49143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43" name=""/>
            <p:cNvSpPr/>
            <p:nvPr/>
          </p:nvSpPr>
          <p:spPr>
            <a:xfrm flipH="1">
              <a:off x="342000" y="49143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144" name=""/>
            <p:cNvSpPr/>
            <p:nvPr/>
          </p:nvSpPr>
          <p:spPr>
            <a:xfrm flipH="1">
              <a:off x="9090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grpSp>
      <p:sp>
        <p:nvSpPr>
          <p:cNvPr id="145"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US" sz="3300" spc="-1" strike="noStrike">
                <a:latin typeface="Arial"/>
              </a:rPr>
              <a:t>Click to edit the title text format</a:t>
            </a:r>
            <a:endParaRPr b="0" lang="en-US" sz="3300" spc="-1" strike="noStrike">
              <a:latin typeface="Arial"/>
            </a:endParaRPr>
          </a:p>
        </p:txBody>
      </p:sp>
      <p:sp>
        <p:nvSpPr>
          <p:cNvPr id="146"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Aft>
                <a:spcPts val="1145"/>
              </a:spcAft>
              <a:buClr>
                <a:srgbClr val="000000"/>
              </a:buClr>
              <a:buSzPct val="45000"/>
              <a:buFont typeface="Wingdings" charset="2"/>
              <a:buChar char=""/>
            </a:pPr>
            <a:r>
              <a:rPr b="0" lang="en-US" sz="2600" spc="-1" strike="noStrike">
                <a:latin typeface="Arial"/>
              </a:rPr>
              <a:t>Click to edit the outline text format</a:t>
            </a:r>
            <a:endParaRPr b="0" lang="en-US" sz="2600" spc="-1" strike="noStrike">
              <a:latin typeface="Arial"/>
            </a:endParaRPr>
          </a:p>
          <a:p>
            <a:pPr lvl="1" marL="864000" indent="-324000">
              <a:spcAft>
                <a:spcPts val="850"/>
              </a:spcAft>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Aft>
                <a:spcPts val="635"/>
              </a:spcAft>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Aft>
                <a:spcPts val="422"/>
              </a:spcAft>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Aft>
                <a:spcPts val="210"/>
              </a:spcAft>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Aft>
                <a:spcPts val="210"/>
              </a:spcAft>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Aft>
                <a:spcPts val="210"/>
              </a:spcAft>
              <a:buClr>
                <a:srgbClr val="000000"/>
              </a:buClr>
              <a:buSzPct val="45000"/>
              <a:buFont typeface="Wingdings" charset="2"/>
              <a:buChar char=""/>
            </a:pPr>
            <a:r>
              <a:rPr b="0" lang="en-US" sz="1500" spc="-1" strike="noStrike">
                <a:latin typeface="Arial"/>
              </a:rPr>
              <a:t>Seventh Outline Level</a:t>
            </a:r>
            <a:endParaRPr b="0" lang="en-US" sz="1500" spc="-1" strike="noStrike">
              <a:latin typeface="Arial"/>
            </a:endParaRPr>
          </a:p>
        </p:txBody>
      </p:sp>
      <p:sp>
        <p:nvSpPr>
          <p:cNvPr id="147" name=""/>
          <p:cNvSpPr txBox="1"/>
          <p:nvPr/>
        </p:nvSpPr>
        <p:spPr>
          <a:xfrm>
            <a:off x="342000" y="4914360"/>
            <a:ext cx="2401200" cy="702000"/>
          </a:xfrm>
          <a:prstGeom prst="rect">
            <a:avLst/>
          </a:prstGeom>
          <a:noFill/>
          <a:ln w="0">
            <a:noFill/>
          </a:ln>
        </p:spPr>
        <p:txBody>
          <a:bodyPr lIns="0" rIns="0" tIns="0" bIns="0" anchor="ctr">
            <a:noAutofit/>
          </a:bodyPr>
          <a:p>
            <a:r>
              <a:rPr b="0" lang="en-US" sz="1400" spc="-1" strike="noStrike">
                <a:latin typeface="Arial"/>
              </a:rPr>
              <a:t>&lt;date/time&gt;</a:t>
            </a:r>
            <a:endParaRPr b="0" lang="en-US" sz="1400" spc="-1" strike="noStrike">
              <a:latin typeface="Arial"/>
            </a:endParaRPr>
          </a:p>
        </p:txBody>
      </p:sp>
      <p:sp>
        <p:nvSpPr>
          <p:cNvPr id="148" name=""/>
          <p:cNvSpPr txBox="1"/>
          <p:nvPr/>
        </p:nvSpPr>
        <p:spPr>
          <a:xfrm>
            <a:off x="2744640" y="4914000"/>
            <a:ext cx="4581000" cy="704160"/>
          </a:xfrm>
          <a:prstGeom prst="rect">
            <a:avLst/>
          </a:prstGeom>
          <a:noFill/>
          <a:ln w="0">
            <a:noFill/>
          </a:ln>
        </p:spPr>
        <p:txBody>
          <a:bodyPr lIns="0" rIns="0" tIns="0" bIns="0" anchor="ctr">
            <a:noAutofit/>
          </a:bodyPr>
          <a:p>
            <a:pPr algn="ctr">
              <a:buNone/>
            </a:pPr>
            <a:r>
              <a:rPr b="0" lang="en-US" sz="1400" spc="-1" strike="noStrike">
                <a:latin typeface="Arial"/>
              </a:rPr>
              <a:t>&lt;footer&gt;</a:t>
            </a:r>
            <a:endParaRPr b="0" lang="en-US" sz="1400" spc="-1" strike="noStrike">
              <a:latin typeface="Arial"/>
            </a:endParaRPr>
          </a:p>
        </p:txBody>
      </p:sp>
      <p:sp>
        <p:nvSpPr>
          <p:cNvPr id="149" name=""/>
          <p:cNvSpPr txBox="1"/>
          <p:nvPr/>
        </p:nvSpPr>
        <p:spPr>
          <a:xfrm>
            <a:off x="8494200" y="4914000"/>
            <a:ext cx="1143000" cy="702000"/>
          </a:xfrm>
          <a:prstGeom prst="rect">
            <a:avLst/>
          </a:prstGeom>
          <a:noFill/>
          <a:ln w="0">
            <a:noFill/>
          </a:ln>
        </p:spPr>
        <p:txBody>
          <a:bodyPr lIns="0" rIns="0" tIns="0" bIns="0" anchor="ctr">
            <a:noAutofit/>
          </a:bodyPr>
          <a:p>
            <a:pPr algn="ctr">
              <a:buNone/>
            </a:pPr>
            <a:fld id="{347E9EEE-36DE-4E9B-A901-B56F54C51B42}"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png"/><Relationship Id="rId3"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540000" y="1980000"/>
            <a:ext cx="9000000" cy="1260000"/>
          </a:xfrm>
          <a:prstGeom prst="rect">
            <a:avLst/>
          </a:prstGeom>
          <a:noFill/>
          <a:ln w="0">
            <a:noFill/>
          </a:ln>
        </p:spPr>
        <p:txBody>
          <a:bodyPr lIns="0" rIns="0" tIns="0" bIns="0" anchor="ctr">
            <a:noAutofit/>
          </a:bodyPr>
          <a:p>
            <a:pPr algn="ctr">
              <a:buNone/>
            </a:pPr>
            <a:r>
              <a:rPr b="0" lang="en-US" sz="3300" spc="-1" strike="noStrike">
                <a:latin typeface="Arial"/>
              </a:rPr>
              <a:t>Washington houses dataset</a:t>
            </a:r>
            <a:endParaRPr b="0" lang="en-US" sz="3300" spc="-1" strike="noStrike">
              <a:latin typeface="Arial"/>
            </a:endParaRPr>
          </a:p>
        </p:txBody>
      </p:sp>
      <p:sp>
        <p:nvSpPr>
          <p:cNvPr id="187" name="PlaceHolder 2"/>
          <p:cNvSpPr>
            <a:spLocks noGrp="1"/>
          </p:cNvSpPr>
          <p:nvPr>
            <p:ph type="subTitle"/>
          </p:nvPr>
        </p:nvSpPr>
        <p:spPr>
          <a:xfrm>
            <a:off x="540000" y="3420000"/>
            <a:ext cx="9000000" cy="900000"/>
          </a:xfrm>
          <a:prstGeom prst="rect">
            <a:avLst/>
          </a:prstGeom>
          <a:noFill/>
          <a:ln w="0">
            <a:noFill/>
          </a:ln>
        </p:spPr>
        <p:txBody>
          <a:bodyPr lIns="0" rIns="0" tIns="0" bIns="0" anchor="ctr">
            <a:noAutofit/>
          </a:bodyPr>
          <a:p>
            <a:pPr algn="ctr">
              <a:buNone/>
            </a:pPr>
            <a:r>
              <a:rPr b="0" lang="en-US" sz="2400" spc="-1" strike="noStrike">
                <a:latin typeface="Arial"/>
              </a:rPr>
              <a:t>Miguel Angel Acuña Silva</a:t>
            </a:r>
            <a:endParaRPr b="0" lang="en-US" sz="2400" spc="-1" strike="noStrike">
              <a:latin typeface="Arial"/>
            </a:endParaRPr>
          </a:p>
          <a:p>
            <a:pPr algn="ctr">
              <a:buNone/>
            </a:pPr>
            <a:r>
              <a:rPr b="0" lang="en-US" sz="2400" spc="-1" strike="noStrike">
                <a:latin typeface="Arial"/>
              </a:rPr>
              <a:t>Adebowale Oluwasanmi</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US" sz="3300" spc="-1" strike="noStrike">
                <a:latin typeface="Arial"/>
              </a:rPr>
              <a:t>Descriptive analysis</a:t>
            </a:r>
            <a:endParaRPr b="0" lang="en-US" sz="3300" spc="-1" strike="noStrike">
              <a:latin typeface="Arial"/>
            </a:endParaRPr>
          </a:p>
        </p:txBody>
      </p:sp>
      <p:sp>
        <p:nvSpPr>
          <p:cNvPr id="209"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Aft>
                <a:spcPts val="1145"/>
              </a:spcAft>
              <a:buClr>
                <a:srgbClr val="000000"/>
              </a:buClr>
              <a:buSzPct val="45000"/>
              <a:buFont typeface="Wingdings" charset="2"/>
              <a:buChar char=""/>
            </a:pPr>
            <a:r>
              <a:rPr b="0" lang="en-US" sz="2600" spc="-1" strike="noStrike">
                <a:latin typeface="Arial"/>
              </a:rPr>
              <a:t>The price variable, being continuous and the most crucial one for our analysis, is summarized as follows. </a:t>
            </a:r>
            <a:endParaRPr b="0" lang="en-US" sz="2600" spc="-1" strike="noStrike">
              <a:latin typeface="Arial"/>
            </a:endParaRPr>
          </a:p>
        </p:txBody>
      </p:sp>
      <p:pic>
        <p:nvPicPr>
          <p:cNvPr id="210" name="" descr=""/>
          <p:cNvPicPr/>
          <p:nvPr/>
        </p:nvPicPr>
        <p:blipFill>
          <a:blip r:embed="rId1"/>
          <a:stretch/>
        </p:blipFill>
        <p:spPr>
          <a:xfrm>
            <a:off x="1143000" y="2057400"/>
            <a:ext cx="3315600" cy="3315600"/>
          </a:xfrm>
          <a:prstGeom prst="rect">
            <a:avLst/>
          </a:prstGeom>
          <a:ln w="18000">
            <a:noFill/>
          </a:ln>
        </p:spPr>
      </p:pic>
      <p:pic>
        <p:nvPicPr>
          <p:cNvPr id="211" name="" descr=""/>
          <p:cNvPicPr/>
          <p:nvPr/>
        </p:nvPicPr>
        <p:blipFill>
          <a:blip r:embed="rId2"/>
          <a:stretch/>
        </p:blipFill>
        <p:spPr>
          <a:xfrm>
            <a:off x="5029200" y="2286000"/>
            <a:ext cx="2971800" cy="2971800"/>
          </a:xfrm>
          <a:prstGeom prst="rect">
            <a:avLst/>
          </a:prstGeom>
          <a:ln w="1800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US" sz="3300" spc="-1" strike="noStrike">
                <a:latin typeface="Arial"/>
              </a:rPr>
              <a:t>Descriptive analysis</a:t>
            </a:r>
            <a:endParaRPr b="0" lang="en-US" sz="3300" spc="-1" strike="noStrike">
              <a:latin typeface="Arial"/>
            </a:endParaRPr>
          </a:p>
        </p:txBody>
      </p:sp>
      <p:sp>
        <p:nvSpPr>
          <p:cNvPr id="21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Aft>
                <a:spcPts val="1145"/>
              </a:spcAft>
              <a:buClr>
                <a:srgbClr val="000000"/>
              </a:buClr>
              <a:buSzPct val="45000"/>
              <a:buFont typeface="Wingdings" charset="2"/>
              <a:buChar char=""/>
            </a:pPr>
            <a:r>
              <a:rPr b="0" lang="en-US" sz="2600" spc="-1" strike="noStrike">
                <a:latin typeface="Arial"/>
              </a:rPr>
              <a:t>And the statistics are </a:t>
            </a:r>
            <a:endParaRPr b="0" lang="en-US" sz="2600" spc="-1" strike="noStrike">
              <a:latin typeface="Arial"/>
            </a:endParaRPr>
          </a:p>
          <a:p>
            <a:pPr marL="432000" indent="-324000">
              <a:spcAft>
                <a:spcPts val="1145"/>
              </a:spcAft>
              <a:buClr>
                <a:srgbClr val="000000"/>
              </a:buClr>
              <a:buSzPct val="45000"/>
              <a:buFont typeface="Wingdings" charset="2"/>
              <a:buChar char=""/>
            </a:pPr>
            <a:endParaRPr b="0" lang="en-US" sz="2600" spc="-1" strike="noStrike">
              <a:latin typeface="Arial"/>
            </a:endParaRPr>
          </a:p>
          <a:p>
            <a:pPr marL="432000" indent="-324000">
              <a:spcAft>
                <a:spcPts val="1145"/>
              </a:spcAft>
              <a:buClr>
                <a:srgbClr val="000000"/>
              </a:buClr>
              <a:buSzPct val="45000"/>
              <a:buFont typeface="Wingdings" charset="2"/>
              <a:buChar char=""/>
            </a:pPr>
            <a:r>
              <a:rPr b="0" lang="en-US" sz="2600" spc="-1" strike="noStrike">
                <a:latin typeface="Arial"/>
              </a:rPr>
              <a:t>                                   </a:t>
            </a:r>
            <a:r>
              <a:rPr b="0" lang="en-NG" sz="1300" spc="-1" strike="noStrike">
                <a:solidFill>
                  <a:srgbClr val="000000"/>
                </a:solidFill>
                <a:latin typeface="Liberation Mono;Courier New"/>
                <a:ea typeface="Liberation Mono;Courier New"/>
              </a:rPr>
              <a:t>mean     5.403451e+05</a:t>
            </a:r>
            <a:endParaRPr b="0" lang="en-US" sz="1300" spc="-1" strike="noStrike">
              <a:latin typeface="Arial"/>
            </a:endParaRPr>
          </a:p>
          <a:p>
            <a:r>
              <a:rPr b="0" lang="en-NG" sz="1300" spc="-1" strike="noStrike">
                <a:solidFill>
                  <a:srgbClr val="000000"/>
                </a:solidFill>
                <a:latin typeface="Liberation Mono;Courier New"/>
              </a:rPr>
              <a:t>                                     </a:t>
            </a:r>
            <a:r>
              <a:rPr b="0" lang="en-NG" sz="1300" spc="-1" strike="noStrike">
                <a:solidFill>
                  <a:srgbClr val="000000"/>
                </a:solidFill>
                <a:latin typeface="Liberation Mono;Courier New"/>
              </a:rPr>
              <a:t>std      3.673332e+05</a:t>
            </a:r>
            <a:endParaRPr b="0" lang="en-NG" sz="1300" spc="-1" strike="noStrike">
              <a:solidFill>
                <a:srgbClr val="000000"/>
              </a:solidFill>
              <a:latin typeface="Liberation Mono;Courier New"/>
            </a:endParaRPr>
          </a:p>
          <a:p>
            <a:r>
              <a:rPr b="0" lang="en-NG" sz="1300" spc="-1" strike="noStrike">
                <a:solidFill>
                  <a:srgbClr val="000000"/>
                </a:solidFill>
                <a:latin typeface="Liberation Mono;Courier New"/>
              </a:rPr>
              <a:t>                                     </a:t>
            </a:r>
            <a:r>
              <a:rPr b="0" lang="en-NG" sz="1300" spc="-1" strike="noStrike">
                <a:solidFill>
                  <a:srgbClr val="000000"/>
                </a:solidFill>
                <a:latin typeface="Liberation Mono;Courier New"/>
              </a:rPr>
              <a:t>min      7.800000e+04</a:t>
            </a:r>
            <a:endParaRPr b="0" lang="en-NG" sz="1300" spc="-1" strike="noStrike">
              <a:solidFill>
                <a:srgbClr val="000000"/>
              </a:solidFill>
              <a:latin typeface="Liberation Mono;Courier New"/>
            </a:endParaRPr>
          </a:p>
          <a:p>
            <a:r>
              <a:rPr b="0" lang="en-NG" sz="1300" spc="-1" strike="noStrike">
                <a:solidFill>
                  <a:srgbClr val="000000"/>
                </a:solidFill>
                <a:latin typeface="Liberation Mono;Courier New"/>
              </a:rPr>
              <a:t>                                     </a:t>
            </a:r>
            <a:r>
              <a:rPr b="0" lang="en-NG" sz="1300" spc="-1" strike="noStrike">
                <a:solidFill>
                  <a:srgbClr val="000000"/>
                </a:solidFill>
                <a:latin typeface="Liberation Mono;Courier New"/>
              </a:rPr>
              <a:t>25%      3.220000e+05</a:t>
            </a:r>
            <a:endParaRPr b="0" lang="en-NG" sz="1300" spc="-1" strike="noStrike">
              <a:solidFill>
                <a:srgbClr val="000000"/>
              </a:solidFill>
              <a:latin typeface="Liberation Mono;Courier New"/>
            </a:endParaRPr>
          </a:p>
          <a:p>
            <a:r>
              <a:rPr b="0" lang="en-NG" sz="1300" spc="-1" strike="noStrike">
                <a:solidFill>
                  <a:srgbClr val="000000"/>
                </a:solidFill>
                <a:latin typeface="Liberation Mono;Courier New"/>
              </a:rPr>
              <a:t>                                     </a:t>
            </a:r>
            <a:r>
              <a:rPr b="0" lang="en-NG" sz="1300" spc="-1" strike="noStrike">
                <a:solidFill>
                  <a:srgbClr val="000000"/>
                </a:solidFill>
                <a:latin typeface="Liberation Mono;Courier New"/>
              </a:rPr>
              <a:t>50%      4.500000e+05</a:t>
            </a:r>
            <a:endParaRPr b="0" lang="en-NG" sz="1300" spc="-1" strike="noStrike">
              <a:solidFill>
                <a:srgbClr val="000000"/>
              </a:solidFill>
              <a:latin typeface="Liberation Mono;Courier New"/>
            </a:endParaRPr>
          </a:p>
          <a:p>
            <a:r>
              <a:rPr b="0" lang="en-NG" sz="1300" spc="-1" strike="noStrike">
                <a:solidFill>
                  <a:srgbClr val="000000"/>
                </a:solidFill>
                <a:latin typeface="Liberation Mono;Courier New"/>
              </a:rPr>
              <a:t>                                     </a:t>
            </a:r>
            <a:r>
              <a:rPr b="0" lang="en-NG" sz="1300" spc="-1" strike="noStrike">
                <a:solidFill>
                  <a:srgbClr val="000000"/>
                </a:solidFill>
                <a:latin typeface="Liberation Mono;Courier New"/>
              </a:rPr>
              <a:t>75%      6.450000e+05</a:t>
            </a:r>
            <a:endParaRPr b="0" lang="en-NG" sz="1300" spc="-1" strike="noStrike">
              <a:solidFill>
                <a:srgbClr val="000000"/>
              </a:solidFill>
              <a:latin typeface="Liberation Mono;Courier New"/>
            </a:endParaRPr>
          </a:p>
          <a:p>
            <a:r>
              <a:rPr b="0" lang="en-NG" sz="1300" spc="-1" strike="noStrike">
                <a:solidFill>
                  <a:srgbClr val="000000"/>
                </a:solidFill>
                <a:latin typeface="Liberation Mono;Courier New"/>
              </a:rPr>
              <a:t>                                     </a:t>
            </a:r>
            <a:r>
              <a:rPr b="0" lang="en-NG" sz="1300" spc="-1" strike="noStrike">
                <a:solidFill>
                  <a:srgbClr val="000000"/>
                </a:solidFill>
                <a:latin typeface="Liberation Mono;Courier New"/>
              </a:rPr>
              <a:t>max      7.700000e+06</a:t>
            </a:r>
            <a:endParaRPr b="0" lang="en-NG" sz="1300" spc="-1" strike="noStrike">
              <a:solidFill>
                <a:srgbClr val="000000"/>
              </a:solidFill>
              <a:latin typeface="Liberation Mono;Courier New"/>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US" sz="3300" spc="-1" strike="noStrike">
                <a:latin typeface="Arial"/>
              </a:rPr>
              <a:t>Descriptive analysis</a:t>
            </a:r>
            <a:endParaRPr b="0" lang="en-US" sz="3300" spc="-1" strike="noStrike">
              <a:latin typeface="Arial"/>
            </a:endParaRPr>
          </a:p>
        </p:txBody>
      </p:sp>
      <p:sp>
        <p:nvSpPr>
          <p:cNvPr id="215"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Aft>
                <a:spcPts val="1145"/>
              </a:spcAft>
              <a:buClr>
                <a:srgbClr val="000000"/>
              </a:buClr>
              <a:buSzPct val="45000"/>
              <a:buFont typeface="Wingdings" charset="2"/>
              <a:buChar char=""/>
            </a:pPr>
            <a:r>
              <a:rPr b="0" lang="en-US" sz="2600" spc="-1" strike="noStrike">
                <a:latin typeface="Arial"/>
              </a:rPr>
              <a:t>Both visual summaries show that the price data are very skewed to the right, and it is easy to see that don’t conform to normality (more on this later).</a:t>
            </a:r>
            <a:endParaRPr b="0" lang="en-US" sz="2600" spc="-1" strike="noStrike">
              <a:latin typeface="Arial"/>
            </a:endParaRPr>
          </a:p>
          <a:p>
            <a:pPr marL="432000" indent="-324000">
              <a:spcAft>
                <a:spcPts val="1145"/>
              </a:spcAft>
              <a:buClr>
                <a:srgbClr val="000000"/>
              </a:buClr>
              <a:buSzPct val="45000"/>
              <a:buFont typeface="Wingdings" charset="2"/>
              <a:buChar char=""/>
            </a:pPr>
            <a:r>
              <a:rPr b="0" lang="en-US" sz="2600" spc="-1" strike="noStrike">
                <a:latin typeface="Arial"/>
              </a:rPr>
              <a:t>The data also span a wide range, of two orders of magnitude. Thus, there is a lot of variability in this variable.</a:t>
            </a:r>
            <a:endParaRPr b="0" lang="en-US" sz="2600" spc="-1" strike="noStrike">
              <a:latin typeface="Arial"/>
            </a:endParaRPr>
          </a:p>
          <a:p>
            <a:pPr marL="432000" indent="-324000">
              <a:spcAft>
                <a:spcPts val="1145"/>
              </a:spcAft>
              <a:buClr>
                <a:srgbClr val="000000"/>
              </a:buClr>
              <a:buSzPct val="45000"/>
              <a:buFont typeface="Wingdings" charset="2"/>
              <a:buChar char=""/>
            </a:pPr>
            <a:r>
              <a:rPr b="0" lang="en-US" sz="2600" spc="-1" strike="noStrike">
                <a:latin typeface="Arial"/>
              </a:rPr>
              <a:t>Most of the data are concentrated in the lower end, but the astronomical prices of the ones on the higher end are enough to skew the whole distribution.</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US" sz="3300" spc="-1" strike="noStrike">
                <a:latin typeface="Arial"/>
              </a:rPr>
              <a:t>Descriptive analysis</a:t>
            </a:r>
            <a:endParaRPr b="0" lang="en-US" sz="3300" spc="-1" strike="noStrike">
              <a:latin typeface="Arial"/>
            </a:endParaRPr>
          </a:p>
        </p:txBody>
      </p:sp>
      <p:sp>
        <p:nvSpPr>
          <p:cNvPr id="21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Aft>
                <a:spcPts val="1145"/>
              </a:spcAft>
              <a:buClr>
                <a:srgbClr val="000000"/>
              </a:buClr>
              <a:buSzPct val="45000"/>
              <a:buFont typeface="Wingdings" charset="2"/>
              <a:buChar char=""/>
            </a:pPr>
            <a:r>
              <a:rPr b="0" lang="en-US" sz="2600" spc="-1" strike="noStrike">
                <a:latin typeface="Arial"/>
              </a:rPr>
              <a:t>The year built distribution is </a:t>
            </a:r>
            <a:endParaRPr b="0" lang="en-US" sz="2600" spc="-1" strike="noStrike">
              <a:latin typeface="Arial"/>
            </a:endParaRPr>
          </a:p>
        </p:txBody>
      </p:sp>
      <p:pic>
        <p:nvPicPr>
          <p:cNvPr id="218" name="" descr=""/>
          <p:cNvPicPr/>
          <p:nvPr/>
        </p:nvPicPr>
        <p:blipFill>
          <a:blip r:embed="rId1"/>
          <a:stretch/>
        </p:blipFill>
        <p:spPr>
          <a:xfrm>
            <a:off x="2170800" y="1828800"/>
            <a:ext cx="3087000" cy="3087000"/>
          </a:xfrm>
          <a:prstGeom prst="rect">
            <a:avLst/>
          </a:prstGeom>
          <a:ln w="18000">
            <a:noFill/>
          </a:ln>
        </p:spPr>
      </p:pic>
      <p:pic>
        <p:nvPicPr>
          <p:cNvPr id="219" name="" descr=""/>
          <p:cNvPicPr/>
          <p:nvPr/>
        </p:nvPicPr>
        <p:blipFill>
          <a:blip r:embed="rId2"/>
          <a:stretch/>
        </p:blipFill>
        <p:spPr>
          <a:xfrm>
            <a:off x="5563800" y="2286000"/>
            <a:ext cx="1980000" cy="2238120"/>
          </a:xfrm>
          <a:prstGeom prst="rect">
            <a:avLst/>
          </a:prstGeom>
          <a:ln w="1800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US" sz="3300" spc="-1" strike="noStrike">
                <a:latin typeface="Arial"/>
              </a:rPr>
              <a:t>Descriptive analysis</a:t>
            </a:r>
            <a:endParaRPr b="0" lang="en-US" sz="3300" spc="-1" strike="noStrike">
              <a:latin typeface="Arial"/>
            </a:endParaRPr>
          </a:p>
        </p:txBody>
      </p:sp>
      <p:sp>
        <p:nvSpPr>
          <p:cNvPr id="22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Aft>
                <a:spcPts val="1145"/>
              </a:spcAft>
              <a:buClr>
                <a:srgbClr val="000000"/>
              </a:buClr>
              <a:buSzPct val="45000"/>
              <a:buFont typeface="Wingdings" charset="2"/>
              <a:buChar char=""/>
            </a:pPr>
            <a:r>
              <a:rPr b="0" lang="en-US" sz="2600" spc="-1" strike="noStrike">
                <a:latin typeface="Arial"/>
              </a:rPr>
              <a:t>Basically, it shows that house building took a big leap at around 1940, and since then it has been more or less steady, with some notable years.</a:t>
            </a:r>
            <a:endParaRPr b="0" lang="en-US" sz="2600" spc="-1" strike="noStrike">
              <a:latin typeface="Arial"/>
            </a:endParaRPr>
          </a:p>
          <a:p>
            <a:pPr marL="432000" indent="-324000">
              <a:spcAft>
                <a:spcPts val="1145"/>
              </a:spcAft>
              <a:buClr>
                <a:srgbClr val="000000"/>
              </a:buClr>
              <a:buSzPct val="45000"/>
              <a:buFont typeface="Wingdings" charset="2"/>
              <a:buChar char=""/>
            </a:pPr>
            <a:endParaRPr b="0" lang="en-US" sz="2600" spc="-1" strike="noStrike">
              <a:latin typeface="Arial"/>
            </a:endParaRPr>
          </a:p>
          <a:p>
            <a:pPr marL="432000" indent="-324000">
              <a:spcAft>
                <a:spcPts val="1145"/>
              </a:spcAft>
              <a:buClr>
                <a:srgbClr val="000000"/>
              </a:buClr>
              <a:buSzPct val="45000"/>
              <a:buFont typeface="Wingdings" charset="2"/>
              <a:buChar char=""/>
            </a:pPr>
            <a:r>
              <a:rPr b="0" lang="en-US" sz="2600" spc="-1" strike="noStrike">
                <a:latin typeface="Arial"/>
              </a:rPr>
              <a:t>Oldest house in the data set is of 1900, newest of 2015. </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US" sz="3300" spc="-1" strike="noStrike">
                <a:latin typeface="Arial"/>
              </a:rPr>
              <a:t>Descriptive analysis</a:t>
            </a:r>
            <a:endParaRPr b="0" lang="en-US" sz="3300" spc="-1" strike="noStrike">
              <a:latin typeface="Arial"/>
            </a:endParaRPr>
          </a:p>
        </p:txBody>
      </p:sp>
      <p:sp>
        <p:nvSpPr>
          <p:cNvPr id="22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Aft>
                <a:spcPts val="1145"/>
              </a:spcAft>
              <a:buClr>
                <a:srgbClr val="000000"/>
              </a:buClr>
              <a:buSzPct val="45000"/>
              <a:buFont typeface="Wingdings" charset="2"/>
              <a:buChar char=""/>
            </a:pPr>
            <a:r>
              <a:rPr b="0" lang="en-US" sz="2600" spc="-1" strike="noStrike">
                <a:latin typeface="Arial"/>
              </a:rPr>
              <a:t>The summary of the area of the house is also graphical</a:t>
            </a:r>
            <a:endParaRPr b="0" lang="en-US" sz="2600" spc="-1" strike="noStrike">
              <a:latin typeface="Arial"/>
            </a:endParaRPr>
          </a:p>
        </p:txBody>
      </p:sp>
      <p:pic>
        <p:nvPicPr>
          <p:cNvPr id="224" name="" descr=""/>
          <p:cNvPicPr/>
          <p:nvPr/>
        </p:nvPicPr>
        <p:blipFill>
          <a:blip r:embed="rId1"/>
          <a:stretch/>
        </p:blipFill>
        <p:spPr>
          <a:xfrm>
            <a:off x="799200" y="1713600"/>
            <a:ext cx="3772800" cy="3772800"/>
          </a:xfrm>
          <a:prstGeom prst="rect">
            <a:avLst/>
          </a:prstGeom>
          <a:ln w="18000">
            <a:noFill/>
          </a:ln>
        </p:spPr>
      </p:pic>
      <p:pic>
        <p:nvPicPr>
          <p:cNvPr id="225" name="" descr=""/>
          <p:cNvPicPr/>
          <p:nvPr/>
        </p:nvPicPr>
        <p:blipFill>
          <a:blip r:embed="rId2"/>
          <a:stretch/>
        </p:blipFill>
        <p:spPr>
          <a:xfrm>
            <a:off x="5486400" y="2057400"/>
            <a:ext cx="3429000" cy="3429000"/>
          </a:xfrm>
          <a:prstGeom prst="rect">
            <a:avLst/>
          </a:prstGeom>
          <a:ln w="1800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US" sz="3300" spc="-1" strike="noStrike">
                <a:latin typeface="Arial"/>
              </a:rPr>
              <a:t>Descriptive analysis</a:t>
            </a:r>
            <a:endParaRPr b="0" lang="en-US" sz="3300" spc="-1" strike="noStrike">
              <a:latin typeface="Arial"/>
            </a:endParaRPr>
          </a:p>
        </p:txBody>
      </p:sp>
      <p:sp>
        <p:nvSpPr>
          <p:cNvPr id="227"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92000"/>
          </a:bodyPr>
          <a:p>
            <a:pPr marL="432000" indent="-324000">
              <a:spcAft>
                <a:spcPts val="1145"/>
              </a:spcAft>
              <a:buClr>
                <a:srgbClr val="000000"/>
              </a:buClr>
              <a:buSzPct val="45000"/>
              <a:buFont typeface="Wingdings" charset="2"/>
              <a:buChar char=""/>
            </a:pPr>
            <a:r>
              <a:rPr b="0" lang="en-US" sz="2600" spc="-1" strike="noStrike">
                <a:latin typeface="Arial"/>
              </a:rPr>
              <a:t>The area variable seems to be much more normal, but still not conforming to normality completely. This will be put to the test in a later stage.</a:t>
            </a:r>
            <a:endParaRPr b="0" lang="en-US" sz="2600" spc="-1" strike="noStrike">
              <a:latin typeface="Arial"/>
            </a:endParaRPr>
          </a:p>
          <a:p>
            <a:pPr marL="432000" indent="-324000">
              <a:spcAft>
                <a:spcPts val="1145"/>
              </a:spcAft>
              <a:buClr>
                <a:srgbClr val="000000"/>
              </a:buClr>
              <a:buSzPct val="45000"/>
              <a:buFont typeface="Wingdings" charset="2"/>
              <a:buChar char=""/>
            </a:pPr>
            <a:endParaRPr b="0" lang="en-US" sz="2600" spc="-1" strike="noStrike">
              <a:latin typeface="Arial"/>
            </a:endParaRPr>
          </a:p>
          <a:p>
            <a:pPr marL="432000" indent="-324000">
              <a:spcAft>
                <a:spcPts val="1145"/>
              </a:spcAft>
              <a:buClr>
                <a:srgbClr val="000000"/>
              </a:buClr>
              <a:buSzPct val="45000"/>
              <a:buFont typeface="Wingdings" charset="2"/>
              <a:buChar char=""/>
            </a:pPr>
            <a:r>
              <a:rPr b="0" lang="en-US" sz="2600" spc="-1" strike="noStrike">
                <a:latin typeface="Arial"/>
              </a:rPr>
              <a:t>Still, the number of outliers is fairly big. </a:t>
            </a:r>
            <a:endParaRPr b="0" lang="en-US" sz="2600" spc="-1" strike="noStrike">
              <a:latin typeface="Arial"/>
            </a:endParaRPr>
          </a:p>
          <a:p>
            <a:pPr marL="432000" indent="-324000">
              <a:spcAft>
                <a:spcPts val="1145"/>
              </a:spcAft>
              <a:buClr>
                <a:srgbClr val="000000"/>
              </a:buClr>
              <a:buSzPct val="45000"/>
              <a:buFont typeface="Wingdings" charset="2"/>
              <a:buChar char=""/>
            </a:pPr>
            <a:endParaRPr b="0" lang="en-US" sz="2600" spc="-1" strike="noStrike">
              <a:latin typeface="Arial"/>
            </a:endParaRPr>
          </a:p>
          <a:p>
            <a:pPr marL="432000" indent="-324000">
              <a:spcAft>
                <a:spcPts val="1145"/>
              </a:spcAft>
              <a:buClr>
                <a:srgbClr val="000000"/>
              </a:buClr>
              <a:buSzPct val="45000"/>
              <a:buFont typeface="Wingdings" charset="2"/>
              <a:buChar char=""/>
            </a:pPr>
            <a:r>
              <a:rPr b="0" lang="en-US" sz="2600" spc="-1" strike="noStrike">
                <a:latin typeface="Arial"/>
              </a:rPr>
              <a:t>The mean of the area variable is 2080 squared feet (not shown), above the average of an apartment in Seattle.</a:t>
            </a:r>
            <a:endParaRPr b="0" lang="en-US" sz="2600" spc="-1" strike="noStrike">
              <a:latin typeface="Arial"/>
            </a:endParaRPr>
          </a:p>
          <a:p>
            <a:pPr marL="432000" indent="-324000">
              <a:spcAft>
                <a:spcPts val="1145"/>
              </a:spcAft>
              <a:buClr>
                <a:srgbClr val="000000"/>
              </a:buClr>
              <a:buSzPct val="45000"/>
              <a:buFont typeface="Wingdings" charset="2"/>
              <a:buChar char=""/>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US" sz="3300" spc="-1" strike="noStrike">
                <a:latin typeface="Arial"/>
              </a:rPr>
              <a:t>Missing value analysis</a:t>
            </a:r>
            <a:endParaRPr b="0" lang="en-US" sz="3300" spc="-1" strike="noStrike">
              <a:latin typeface="Arial"/>
            </a:endParaRPr>
          </a:p>
        </p:txBody>
      </p:sp>
      <p:sp>
        <p:nvSpPr>
          <p:cNvPr id="229" name="PlaceHolder 2"/>
          <p:cNvSpPr>
            <a:spLocks noGrp="1"/>
          </p:cNvSpPr>
          <p:nvPr>
            <p:ph/>
          </p:nvPr>
        </p:nvSpPr>
        <p:spPr>
          <a:xfrm>
            <a:off x="504000" y="2198160"/>
            <a:ext cx="9071640" cy="3288240"/>
          </a:xfrm>
          <a:prstGeom prst="rect">
            <a:avLst/>
          </a:prstGeom>
          <a:noFill/>
          <a:ln w="0">
            <a:noFill/>
          </a:ln>
        </p:spPr>
        <p:txBody>
          <a:bodyPr lIns="0" rIns="0" tIns="0" bIns="0" anchor="t">
            <a:normAutofit/>
          </a:bodyPr>
          <a:p>
            <a:pPr marL="432000" indent="-324000">
              <a:spcAft>
                <a:spcPts val="1145"/>
              </a:spcAft>
              <a:buClr>
                <a:srgbClr val="000000"/>
              </a:buClr>
              <a:buSzPct val="45000"/>
              <a:buFont typeface="Wingdings" charset="2"/>
              <a:buChar char=""/>
            </a:pPr>
            <a:r>
              <a:rPr b="0" lang="en-US" sz="2600" spc="-1" strike="noStrike">
                <a:latin typeface="Arial"/>
              </a:rPr>
              <a:t>All missing values of the relevant variables were well under 1% of the total data, so they were replace by the median since we believe data significantly departs from normality. </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US" sz="3300" spc="-1" strike="noStrike">
                <a:latin typeface="Arial"/>
              </a:rPr>
              <a:t>References</a:t>
            </a:r>
            <a:endParaRPr b="0" lang="en-US" sz="3300" spc="-1" strike="noStrike">
              <a:latin typeface="Arial"/>
            </a:endParaRPr>
          </a:p>
        </p:txBody>
      </p:sp>
      <p:sp>
        <p:nvSpPr>
          <p:cNvPr id="23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Aft>
                <a:spcPts val="1145"/>
              </a:spcAft>
              <a:buClr>
                <a:srgbClr val="000000"/>
              </a:buClr>
              <a:buSzPct val="45000"/>
              <a:buFont typeface="Wingdings" charset="2"/>
              <a:buChar char=""/>
            </a:pPr>
            <a:r>
              <a:rPr b="0" lang="en-US" sz="2600" spc="-1" strike="noStrike">
                <a:latin typeface="Arial"/>
              </a:rPr>
              <a:t>Amirhosein Jafari, Reza Akhavian, (2019) "Driving forces for the US residential housing price: a predictive analysis", Built Environment Project and Asset Management, https://doi.org/10.1108/BEPAM-07-2018-0100</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r>
              <a:rPr b="0" lang="en-US" sz="3300" spc="-1" strike="noStrike">
                <a:latin typeface="Arial"/>
              </a:rPr>
              <a:t>The dataset</a:t>
            </a:r>
            <a:endParaRPr b="0" lang="en-US" sz="3300" spc="-1" strike="noStrike">
              <a:latin typeface="Arial"/>
            </a:endParaRPr>
          </a:p>
        </p:txBody>
      </p:sp>
      <p:sp>
        <p:nvSpPr>
          <p:cNvPr id="189" name="PlaceHolder 2"/>
          <p:cNvSpPr>
            <a:spLocks noGrp="1"/>
          </p:cNvSpPr>
          <p:nvPr>
            <p:ph/>
          </p:nvPr>
        </p:nvSpPr>
        <p:spPr>
          <a:xfrm>
            <a:off x="540000" y="1260000"/>
            <a:ext cx="9000000" cy="3240000"/>
          </a:xfrm>
          <a:prstGeom prst="rect">
            <a:avLst/>
          </a:prstGeom>
          <a:noFill/>
          <a:ln w="0">
            <a:noFill/>
          </a:ln>
        </p:spPr>
        <p:txBody>
          <a:bodyPr lIns="0" rIns="0" tIns="0" bIns="0" anchor="t">
            <a:normAutofit fontScale="93000"/>
          </a:bodyPr>
          <a:p>
            <a:pPr marL="432000" indent="-324000">
              <a:spcAft>
                <a:spcPts val="1145"/>
              </a:spcAft>
              <a:buClr>
                <a:srgbClr val="000000"/>
              </a:buClr>
              <a:buSzPct val="45000"/>
              <a:buFont typeface="Wingdings" charset="2"/>
              <a:buChar char=""/>
            </a:pPr>
            <a:r>
              <a:rPr b="0" lang="en-US" sz="2600" spc="-1" strike="noStrike">
                <a:latin typeface="Arial"/>
              </a:rPr>
              <a:t>The variables inside the dataset are:</a:t>
            </a:r>
            <a:endParaRPr b="0" lang="en-US" sz="2600" spc="-1" strike="noStrike">
              <a:latin typeface="Arial"/>
            </a:endParaRPr>
          </a:p>
          <a:p>
            <a:pPr marL="432000" indent="-324000">
              <a:spcAft>
                <a:spcPts val="1145"/>
              </a:spcAft>
              <a:buClr>
                <a:srgbClr val="000000"/>
              </a:buClr>
              <a:buSzPct val="45000"/>
              <a:buFont typeface="Wingdings" charset="2"/>
              <a:buChar char=""/>
            </a:pPr>
            <a:r>
              <a:rPr b="0" lang="en-US" sz="2600" spc="-1" strike="noStrike">
                <a:latin typeface="Arial"/>
              </a:rPr>
              <a:t>ID: A house’s ID in the dataset</a:t>
            </a:r>
            <a:endParaRPr b="0" lang="en-US" sz="2600" spc="-1" strike="noStrike">
              <a:latin typeface="Arial"/>
            </a:endParaRPr>
          </a:p>
          <a:p>
            <a:pPr marL="432000" indent="-324000">
              <a:spcAft>
                <a:spcPts val="1145"/>
              </a:spcAft>
              <a:buClr>
                <a:srgbClr val="000000"/>
              </a:buClr>
              <a:buSzPct val="45000"/>
              <a:buFont typeface="Wingdings" charset="2"/>
              <a:buChar char=""/>
            </a:pPr>
            <a:r>
              <a:rPr b="0" lang="en-US" sz="2600" spc="-1" strike="noStrike">
                <a:latin typeface="Arial"/>
              </a:rPr>
              <a:t>Date: Date the house was sold</a:t>
            </a:r>
            <a:endParaRPr b="0" lang="en-US" sz="2600" spc="-1" strike="noStrike">
              <a:latin typeface="Arial"/>
            </a:endParaRPr>
          </a:p>
          <a:p>
            <a:pPr marL="432000" indent="-324000">
              <a:spcAft>
                <a:spcPts val="1145"/>
              </a:spcAft>
              <a:buClr>
                <a:srgbClr val="000000"/>
              </a:buClr>
              <a:buSzPct val="45000"/>
              <a:buFont typeface="Wingdings" charset="2"/>
              <a:buChar char=""/>
            </a:pPr>
            <a:r>
              <a:rPr b="0" lang="en-US" sz="2600" spc="-1" strike="noStrike">
                <a:latin typeface="Arial"/>
              </a:rPr>
              <a:t>Price: Price at which it was sold</a:t>
            </a:r>
            <a:endParaRPr b="0" lang="en-US" sz="2600" spc="-1" strike="noStrike">
              <a:latin typeface="Arial"/>
            </a:endParaRPr>
          </a:p>
          <a:p>
            <a:pPr marL="432000" indent="-324000">
              <a:spcAft>
                <a:spcPts val="1145"/>
              </a:spcAft>
              <a:buClr>
                <a:srgbClr val="000000"/>
              </a:buClr>
              <a:buSzPct val="45000"/>
              <a:buFont typeface="Wingdings" charset="2"/>
              <a:buChar char=""/>
            </a:pPr>
            <a:r>
              <a:rPr b="0" lang="en-US" sz="2600" spc="-1" strike="noStrike">
                <a:latin typeface="Arial"/>
              </a:rPr>
              <a:t>Bedrooms: Number of bedrooms in the house</a:t>
            </a:r>
            <a:endParaRPr b="0" lang="en-US" sz="2600" spc="-1" strike="noStrike">
              <a:latin typeface="Arial"/>
            </a:endParaRPr>
          </a:p>
          <a:p>
            <a:pPr marL="432000" indent="-324000">
              <a:spcAft>
                <a:spcPts val="1145"/>
              </a:spcAft>
              <a:buClr>
                <a:srgbClr val="000000"/>
              </a:buClr>
              <a:buSzPct val="45000"/>
              <a:buFont typeface="Wingdings" charset="2"/>
              <a:buChar char=""/>
            </a:pPr>
            <a:r>
              <a:rPr b="0" lang="en-US" sz="2600" spc="-1" strike="noStrike">
                <a:latin typeface="Arial"/>
              </a:rPr>
              <a:t>Bathrooms: Number of bathrooms in the house</a:t>
            </a:r>
            <a:endParaRPr b="0" lang="en-US" sz="2600" spc="-1" strike="noStrike">
              <a:latin typeface="Arial"/>
            </a:endParaRPr>
          </a:p>
          <a:p>
            <a:pPr marL="432000" indent="-324000">
              <a:spcAft>
                <a:spcPts val="1145"/>
              </a:spcAft>
              <a:buClr>
                <a:srgbClr val="000000"/>
              </a:buClr>
              <a:buSzPct val="45000"/>
              <a:buFont typeface="Wingdings" charset="2"/>
              <a:buChar char=""/>
            </a:pPr>
            <a:r>
              <a:rPr b="0" lang="en-US" sz="2600" spc="-1" strike="noStrike">
                <a:latin typeface="Arial"/>
              </a:rPr>
              <a:t>sqft_living: Square footage of the home</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r>
              <a:rPr b="0" lang="en-US" sz="3300" spc="-1" strike="noStrike">
                <a:latin typeface="Arial"/>
              </a:rPr>
              <a:t>The dataset</a:t>
            </a:r>
            <a:endParaRPr b="0" lang="en-US" sz="3300" spc="-1" strike="noStrike">
              <a:latin typeface="Arial"/>
            </a:endParaRPr>
          </a:p>
        </p:txBody>
      </p:sp>
      <p:sp>
        <p:nvSpPr>
          <p:cNvPr id="191" name="PlaceHolder 2"/>
          <p:cNvSpPr>
            <a:spLocks noGrp="1"/>
          </p:cNvSpPr>
          <p:nvPr>
            <p:ph/>
          </p:nvPr>
        </p:nvSpPr>
        <p:spPr>
          <a:xfrm>
            <a:off x="540000" y="914400"/>
            <a:ext cx="9000000" cy="3657600"/>
          </a:xfrm>
          <a:prstGeom prst="rect">
            <a:avLst/>
          </a:prstGeom>
          <a:noFill/>
          <a:ln w="0">
            <a:noFill/>
          </a:ln>
        </p:spPr>
        <p:txBody>
          <a:bodyPr lIns="0" rIns="0" tIns="0" bIns="0" anchor="t">
            <a:normAutofit fontScale="89000"/>
          </a:bodyPr>
          <a:p>
            <a:pPr marL="432000" indent="-324000">
              <a:spcAft>
                <a:spcPts val="1145"/>
              </a:spcAft>
              <a:buClr>
                <a:srgbClr val="000000"/>
              </a:buClr>
              <a:buSzPct val="45000"/>
              <a:buFont typeface="Wingdings" charset="2"/>
              <a:buChar char=""/>
            </a:pPr>
            <a:r>
              <a:rPr b="0" lang="en-US" sz="2600" spc="-1" strike="noStrike">
                <a:latin typeface="Arial"/>
              </a:rPr>
              <a:t>sqft_lot: Square footage of the lot</a:t>
            </a:r>
            <a:endParaRPr b="0" lang="en-US" sz="2600" spc="-1" strike="noStrike">
              <a:latin typeface="Arial"/>
            </a:endParaRPr>
          </a:p>
          <a:p>
            <a:pPr marL="432000" indent="-324000">
              <a:spcAft>
                <a:spcPts val="1145"/>
              </a:spcAft>
              <a:buClr>
                <a:srgbClr val="000000"/>
              </a:buClr>
              <a:buSzPct val="45000"/>
              <a:buFont typeface="Wingdings" charset="2"/>
              <a:buChar char=""/>
            </a:pPr>
            <a:r>
              <a:rPr b="0" lang="en-US" sz="2600" spc="-1" strike="noStrike">
                <a:latin typeface="Arial"/>
              </a:rPr>
              <a:t>Floors: Number of levels of the house</a:t>
            </a:r>
            <a:endParaRPr b="0" lang="en-US" sz="2600" spc="-1" strike="noStrike">
              <a:latin typeface="Arial"/>
            </a:endParaRPr>
          </a:p>
          <a:p>
            <a:pPr marL="432000" indent="-324000">
              <a:spcAft>
                <a:spcPts val="1145"/>
              </a:spcAft>
              <a:buClr>
                <a:srgbClr val="000000"/>
              </a:buClr>
              <a:buSzPct val="45000"/>
              <a:buFont typeface="Wingdings" charset="2"/>
              <a:buChar char=""/>
            </a:pPr>
            <a:r>
              <a:rPr b="0" lang="en-US" sz="2600" spc="-1" strike="noStrike">
                <a:latin typeface="Arial"/>
              </a:rPr>
              <a:t>Waterfront: House has a view to a waterfront (Yes/No)</a:t>
            </a:r>
            <a:endParaRPr b="0" lang="en-US" sz="2600" spc="-1" strike="noStrike">
              <a:latin typeface="Arial"/>
            </a:endParaRPr>
          </a:p>
          <a:p>
            <a:pPr marL="432000" indent="-324000">
              <a:spcAft>
                <a:spcPts val="1145"/>
              </a:spcAft>
              <a:buClr>
                <a:srgbClr val="000000"/>
              </a:buClr>
              <a:buSzPct val="45000"/>
              <a:buFont typeface="Wingdings" charset="2"/>
              <a:buChar char=""/>
            </a:pPr>
            <a:r>
              <a:rPr b="0" lang="en-US" sz="2600" spc="-1" strike="noStrike">
                <a:latin typeface="Arial"/>
              </a:rPr>
              <a:t>View: House has been viewed</a:t>
            </a:r>
            <a:endParaRPr b="0" lang="en-US" sz="2600" spc="-1" strike="noStrike">
              <a:latin typeface="Arial"/>
            </a:endParaRPr>
          </a:p>
          <a:p>
            <a:pPr marL="432000" indent="-324000">
              <a:spcAft>
                <a:spcPts val="1145"/>
              </a:spcAft>
              <a:buClr>
                <a:srgbClr val="000000"/>
              </a:buClr>
              <a:buSzPct val="45000"/>
              <a:buFont typeface="Wingdings" charset="2"/>
              <a:buChar char=""/>
            </a:pPr>
            <a:r>
              <a:rPr b="0" lang="en-US" sz="2600" spc="-1" strike="noStrike">
                <a:latin typeface="Arial"/>
              </a:rPr>
              <a:t>Condition: How good the condition is overall (1-5)</a:t>
            </a:r>
            <a:endParaRPr b="0" lang="en-US" sz="2600" spc="-1" strike="noStrike">
              <a:latin typeface="Arial"/>
            </a:endParaRPr>
          </a:p>
          <a:p>
            <a:pPr marL="432000" indent="-324000">
              <a:spcAft>
                <a:spcPts val="1145"/>
              </a:spcAft>
              <a:buClr>
                <a:srgbClr val="000000"/>
              </a:buClr>
              <a:buSzPct val="45000"/>
              <a:buFont typeface="Wingdings" charset="2"/>
              <a:buChar char=""/>
            </a:pPr>
            <a:r>
              <a:rPr b="0" lang="en-US" sz="2600" spc="-1" strike="noStrike">
                <a:latin typeface="Arial"/>
              </a:rPr>
              <a:t>Grade: overall grade given to the housing unit, based on King County grading system</a:t>
            </a:r>
            <a:endParaRPr b="0" lang="en-US" sz="2600" spc="-1" strike="noStrike">
              <a:latin typeface="Arial"/>
            </a:endParaRPr>
          </a:p>
          <a:p>
            <a:pPr marL="432000" indent="-324000">
              <a:spcAft>
                <a:spcPts val="1145"/>
              </a:spcAft>
              <a:buClr>
                <a:srgbClr val="000000"/>
              </a:buClr>
              <a:buSzPct val="45000"/>
              <a:buFont typeface="Wingdings" charset="2"/>
              <a:buChar char=""/>
            </a:pPr>
            <a:r>
              <a:rPr b="0" lang="en-US" sz="2600" spc="-1" strike="noStrike">
                <a:latin typeface="Arial"/>
              </a:rPr>
              <a:t>sqft_above: Square footage of the house excluding the basement</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r>
              <a:rPr b="0" lang="en-US" sz="3300" spc="-1" strike="noStrike">
                <a:latin typeface="Arial"/>
              </a:rPr>
              <a:t>The dataset</a:t>
            </a:r>
            <a:endParaRPr b="0" lang="en-US" sz="3300" spc="-1" strike="noStrike">
              <a:latin typeface="Arial"/>
            </a:endParaRPr>
          </a:p>
        </p:txBody>
      </p:sp>
      <p:sp>
        <p:nvSpPr>
          <p:cNvPr id="193" name="PlaceHolder 2"/>
          <p:cNvSpPr>
            <a:spLocks noGrp="1"/>
          </p:cNvSpPr>
          <p:nvPr>
            <p:ph/>
          </p:nvPr>
        </p:nvSpPr>
        <p:spPr>
          <a:xfrm>
            <a:off x="540000" y="914400"/>
            <a:ext cx="9000000" cy="3657600"/>
          </a:xfrm>
          <a:prstGeom prst="rect">
            <a:avLst/>
          </a:prstGeom>
          <a:noFill/>
          <a:ln w="0">
            <a:noFill/>
          </a:ln>
        </p:spPr>
        <p:txBody>
          <a:bodyPr lIns="0" rIns="0" tIns="0" bIns="0" anchor="t">
            <a:normAutofit fontScale="91000"/>
          </a:bodyPr>
          <a:p>
            <a:pPr marL="432000" indent="-324000">
              <a:spcAft>
                <a:spcPts val="1145"/>
              </a:spcAft>
              <a:buClr>
                <a:srgbClr val="000000"/>
              </a:buClr>
              <a:buSzPct val="45000"/>
              <a:buFont typeface="Wingdings" charset="2"/>
              <a:buChar char=""/>
            </a:pPr>
            <a:r>
              <a:rPr b="0" lang="en-US" sz="2600" spc="-1" strike="noStrike">
                <a:latin typeface="Arial"/>
              </a:rPr>
              <a:t>sqft_basement: square footage of the basement.</a:t>
            </a:r>
            <a:endParaRPr b="0" lang="en-US" sz="2600" spc="-1" strike="noStrike">
              <a:latin typeface="Arial"/>
            </a:endParaRPr>
          </a:p>
          <a:p>
            <a:pPr marL="432000" indent="-324000">
              <a:spcAft>
                <a:spcPts val="1145"/>
              </a:spcAft>
              <a:buClr>
                <a:srgbClr val="000000"/>
              </a:buClr>
              <a:buSzPct val="45000"/>
              <a:buFont typeface="Wingdings" charset="2"/>
              <a:buChar char=""/>
            </a:pPr>
            <a:r>
              <a:rPr b="0" lang="en-US" sz="2600" spc="-1" strike="noStrike">
                <a:latin typeface="Arial"/>
              </a:rPr>
              <a:t>yr_built: Year in which the house was built.</a:t>
            </a:r>
            <a:endParaRPr b="0" lang="en-US" sz="2600" spc="-1" strike="noStrike">
              <a:latin typeface="Arial"/>
            </a:endParaRPr>
          </a:p>
          <a:p>
            <a:pPr marL="432000" indent="-324000">
              <a:spcAft>
                <a:spcPts val="1145"/>
              </a:spcAft>
              <a:buClr>
                <a:srgbClr val="000000"/>
              </a:buClr>
              <a:buSzPct val="45000"/>
              <a:buFont typeface="Wingdings" charset="2"/>
              <a:buChar char=""/>
            </a:pPr>
            <a:r>
              <a:rPr b="0" lang="en-US" sz="2600" spc="-1" strike="noStrike">
                <a:latin typeface="Arial"/>
              </a:rPr>
              <a:t>yr_renovated: Year in which the house was renovated</a:t>
            </a:r>
            <a:endParaRPr b="0" lang="en-US" sz="2600" spc="-1" strike="noStrike">
              <a:latin typeface="Arial"/>
            </a:endParaRPr>
          </a:p>
          <a:p>
            <a:pPr marL="432000" indent="-324000">
              <a:spcAft>
                <a:spcPts val="1145"/>
              </a:spcAft>
              <a:buClr>
                <a:srgbClr val="000000"/>
              </a:buClr>
              <a:buSzPct val="45000"/>
              <a:buFont typeface="Wingdings" charset="2"/>
              <a:buChar char=""/>
            </a:pPr>
            <a:r>
              <a:rPr b="0" lang="en-US" sz="2600" spc="-1" strike="noStrike">
                <a:latin typeface="Arial"/>
              </a:rPr>
              <a:t>Zipcode</a:t>
            </a:r>
            <a:endParaRPr b="0" lang="en-US" sz="2600" spc="-1" strike="noStrike">
              <a:latin typeface="Arial"/>
            </a:endParaRPr>
          </a:p>
          <a:p>
            <a:pPr marL="432000" indent="-324000">
              <a:spcAft>
                <a:spcPts val="1145"/>
              </a:spcAft>
              <a:buClr>
                <a:srgbClr val="000000"/>
              </a:buClr>
              <a:buSzPct val="45000"/>
              <a:buFont typeface="Wingdings" charset="2"/>
              <a:buChar char=""/>
            </a:pPr>
            <a:r>
              <a:rPr b="0" lang="en-US" sz="2600" spc="-1" strike="noStrike">
                <a:latin typeface="Arial"/>
              </a:rPr>
              <a:t>Lat: Latitude of the house</a:t>
            </a:r>
            <a:endParaRPr b="0" lang="en-US" sz="2600" spc="-1" strike="noStrike">
              <a:latin typeface="Arial"/>
            </a:endParaRPr>
          </a:p>
          <a:p>
            <a:pPr marL="432000" indent="-324000">
              <a:spcAft>
                <a:spcPts val="1145"/>
              </a:spcAft>
              <a:buClr>
                <a:srgbClr val="000000"/>
              </a:buClr>
              <a:buSzPct val="45000"/>
              <a:buFont typeface="Wingdings" charset="2"/>
              <a:buChar char=""/>
            </a:pPr>
            <a:r>
              <a:rPr b="0" lang="en-US" sz="2600" spc="-1" strike="noStrike">
                <a:latin typeface="Arial"/>
              </a:rPr>
              <a:t>Long: Longitude of the house</a:t>
            </a:r>
            <a:endParaRPr b="0" lang="en-US" sz="2600" spc="-1" strike="noStrike">
              <a:latin typeface="Arial"/>
            </a:endParaRPr>
          </a:p>
          <a:p>
            <a:pPr marL="432000" indent="-324000">
              <a:spcAft>
                <a:spcPts val="1145"/>
              </a:spcAft>
              <a:buClr>
                <a:srgbClr val="000000"/>
              </a:buClr>
              <a:buSzPct val="45000"/>
              <a:buFont typeface="Wingdings" charset="2"/>
              <a:buChar char=""/>
            </a:pPr>
            <a:r>
              <a:rPr b="0" lang="en-US" sz="2600" spc="-1" strike="noStrike">
                <a:latin typeface="Arial"/>
              </a:rPr>
              <a:t>sqft_living15: Living room area in 2015 (implies renovations). </a:t>
            </a:r>
            <a:endParaRPr b="0" lang="en-US" sz="2600" spc="-1" strike="noStrike">
              <a:latin typeface="Arial"/>
            </a:endParaRPr>
          </a:p>
          <a:p>
            <a:pPr marL="432000" indent="-324000">
              <a:spcAft>
                <a:spcPts val="1145"/>
              </a:spcAft>
              <a:buClr>
                <a:srgbClr val="000000"/>
              </a:buClr>
              <a:buSzPct val="45000"/>
              <a:buFont typeface="Wingdings" charset="2"/>
              <a:buChar char=""/>
            </a:pPr>
            <a:r>
              <a:rPr b="0" lang="en-US" sz="2600" spc="-1" strike="noStrike">
                <a:latin typeface="Arial"/>
              </a:rPr>
              <a:t>sqft_lot15: Area of lot in 2015 (implies renovations).</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US" sz="3300" spc="-1" strike="noStrike">
                <a:latin typeface="Arial"/>
              </a:rPr>
              <a:t>Objective</a:t>
            </a:r>
            <a:endParaRPr b="0" lang="en-US" sz="3300" spc="-1" strike="noStrike">
              <a:latin typeface="Arial"/>
            </a:endParaRPr>
          </a:p>
        </p:txBody>
      </p:sp>
      <p:sp>
        <p:nvSpPr>
          <p:cNvPr id="195"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Aft>
                <a:spcPts val="1145"/>
              </a:spcAft>
              <a:buClr>
                <a:srgbClr val="000000"/>
              </a:buClr>
              <a:buSzPct val="45000"/>
              <a:buFont typeface="Wingdings" charset="2"/>
              <a:buChar char=""/>
            </a:pPr>
            <a:r>
              <a:rPr b="0" lang="en-US" sz="2600" spc="-1" strike="noStrike">
                <a:latin typeface="Arial"/>
              </a:rPr>
              <a:t>By looking at the zip code and knowing that the grade is given by tehe King county grading system for the United States, we were able to determine that all houses are in Washington state of the USA.</a:t>
            </a:r>
            <a:endParaRPr b="0" lang="en-US" sz="2600" spc="-1" strike="noStrike">
              <a:latin typeface="Arial"/>
            </a:endParaRPr>
          </a:p>
          <a:p>
            <a:pPr marL="432000" indent="-324000">
              <a:spcAft>
                <a:spcPts val="1145"/>
              </a:spcAft>
              <a:buClr>
                <a:srgbClr val="000000"/>
              </a:buClr>
              <a:buSzPct val="45000"/>
              <a:buFont typeface="Wingdings" charset="2"/>
              <a:buChar char=""/>
            </a:pPr>
            <a:endParaRPr b="0" lang="en-US" sz="2600" spc="-1" strike="noStrike">
              <a:latin typeface="Arial"/>
            </a:endParaRPr>
          </a:p>
          <a:p>
            <a:pPr marL="432000" indent="-324000">
              <a:spcAft>
                <a:spcPts val="1145"/>
              </a:spcAft>
              <a:buClr>
                <a:srgbClr val="000000"/>
              </a:buClr>
              <a:buSzPct val="45000"/>
              <a:buFont typeface="Wingdings" charset="2"/>
              <a:buChar char=""/>
            </a:pPr>
            <a:r>
              <a:rPr b="0" lang="en-US" sz="2600" spc="-1" strike="noStrike">
                <a:latin typeface="Arial"/>
              </a:rPr>
              <a:t>The driving question of all further analysis will be, What are the characteristics of a house that have more impact on its price?</a:t>
            </a:r>
            <a:endParaRPr b="0" lang="en-US" sz="2600" spc="-1" strike="noStrike">
              <a:latin typeface="Arial"/>
            </a:endParaRPr>
          </a:p>
        </p:txBody>
      </p:sp>
      <p:sp>
        <p:nvSpPr>
          <p:cNvPr id="196" name=""/>
          <p:cNvSpPr/>
          <p:nvPr/>
        </p:nvSpPr>
        <p:spPr>
          <a:xfrm>
            <a:off x="914400" y="3200400"/>
            <a:ext cx="8661240" cy="914400"/>
          </a:xfrm>
          <a:prstGeom prst="rect">
            <a:avLst/>
          </a:prstGeom>
          <a:noFill/>
          <a:ln w="36720">
            <a:solidFill>
              <a:srgbClr val="bf819e"/>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US" sz="3300" spc="-1" strike="noStrike">
                <a:latin typeface="Arial"/>
              </a:rPr>
              <a:t>Literature review</a:t>
            </a:r>
            <a:endParaRPr b="0" lang="en-US" sz="3300" spc="-1" strike="noStrike">
              <a:latin typeface="Arial"/>
            </a:endParaRPr>
          </a:p>
        </p:txBody>
      </p:sp>
      <p:sp>
        <p:nvSpPr>
          <p:cNvPr id="19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Aft>
                <a:spcPts val="1145"/>
              </a:spcAft>
              <a:buClr>
                <a:srgbClr val="000000"/>
              </a:buClr>
              <a:buSzPct val="45000"/>
              <a:buFont typeface="Wingdings" charset="2"/>
              <a:buChar char=""/>
            </a:pPr>
            <a:r>
              <a:rPr b="0" lang="en-US" sz="2600" spc="-1" strike="noStrike">
                <a:latin typeface="Arial"/>
              </a:rPr>
              <a:t>Amirhosen and Reza (2019) mention that, for houses in the US, variables worthy of selection are: </a:t>
            </a:r>
            <a:endParaRPr b="0" lang="en-US" sz="2600" spc="-1" strike="noStrike">
              <a:latin typeface="Arial"/>
            </a:endParaRPr>
          </a:p>
          <a:p>
            <a:pPr lvl="1" marL="864000" indent="-324000">
              <a:spcAft>
                <a:spcPts val="850"/>
              </a:spcAft>
              <a:buClr>
                <a:srgbClr val="000000"/>
              </a:buClr>
              <a:buSzPct val="75000"/>
              <a:buFont typeface="Symbol" charset="2"/>
              <a:buChar char=""/>
            </a:pPr>
            <a:r>
              <a:rPr b="0" lang="en-US" sz="2100" spc="-1" strike="noStrike">
                <a:latin typeface="Arial"/>
              </a:rPr>
              <a:t>Variables related to area</a:t>
            </a:r>
            <a:endParaRPr b="0" lang="en-US" sz="2100" spc="-1" strike="noStrike">
              <a:latin typeface="Arial"/>
            </a:endParaRPr>
          </a:p>
          <a:p>
            <a:pPr lvl="1" marL="864000" indent="-324000">
              <a:spcAft>
                <a:spcPts val="850"/>
              </a:spcAft>
              <a:buClr>
                <a:srgbClr val="000000"/>
              </a:buClr>
              <a:buSzPct val="75000"/>
              <a:buFont typeface="Symbol" charset="2"/>
              <a:buChar char=""/>
            </a:pPr>
            <a:r>
              <a:rPr b="0" lang="en-US" sz="2100" spc="-1" strike="noStrike">
                <a:latin typeface="Arial"/>
              </a:rPr>
              <a:t>Number of bedrooms and bathrooms</a:t>
            </a:r>
            <a:endParaRPr b="0" lang="en-US" sz="2100" spc="-1" strike="noStrike">
              <a:latin typeface="Arial"/>
            </a:endParaRPr>
          </a:p>
          <a:p>
            <a:pPr lvl="1" marL="864000" indent="-324000">
              <a:spcAft>
                <a:spcPts val="850"/>
              </a:spcAft>
              <a:buClr>
                <a:srgbClr val="000000"/>
              </a:buClr>
              <a:buSzPct val="75000"/>
              <a:buFont typeface="Symbol" charset="2"/>
              <a:buChar char=""/>
            </a:pPr>
            <a:r>
              <a:rPr b="0" lang="en-US" sz="2100" spc="-1" strike="noStrike">
                <a:latin typeface="Arial"/>
              </a:rPr>
              <a:t>Variables related to the age of the house</a:t>
            </a:r>
            <a:endParaRPr b="0" lang="en-US" sz="2100" spc="-1" strike="noStrike">
              <a:latin typeface="Arial"/>
            </a:endParaRPr>
          </a:p>
          <a:p>
            <a:pPr lvl="1" marL="864000" indent="-324000">
              <a:spcAft>
                <a:spcPts val="850"/>
              </a:spcAft>
              <a:buClr>
                <a:srgbClr val="000000"/>
              </a:buClr>
              <a:buSzPct val="75000"/>
              <a:buFont typeface="Symbol" charset="2"/>
              <a:buChar char=""/>
            </a:pPr>
            <a:r>
              <a:rPr b="0" lang="en-US" sz="2100" spc="-1" strike="noStrike">
                <a:latin typeface="Arial"/>
              </a:rPr>
              <a:t>Variables related to the location of the house</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US" sz="3300" spc="-1" strike="noStrike">
                <a:latin typeface="Arial"/>
              </a:rPr>
              <a:t>Descriptive analysis</a:t>
            </a:r>
            <a:endParaRPr b="0" lang="en-US" sz="3300" spc="-1" strike="noStrike">
              <a:latin typeface="Arial"/>
            </a:endParaRPr>
          </a:p>
        </p:txBody>
      </p:sp>
      <p:sp>
        <p:nvSpPr>
          <p:cNvPr id="200"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Aft>
                <a:spcPts val="1145"/>
              </a:spcAft>
              <a:buClr>
                <a:srgbClr val="000000"/>
              </a:buClr>
              <a:buSzPct val="45000"/>
              <a:buFont typeface="Wingdings" charset="2"/>
              <a:buChar char=""/>
            </a:pPr>
            <a:r>
              <a:rPr b="0" lang="en-US" sz="2600" spc="-1" strike="noStrike">
                <a:latin typeface="Arial"/>
              </a:rPr>
              <a:t>Our sample contained 21597 observations.</a:t>
            </a:r>
            <a:endParaRPr b="0" lang="en-US" sz="2600" spc="-1" strike="noStrike">
              <a:latin typeface="Arial"/>
            </a:endParaRPr>
          </a:p>
          <a:p>
            <a:pPr marL="432000" indent="-324000">
              <a:spcAft>
                <a:spcPts val="1145"/>
              </a:spcAft>
              <a:buClr>
                <a:srgbClr val="000000"/>
              </a:buClr>
              <a:buSzPct val="45000"/>
              <a:buFont typeface="Wingdings" charset="2"/>
              <a:buChar char=""/>
            </a:pPr>
            <a:r>
              <a:rPr b="0" lang="en-US" sz="2600" spc="-1" strike="noStrike">
                <a:latin typeface="Arial"/>
              </a:rPr>
              <a:t>The bedroom distribution across the data set is</a:t>
            </a:r>
            <a:endParaRPr b="0" lang="en-US" sz="2600" spc="-1" strike="noStrike">
              <a:latin typeface="Arial"/>
            </a:endParaRPr>
          </a:p>
        </p:txBody>
      </p:sp>
      <p:graphicFrame>
        <p:nvGraphicFramePr>
          <p:cNvPr id="201" name=""/>
          <p:cNvGraphicFramePr/>
          <p:nvPr/>
        </p:nvGraphicFramePr>
        <p:xfrm>
          <a:off x="1803240" y="2091960"/>
          <a:ext cx="6400440" cy="2802600"/>
        </p:xfrm>
        <a:graphic>
          <a:graphicData uri="http://schemas.openxmlformats.org/drawingml/2006/table">
            <a:tbl>
              <a:tblPr/>
              <a:tblGrid>
                <a:gridCol w="1482840"/>
                <a:gridCol w="1308240"/>
                <a:gridCol w="1046520"/>
                <a:gridCol w="1620000"/>
                <a:gridCol w="648000"/>
                <a:gridCol w="294840"/>
              </a:tblGrid>
              <a:tr h="-205200">
                <a:tc gridSpan="5">
                  <a:txBody>
                    <a:bodyPr lIns="90000" rIns="90000" tIns="46800" bIns="46800" anchor="t">
                      <a:noAutofit/>
                    </a:bodyPr>
                    <a:p>
                      <a:r>
                        <a:rPr b="0" i="1" lang="en-GB" sz="1200" spc="-1" strike="noStrike">
                          <a:latin typeface="Times New Roman"/>
                        </a:rPr>
                        <a:t>Frequency distribution for Bedroom</a:t>
                      </a:r>
                      <a:endParaRPr b="0" i="1" lang="en-GB" sz="1200" spc="-1" strike="noStrike">
                        <a:latin typeface="Times New Roman"/>
                      </a:endParaRPr>
                    </a:p>
                    <a:p>
                      <a:pPr>
                        <a:lnSpc>
                          <a:spcPct val="100000"/>
                        </a:lnSpc>
                        <a:buNone/>
                      </a:pPr>
                      <a:endParaRPr b="0" lang="en-US" sz="12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hMerge="1">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hMerge="1">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hMerge="1">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hMerge="1">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0">
                <a:tc gridSpan="2">
                  <a:txBody>
                    <a:bodyPr lIns="90000" rIns="90000" tIns="46800" bIns="46800" anchor="t">
                      <a:noAutofit/>
                    </a:bodyPr>
                    <a:p>
                      <a:pPr algn="ctr">
                        <a:buNone/>
                      </a:pPr>
                      <a:r>
                        <a:rPr b="0" lang="en-GB" sz="1200" spc="-1" strike="noStrike">
                          <a:latin typeface="Arial"/>
                        </a:rPr>
                        <a:t>Bedroom</a:t>
                      </a:r>
                      <a:endParaRPr b="0" lang="en-GB" sz="12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hMerge="1">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pPr marL="21600" algn="ctr">
                        <a:lnSpc>
                          <a:spcPct val="100000"/>
                        </a:lnSpc>
                        <a:buNone/>
                      </a:pPr>
                      <a:r>
                        <a:rPr b="0" lang="en-US" sz="1200" spc="-1" strike="noStrike">
                          <a:latin typeface="Arial"/>
                        </a:rPr>
                        <a:t>Frequency</a:t>
                      </a:r>
                      <a:endParaRPr b="0" lang="en-US" sz="12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pPr marL="21600" algn="ctr">
                        <a:lnSpc>
                          <a:spcPct val="100000"/>
                        </a:lnSpc>
                        <a:buNone/>
                      </a:pPr>
                      <a:r>
                        <a:rPr b="0" lang="en-US" sz="1200" spc="-1" strike="noStrike">
                          <a:latin typeface="Arial"/>
                        </a:rPr>
                        <a:t>Percent</a:t>
                      </a:r>
                      <a:endParaRPr b="0" lang="en-US" sz="12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0">
                <a:tc rowSpan="6">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pPr marL="21600">
                        <a:lnSpc>
                          <a:spcPct val="100000"/>
                        </a:lnSpc>
                        <a:buNone/>
                      </a:pPr>
                      <a:r>
                        <a:rPr b="0" lang="en-US" sz="1200" spc="-1" strike="noStrike">
                          <a:latin typeface="Arial"/>
                        </a:rPr>
                        <a:t>1</a:t>
                      </a:r>
                      <a:endParaRPr b="0" lang="en-US" sz="12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pPr marL="21600" algn="r">
                        <a:lnSpc>
                          <a:spcPct val="100000"/>
                        </a:lnSpc>
                        <a:buNone/>
                      </a:pPr>
                      <a:r>
                        <a:rPr b="0" lang="en-US" sz="1200" spc="-1" strike="noStrike">
                          <a:latin typeface="Arial"/>
                        </a:rPr>
                        <a:t>196</a:t>
                      </a:r>
                      <a:endParaRPr b="0" lang="en-US" sz="12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pPr marL="21600" algn="r">
                        <a:lnSpc>
                          <a:spcPct val="100000"/>
                        </a:lnSpc>
                        <a:buNone/>
                      </a:pPr>
                      <a:r>
                        <a:rPr b="0" lang="en-US" sz="1200" spc="-1" strike="noStrike">
                          <a:latin typeface="Arial"/>
                        </a:rPr>
                        <a:t>.9</a:t>
                      </a:r>
                      <a:endParaRPr b="0" lang="en-US" sz="12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0">
                <a:tc vMerge="1">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pPr marL="21600">
                        <a:lnSpc>
                          <a:spcPct val="100000"/>
                        </a:lnSpc>
                        <a:buNone/>
                      </a:pPr>
                      <a:r>
                        <a:rPr b="0" lang="en-US" sz="1200" spc="-1" strike="noStrike">
                          <a:latin typeface="Arial"/>
                        </a:rPr>
                        <a:t>2</a:t>
                      </a:r>
                      <a:endParaRPr b="0" lang="en-US" sz="12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pPr marL="21600" algn="r">
                        <a:lnSpc>
                          <a:spcPct val="100000"/>
                        </a:lnSpc>
                        <a:buNone/>
                      </a:pPr>
                      <a:r>
                        <a:rPr b="0" lang="en-US" sz="1200" spc="-1" strike="noStrike">
                          <a:latin typeface="Arial"/>
                        </a:rPr>
                        <a:t>2760</a:t>
                      </a:r>
                      <a:endParaRPr b="0" lang="en-US" sz="12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pPr marL="21600" algn="r">
                        <a:lnSpc>
                          <a:spcPct val="100000"/>
                        </a:lnSpc>
                        <a:buNone/>
                      </a:pPr>
                      <a:r>
                        <a:rPr b="0" lang="en-US" sz="1200" spc="-1" strike="noStrike">
                          <a:latin typeface="Arial"/>
                        </a:rPr>
                        <a:t>12.8</a:t>
                      </a:r>
                      <a:endParaRPr b="0" lang="en-US" sz="12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0">
                <a:tc vMerge="1">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pPr marL="21600">
                        <a:lnSpc>
                          <a:spcPct val="100000"/>
                        </a:lnSpc>
                        <a:buNone/>
                      </a:pPr>
                      <a:r>
                        <a:rPr b="0" lang="en-US" sz="1200" spc="-1" strike="noStrike">
                          <a:latin typeface="Arial"/>
                        </a:rPr>
                        <a:t>3</a:t>
                      </a:r>
                      <a:endParaRPr b="0" lang="en-US" sz="12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pPr marL="21600" algn="r">
                        <a:lnSpc>
                          <a:spcPct val="100000"/>
                        </a:lnSpc>
                        <a:buNone/>
                      </a:pPr>
                      <a:r>
                        <a:rPr b="0" lang="en-US" sz="1200" spc="-1" strike="noStrike">
                          <a:latin typeface="Arial"/>
                        </a:rPr>
                        <a:t>9825</a:t>
                      </a:r>
                      <a:endParaRPr b="0" lang="en-US" sz="12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pPr marL="21600" algn="r">
                        <a:lnSpc>
                          <a:spcPct val="100000"/>
                        </a:lnSpc>
                        <a:buNone/>
                      </a:pPr>
                      <a:r>
                        <a:rPr b="0" lang="en-US" sz="1200" spc="-1" strike="noStrike">
                          <a:latin typeface="Arial"/>
                        </a:rPr>
                        <a:t>45.5</a:t>
                      </a:r>
                      <a:endParaRPr b="0" lang="en-US" sz="12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0">
                <a:tc vMerge="1">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pPr marL="21600">
                        <a:lnSpc>
                          <a:spcPct val="100000"/>
                        </a:lnSpc>
                        <a:buNone/>
                      </a:pPr>
                      <a:r>
                        <a:rPr b="0" lang="en-US" sz="1200" spc="-1" strike="noStrike">
                          <a:latin typeface="Arial"/>
                        </a:rPr>
                        <a:t>4</a:t>
                      </a:r>
                      <a:endParaRPr b="0" lang="en-US" sz="12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pPr marL="21600" algn="r">
                        <a:lnSpc>
                          <a:spcPct val="100000"/>
                        </a:lnSpc>
                        <a:buNone/>
                      </a:pPr>
                      <a:r>
                        <a:rPr b="0" lang="en-US" sz="1200" spc="-1" strike="noStrike">
                          <a:latin typeface="Arial"/>
                        </a:rPr>
                        <a:t>6882</a:t>
                      </a:r>
                      <a:endParaRPr b="0" lang="en-US" sz="12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pPr marL="21600" algn="r">
                        <a:lnSpc>
                          <a:spcPct val="100000"/>
                        </a:lnSpc>
                        <a:buNone/>
                      </a:pPr>
                      <a:r>
                        <a:rPr b="0" lang="en-US" sz="1200" spc="-1" strike="noStrike">
                          <a:latin typeface="Arial"/>
                        </a:rPr>
                        <a:t>31.9</a:t>
                      </a:r>
                      <a:endParaRPr b="0" lang="en-US" sz="12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0">
                <a:tc vMerge="1">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pPr marL="21600">
                        <a:lnSpc>
                          <a:spcPct val="100000"/>
                        </a:lnSpc>
                        <a:buNone/>
                      </a:pPr>
                      <a:r>
                        <a:rPr b="0" lang="en-US" sz="1200" spc="-1" strike="noStrike">
                          <a:latin typeface="Arial"/>
                        </a:rPr>
                        <a:t>5</a:t>
                      </a:r>
                      <a:endParaRPr b="0" lang="en-US" sz="12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pPr marL="21600" algn="r">
                        <a:lnSpc>
                          <a:spcPct val="100000"/>
                        </a:lnSpc>
                        <a:buNone/>
                      </a:pPr>
                      <a:r>
                        <a:rPr b="0" lang="en-US" sz="1200" spc="-1" strike="noStrike">
                          <a:latin typeface="Arial"/>
                        </a:rPr>
                        <a:t>1601</a:t>
                      </a:r>
                      <a:endParaRPr b="0" lang="en-US" sz="12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pPr marL="21600" algn="r">
                        <a:lnSpc>
                          <a:spcPct val="100000"/>
                        </a:lnSpc>
                        <a:buNone/>
                      </a:pPr>
                      <a:r>
                        <a:rPr b="0" lang="en-US" sz="1200" spc="-1" strike="noStrike">
                          <a:latin typeface="Arial"/>
                        </a:rPr>
                        <a:t>7.4</a:t>
                      </a:r>
                      <a:endParaRPr b="0" lang="en-US" sz="12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16000">
                <a:tc vMerge="1">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pPr marL="21600">
                        <a:lnSpc>
                          <a:spcPct val="100000"/>
                        </a:lnSpc>
                        <a:buNone/>
                      </a:pPr>
                      <a:r>
                        <a:rPr b="0" lang="en-US" sz="1200" spc="-1" strike="noStrike">
                          <a:latin typeface="Arial"/>
                        </a:rPr>
                        <a:t>6</a:t>
                      </a:r>
                      <a:endParaRPr b="0" lang="en-US" sz="12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pPr marL="21600" algn="r">
                        <a:lnSpc>
                          <a:spcPct val="100000"/>
                        </a:lnSpc>
                        <a:buNone/>
                      </a:pPr>
                      <a:r>
                        <a:rPr b="0" lang="en-US" sz="1200" spc="-1" strike="noStrike">
                          <a:latin typeface="Arial"/>
                        </a:rPr>
                        <a:t>272</a:t>
                      </a:r>
                      <a:endParaRPr b="0" lang="en-US" sz="12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pPr marL="21600" algn="r">
                        <a:lnSpc>
                          <a:spcPct val="100000"/>
                        </a:lnSpc>
                        <a:buNone/>
                      </a:pPr>
                      <a:r>
                        <a:rPr b="0" lang="en-US" sz="1200" spc="-1" strike="noStrike">
                          <a:latin typeface="Arial"/>
                        </a:rPr>
                        <a:t>1.3</a:t>
                      </a:r>
                      <a:endParaRPr b="0" lang="en-US" sz="12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US" sz="3300" spc="-1" strike="noStrike">
                <a:latin typeface="Arial"/>
              </a:rPr>
              <a:t>Descriptive analysis</a:t>
            </a:r>
            <a:endParaRPr b="0" lang="en-US" sz="3300" spc="-1" strike="noStrike">
              <a:latin typeface="Arial"/>
            </a:endParaRPr>
          </a:p>
        </p:txBody>
      </p:sp>
      <p:sp>
        <p:nvSpPr>
          <p:cNvPr id="20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Aft>
                <a:spcPts val="1145"/>
              </a:spcAft>
              <a:buClr>
                <a:srgbClr val="000000"/>
              </a:buClr>
              <a:buSzPct val="45000"/>
              <a:buFont typeface="Wingdings" charset="2"/>
              <a:buChar char=""/>
            </a:pPr>
            <a:endParaRPr b="0" lang="en-US" sz="2600" spc="-1" strike="noStrike">
              <a:latin typeface="Arial"/>
            </a:endParaRPr>
          </a:p>
          <a:p>
            <a:pPr marL="432000" indent="-324000">
              <a:spcAft>
                <a:spcPts val="1145"/>
              </a:spcAft>
              <a:buClr>
                <a:srgbClr val="000000"/>
              </a:buClr>
              <a:buSzPct val="45000"/>
              <a:buFont typeface="Wingdings" charset="2"/>
              <a:buChar char=""/>
            </a:pPr>
            <a:endParaRPr b="0" lang="en-US" sz="2600" spc="-1" strike="noStrike">
              <a:latin typeface="Arial"/>
            </a:endParaRPr>
          </a:p>
          <a:p>
            <a:pPr marL="432000" indent="-324000">
              <a:spcAft>
                <a:spcPts val="1145"/>
              </a:spcAft>
              <a:buClr>
                <a:srgbClr val="000000"/>
              </a:buClr>
              <a:buSzPct val="45000"/>
              <a:buFont typeface="Wingdings" charset="2"/>
              <a:buChar char=""/>
            </a:pPr>
            <a:r>
              <a:rPr b="0" lang="en-US" sz="2600" spc="-1" strike="noStrike">
                <a:latin typeface="Arial"/>
              </a:rPr>
              <a:t>That is, over 70% of the houses are 3 or 4 bedroom houses, consistent with the sizes of modern urban families. </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US" sz="3300" spc="-1" strike="noStrike">
                <a:latin typeface="Arial"/>
              </a:rPr>
              <a:t>Descriptive analysis</a:t>
            </a:r>
            <a:endParaRPr b="0" lang="en-US" sz="3300" spc="-1" strike="noStrike">
              <a:latin typeface="Arial"/>
            </a:endParaRPr>
          </a:p>
        </p:txBody>
      </p:sp>
      <p:sp>
        <p:nvSpPr>
          <p:cNvPr id="205"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Aft>
                <a:spcPts val="1145"/>
              </a:spcAft>
              <a:buClr>
                <a:srgbClr val="000000"/>
              </a:buClr>
              <a:buSzPct val="45000"/>
              <a:buFont typeface="Wingdings" charset="2"/>
              <a:buChar char=""/>
            </a:pPr>
            <a:r>
              <a:rPr b="0" lang="en-US" sz="2600" spc="-1" strike="noStrike">
                <a:latin typeface="Arial"/>
              </a:rPr>
              <a:t>The bathroom distribution is </a:t>
            </a:r>
            <a:endParaRPr b="0" lang="en-US" sz="2600" spc="-1" strike="noStrike">
              <a:latin typeface="Arial"/>
            </a:endParaRPr>
          </a:p>
        </p:txBody>
      </p:sp>
      <p:pic>
        <p:nvPicPr>
          <p:cNvPr id="206" name="" descr=""/>
          <p:cNvPicPr/>
          <p:nvPr/>
        </p:nvPicPr>
        <p:blipFill>
          <a:blip r:embed="rId1"/>
          <a:stretch/>
        </p:blipFill>
        <p:spPr>
          <a:xfrm>
            <a:off x="5439240" y="1828800"/>
            <a:ext cx="3247560" cy="2286000"/>
          </a:xfrm>
          <a:prstGeom prst="rect">
            <a:avLst/>
          </a:prstGeom>
          <a:ln w="18000">
            <a:noFill/>
          </a:ln>
        </p:spPr>
      </p:pic>
      <p:pic>
        <p:nvPicPr>
          <p:cNvPr id="207" name="" descr=""/>
          <p:cNvPicPr/>
          <p:nvPr/>
        </p:nvPicPr>
        <p:blipFill>
          <a:blip r:embed="rId2"/>
          <a:stretch/>
        </p:blipFill>
        <p:spPr>
          <a:xfrm>
            <a:off x="2286000" y="1865160"/>
            <a:ext cx="1828800" cy="2249640"/>
          </a:xfrm>
          <a:prstGeom prst="rect">
            <a:avLst/>
          </a:prstGeom>
          <a:ln w="1800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TotalTime>
  <Application>LibreOffice/7.3.3.2$Windows_X86_64 LibreOffice_project/d1d0ea68f081ee2800a922cac8f79445e4603348</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2023-02-04T20:24:26Z</dcterms:created>
  <dc:creator/>
  <dc:description/>
  <dc:language>en-US</dc:language>
  <cp:lastModifiedBy/>
  <dcterms:modified xsi:type="dcterms:W3CDTF">2023-02-04T22:32:18Z</dcterms:modified>
  <cp:revision>5</cp:revision>
  <dc:subject/>
  <dc:title>Beehive</dc:title>
</cp:coreProperties>
</file>