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772400" cy="100584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F66F2D-372D-4C32-B814-1B75B64FE5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67DF2F-2C79-4957-B3CE-B48D7540A2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4668A-A4B8-47E7-B13A-029975AFFA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4D6615-3B38-4632-919D-A652367397A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586531-05D7-44D1-A4AC-315F1BCD4C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83EAC6-4B16-4B83-AFEE-A8F623B60E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57F64-03B2-4EE3-971D-7F1B7ED836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6CE8C8-CA72-4F2D-BE55-A3420D2FD8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8B36D1-2B25-481F-B4C6-119A93DC0E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060DF6-4771-4DD7-94F7-A48ED28EC0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A3242D-DBE7-459C-93AF-28BE253E048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CE44C3-600F-4A94-9B0B-D526F55AF6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4EFB5E3-B345-4935-BB80-9316BC74C1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810E60B-B866-41FF-90D5-80F06FAD75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D7DFEFF-7936-48F4-9129-28A1CF182E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FB188AA-67FD-432D-8AD2-263CEBEF6BF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F7875F6-7DF2-4EB5-B25C-3FA7F3B3F0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EC7150F-7F66-4861-BE91-D1F810C052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35684FB-100A-43B4-B7A1-1E12B1E9B2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8C37F69-8268-4EC7-BBD4-A1F2715DA1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12F8825-6D1C-4712-9F08-1A7B1E7421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EC6C50C-A0B5-4B17-817E-FC69CA5A7F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DE4B775-9D8B-4EC8-B2F1-6079339260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2C1D656-07B3-44BA-80D9-04A23EA315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380B53-F181-45E3-A42C-0919E5E558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FC09CF-59CF-44A6-8B6A-2EE3999A7B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4E6C9C-CC51-475D-9F43-C71DB6D3B2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7C4E01-6FB0-4E02-BB85-D89DEEAFBD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69F02F-274B-4CC0-80C4-9B1DACE8CF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627689-0D19-4671-AF0A-1BCE7897BE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AB8D81-BFF0-4F1E-BDF6-834F4AABF7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330901-C761-4387-9612-18A0C6E49B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87A4C-B763-4B84-A2AA-7806D83CFB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B7492D-44D6-4CAA-A9BE-C9E34322A4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C9C86D-CAD0-4E71-BF54-C9F95C596C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6F8E2-A431-4EB2-B49B-D776B9B9DD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79A4662-7D8D-4343-B849-04B85B97EE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4B2E5C7-6654-4443-971D-A2435DBAC1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6572E734-F301-4369-ADF3-4D79F556B9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8841EF5-82B3-42E6-9659-D2C5B2AF931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ED899AF-12A0-4FBB-8399-2D329A70BE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61708069-B779-46A6-84D0-466ECAA6DA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059F2AF-55CF-4EB2-9996-A88535DC00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3912F1E-A960-4DCD-8FEE-3F827A4DE3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1943BDC-B86E-4918-915F-CF755B31F0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6A1D3E07-EFE8-4F9C-9C39-733786F21F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DA9E723-B603-4301-98CC-776256A613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C05A9B3-2C57-48E3-A817-F9E4556E46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551868-5D28-4FB4-8947-672FDCDF93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E24B137-250C-4DDF-8621-7AAC75EF7A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2805D-E36A-48CE-8915-D9CB655129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90DB3B-B6C0-47DF-874C-2CEB0D3838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8E0D55A-80B1-4B2E-9370-E07FEDFBB6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EFC59F-5292-4E96-BBF2-C9D7EF3CF4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720C200-5190-474F-A628-E8C769605F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38D54C5-76A2-4B09-BCC2-B55A5415EE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D84E1F-9943-4F36-8D37-B6EB65F434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2F240A8-5C81-4FD2-BC04-29C100230F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72BA84-D623-4990-94BA-8C6D9A2C00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09E4CAA-F1AE-4257-B5D1-EDE0A24C5C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62913FE-A938-4122-928E-CBEFEB3C39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37CE335-7FD1-4572-8EAE-3F9FDEF0D4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0A19D7-7A2A-445A-8F57-70A797D09C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0334A3F-DB13-42D3-A788-4B3ED47D2B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EAB1545-E365-4296-8856-7B695259D2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8458200" y="2798280"/>
            <a:ext cx="3733560" cy="469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714DCA4-357F-49D9-A87F-0793744ADA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C2E097-C334-4C11-B783-476920058A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68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F5B36C9-55E0-4FB3-BFED-4BFD59486C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D107A9-F6F7-4C8B-93AD-533919C9B28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0" y="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41DF34A-1606-400D-B7FB-5DCF504C89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011200" y="355356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91E0403-99D5-4183-BBC5-34A8EB91CB4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330660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613560" y="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/>
          </p:nvPr>
        </p:nvSpPr>
        <p:spPr>
          <a:xfrm>
            <a:off x="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/>
          </p:nvPr>
        </p:nvSpPr>
        <p:spPr>
          <a:xfrm>
            <a:off x="330660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/>
          </p:nvPr>
        </p:nvSpPr>
        <p:spPr>
          <a:xfrm>
            <a:off x="6613560" y="3553560"/>
            <a:ext cx="314892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416F3-CD1C-4663-942E-165CDE285F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11200" y="0"/>
            <a:ext cx="47721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0" y="3553560"/>
            <a:ext cx="9779760" cy="324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hidden="1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Rectangle 27" hidden="1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: Shape 30" hidden="1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3" hidden="1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Rectangle 8" hidden="1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28" hidden="1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780120" cy="6803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1728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and Drop your Photo Here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200400" y="2810880"/>
            <a:ext cx="8991360" cy="1261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252000" bIns="180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Click to edit presentation title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13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tangle 14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7"/>
          <p:cNvSpPr/>
          <p:nvPr/>
        </p:nvSpPr>
        <p:spPr>
          <a:xfrm>
            <a:off x="9780480" y="2698560"/>
            <a:ext cx="2410920" cy="11448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6370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1584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7111800" y="380304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Edit page title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11800" y="4788000"/>
            <a:ext cx="4647960" cy="116244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Subtitle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32000" y="2668680"/>
            <a:ext cx="5471640" cy="299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266760" indent="-2667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ndara"/>
              </a:rPr>
              <a:t>Click to edit Master text styles</a:t>
            </a:r>
          </a:p>
          <a:p>
            <a:pPr marL="542880" lvl="1" indent="-27612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ndara"/>
              </a:rPr>
              <a:t>Second level</a:t>
            </a:r>
          </a:p>
          <a:p>
            <a:pPr marL="809640" lvl="2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Third level</a:t>
            </a:r>
          </a:p>
          <a:p>
            <a:pPr marL="1076400" lvl="3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Fourth level</a:t>
            </a:r>
          </a:p>
          <a:p>
            <a:pPr marL="1343160" lvl="4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Fifth level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ftr" idx="1"/>
          </p:nvPr>
        </p:nvSpPr>
        <p:spPr>
          <a:xfrm>
            <a:off x="432000" y="6439680"/>
            <a:ext cx="5663520" cy="29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Candar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Candara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2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B0CB697-D3A4-4E78-9AB2-AB1C1F445899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Rectangle 7"/>
          <p:cNvSpPr/>
          <p:nvPr/>
        </p:nvSpPr>
        <p:spPr>
          <a:xfrm>
            <a:off x="9348480" y="3700800"/>
            <a:ext cx="2410920" cy="11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3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6095520" cy="6370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1584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1640" cy="1123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Click to edit page title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18480" y="2994120"/>
            <a:ext cx="6641280" cy="58968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Subtitle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88120" y="3763800"/>
            <a:ext cx="5471640" cy="24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6760" indent="-2667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ndara"/>
              </a:rPr>
              <a:t>Click to edit Master text styles</a:t>
            </a:r>
          </a:p>
          <a:p>
            <a:pPr marL="542880" lvl="1" indent="-27612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ndara"/>
              </a:rPr>
              <a:t>Second level</a:t>
            </a:r>
          </a:p>
          <a:p>
            <a:pPr marL="809640" lvl="2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Third level</a:t>
            </a:r>
          </a:p>
          <a:p>
            <a:pPr marL="1076400" lvl="3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Fourth level</a:t>
            </a:r>
          </a:p>
          <a:p>
            <a:pPr marL="1343160" lvl="4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Fifth level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ftr" idx="3"/>
          </p:nvPr>
        </p:nvSpPr>
        <p:spPr>
          <a:xfrm>
            <a:off x="432000" y="6439680"/>
            <a:ext cx="5663520" cy="29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Candar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Candara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4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9D1C854-EB27-41AC-88AE-D0A49F1F6E9B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Rectangle 7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ftr" idx="5"/>
          </p:nvPr>
        </p:nvSpPr>
        <p:spPr>
          <a:xfrm>
            <a:off x="432000" y="6439680"/>
            <a:ext cx="5663520" cy="29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Candar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Candara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9C2DB80-8BAD-4897-977C-E23935AAFCEA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7760" cy="4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1" strike="noStrike" spc="-151">
                <a:solidFill>
                  <a:srgbClr val="404040"/>
                </a:solidFill>
                <a:latin typeface="Corbel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664280" y="2033640"/>
            <a:ext cx="8862840" cy="27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404040"/>
                </a:solidFill>
                <a:latin typeface="Candara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779760" cy="680364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and Drop your Photo Here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252000" bIns="180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8458200" y="3957840"/>
            <a:ext cx="2909880" cy="3164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Full Name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458200" y="4306680"/>
            <a:ext cx="2909880" cy="3164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Phone Number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8458200" y="4655880"/>
            <a:ext cx="2909880" cy="3164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Email or Social Media Handle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8458200" y="5004720"/>
            <a:ext cx="2909880" cy="3164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Company Website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09" name="Rectangle 14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Rectangle 13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Rectangle 12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Rectangle 7"/>
          <p:cNvSpPr/>
          <p:nvPr/>
        </p:nvSpPr>
        <p:spPr>
          <a:xfrm>
            <a:off x="8458200" y="2685960"/>
            <a:ext cx="3733560" cy="11448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7"/>
          <p:cNvSpPr>
            <a:spLocks noGrp="1"/>
          </p:cNvSpPr>
          <p:nvPr>
            <p:ph type="sldNum" idx="7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7DAC526-5822-44A8-AC9D-F6860ED8CF59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6370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1584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7111800" y="380304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Edit page title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7111800" y="4788000"/>
            <a:ext cx="4647960" cy="116244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Subtitle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32000" y="2668680"/>
            <a:ext cx="5471640" cy="299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266760" indent="-2667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ndara"/>
              </a:rPr>
              <a:t>Click to edit Master text styles</a:t>
            </a:r>
          </a:p>
          <a:p>
            <a:pPr marL="542880" lvl="1" indent="-27612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ndara"/>
              </a:rPr>
              <a:t>Second level</a:t>
            </a:r>
          </a:p>
          <a:p>
            <a:pPr marL="809640" lvl="2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Third level</a:t>
            </a:r>
          </a:p>
          <a:p>
            <a:pPr marL="1076400" lvl="3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Fourth level</a:t>
            </a:r>
          </a:p>
          <a:p>
            <a:pPr marL="1343160" lvl="4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Fifth level</a:t>
            </a:r>
          </a:p>
        </p:txBody>
      </p:sp>
      <p:sp>
        <p:nvSpPr>
          <p:cNvPr id="261" name="PlaceHolder 5"/>
          <p:cNvSpPr>
            <a:spLocks noGrp="1"/>
          </p:cNvSpPr>
          <p:nvPr>
            <p:ph type="ftr" idx="8"/>
          </p:nvPr>
        </p:nvSpPr>
        <p:spPr>
          <a:xfrm>
            <a:off x="432000" y="6439680"/>
            <a:ext cx="5663520" cy="29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Candar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Candara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sldNum" idx="9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6948518-DBEF-4A48-A817-72328D6CD66C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3" name="Rectangle 7"/>
          <p:cNvSpPr/>
          <p:nvPr/>
        </p:nvSpPr>
        <p:spPr>
          <a:xfrm>
            <a:off x="9348480" y="3700800"/>
            <a:ext cx="2410920" cy="11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9780120" y="6371280"/>
            <a:ext cx="1979640" cy="4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Rectangle 27"/>
          <p:cNvSpPr/>
          <p:nvPr/>
        </p:nvSpPr>
        <p:spPr>
          <a:xfrm>
            <a:off x="9780120" y="6803280"/>
            <a:ext cx="1979640" cy="54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Freeform: Shape 30"/>
          <p:cNvSpPr/>
          <p:nvPr/>
        </p:nvSpPr>
        <p:spPr>
          <a:xfrm>
            <a:off x="0" y="6371280"/>
            <a:ext cx="9779760" cy="431640"/>
          </a:xfrm>
          <a:custGeom>
            <a:avLst/>
            <a:gdLst/>
            <a:ahLst/>
            <a:cxnLst/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TextBox 3"/>
          <p:cNvSpPr/>
          <p:nvPr/>
        </p:nvSpPr>
        <p:spPr>
          <a:xfrm>
            <a:off x="10243080" y="6431040"/>
            <a:ext cx="105372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r">
              <a:lnSpc>
                <a:spcPts val="1001"/>
              </a:lnSpc>
              <a:buNone/>
            </a:pPr>
            <a:r>
              <a:rPr lang="en-US" sz="2500" b="1" strike="noStrike" spc="-100">
                <a:solidFill>
                  <a:srgbClr val="25C6E3"/>
                </a:solidFill>
                <a:latin typeface="Corbel"/>
              </a:rPr>
              <a:t>TREY</a:t>
            </a:r>
            <a:r>
              <a:rPr lang="en-US" sz="1600" b="1" strike="noStrike" spc="-100">
                <a:solidFill>
                  <a:srgbClr val="25C6E3"/>
                </a:solidFill>
                <a:latin typeface="Corbel"/>
              </a:rPr>
              <a:t> </a:t>
            </a:r>
            <a:br>
              <a:rPr sz="1600"/>
            </a:br>
            <a:r>
              <a:rPr lang="en-US" sz="1200" b="0" strike="noStrike" spc="137">
                <a:solidFill>
                  <a:srgbClr val="404040"/>
                </a:solidFill>
                <a:latin typeface="Corbel"/>
              </a:rPr>
              <a:t>research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Rectangle 8"/>
          <p:cNvSpPr/>
          <p:nvPr/>
        </p:nvSpPr>
        <p:spPr>
          <a:xfrm>
            <a:off x="0" y="6803280"/>
            <a:ext cx="9779760" cy="5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ectangle 28"/>
          <p:cNvSpPr/>
          <p:nvPr/>
        </p:nvSpPr>
        <p:spPr>
          <a:xfrm>
            <a:off x="11760120" y="6803280"/>
            <a:ext cx="431640" cy="5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Straight Connector 17"/>
          <p:cNvSpPr/>
          <p:nvPr/>
        </p:nvSpPr>
        <p:spPr>
          <a:xfrm flipH="1">
            <a:off x="0" y="6371280"/>
            <a:ext cx="1219176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6095520" cy="6370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1584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lang="en-US" sz="12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5118120" y="1869840"/>
            <a:ext cx="6641640" cy="11239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Click to edit page title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118480" y="2994120"/>
            <a:ext cx="6641280" cy="58968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ndara"/>
              </a:rPr>
              <a:t>Subtitle</a:t>
            </a:r>
            <a:endParaRPr lang="en-US" sz="1800" b="0" strike="noStrike" spc="-1">
              <a:solidFill>
                <a:srgbClr val="404040"/>
              </a:solidFill>
              <a:latin typeface="Candara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88120" y="3763800"/>
            <a:ext cx="5471640" cy="24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6760" indent="-2667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ndara"/>
              </a:rPr>
              <a:t>Click to edit Master text styles</a:t>
            </a:r>
          </a:p>
          <a:p>
            <a:pPr marL="542880" lvl="1" indent="-27612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404040"/>
                </a:solidFill>
                <a:latin typeface="Candara"/>
              </a:rPr>
              <a:t>Second level</a:t>
            </a:r>
          </a:p>
          <a:p>
            <a:pPr marL="809640" lvl="2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Third level</a:t>
            </a:r>
          </a:p>
          <a:p>
            <a:pPr marL="1076400" lvl="3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Fourth level</a:t>
            </a:r>
          </a:p>
          <a:p>
            <a:pPr marL="1343160" lvl="4" indent="-266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04040"/>
                </a:solidFill>
                <a:latin typeface="Candara"/>
              </a:rPr>
              <a:t>Fifth level</a:t>
            </a:r>
          </a:p>
        </p:txBody>
      </p:sp>
      <p:sp>
        <p:nvSpPr>
          <p:cNvPr id="311" name="PlaceHolder 5"/>
          <p:cNvSpPr>
            <a:spLocks noGrp="1"/>
          </p:cNvSpPr>
          <p:nvPr>
            <p:ph type="ftr" idx="10"/>
          </p:nvPr>
        </p:nvSpPr>
        <p:spPr>
          <a:xfrm>
            <a:off x="432000" y="6439680"/>
            <a:ext cx="5663520" cy="29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Candar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Candara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sldNum" idx="11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188BF5A-EEA6-4839-8729-D7A219527F38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3" name="Rectangle 7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2487322_House_price_impacts_of_construction_quality_and_level_of_maintenance_on_a_regional_housing_market_Evidence_from_King_County_Washington" TargetMode="External"/><Relationship Id="rId2" Type="http://schemas.openxmlformats.org/officeDocument/2006/relationships/hyperlink" Target="https://ofm.wa.gov/washington-data-research/statewide-data/washington-trends/economic-trends/median-home-price" TargetMode="Externa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fm.wa.gov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Placeholder 11" descr="Hands coming together in circle"/>
          <p:cNvPicPr/>
          <p:nvPr/>
        </p:nvPicPr>
        <p:blipFill>
          <a:blip r:embed="rId2"/>
          <a:stretch/>
        </p:blipFill>
        <p:spPr>
          <a:xfrm>
            <a:off x="0" y="0"/>
            <a:ext cx="9780120" cy="6803640"/>
          </a:xfrm>
          <a:prstGeom prst="rect">
            <a:avLst/>
          </a:prstGeom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235240" y="2799720"/>
            <a:ext cx="9956520" cy="1261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252000" bIns="180000"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Parametric tests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3452400" y="4066560"/>
            <a:ext cx="6327720" cy="84600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haroni"/>
              </a:rPr>
              <a:t>Adebowale Oluwasanmi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haroni"/>
              </a:rPr>
              <a:t>Miguel Angel Acuna Silva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TextBox 50"/>
          <p:cNvSpPr/>
          <p:nvPr/>
        </p:nvSpPr>
        <p:spPr>
          <a:xfrm>
            <a:off x="10284840" y="4371480"/>
            <a:ext cx="176436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08000" rIns="90000" bIns="0" anchor="ctr">
            <a:spAutoFit/>
          </a:bodyPr>
          <a:lstStyle/>
          <a:p>
            <a:pPr algn="ctr">
              <a:lnSpc>
                <a:spcPts val="1001"/>
              </a:lnSpc>
              <a:buNone/>
            </a:pPr>
            <a:r>
              <a:rPr lang="en-US" sz="2400" b="0" strike="noStrike" spc="137">
                <a:solidFill>
                  <a:srgbClr val="404040"/>
                </a:solidFill>
                <a:latin typeface="Aharoni"/>
              </a:rPr>
              <a:t>GROUP B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19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40120" y="622080"/>
            <a:ext cx="3462840" cy="666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301">
                <a:solidFill>
                  <a:srgbClr val="404040"/>
                </a:solidFill>
                <a:latin typeface="Corbel"/>
              </a:rPr>
              <a:t>Two-Factor  ANOVA</a:t>
            </a:r>
            <a:endParaRPr lang="en-US" sz="2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20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3441E5E-4457-4182-B898-B5BD9B676AC6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2" name="TextBox 12"/>
          <p:cNvSpPr/>
          <p:nvPr/>
        </p:nvSpPr>
        <p:spPr>
          <a:xfrm>
            <a:off x="3227760" y="142920"/>
            <a:ext cx="5889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Aharoni"/>
              </a:rPr>
              <a:t>ANALYSIS OF VARIANCE (ANOVA)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TextBox 14"/>
          <p:cNvSpPr/>
          <p:nvPr/>
        </p:nvSpPr>
        <p:spPr>
          <a:xfrm>
            <a:off x="240120" y="1320840"/>
            <a:ext cx="1064597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Q : Asides the number of bedroom, does housing condition also have an influence on price?.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: There are no significant differences in the mean price between the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NSimSun"/>
              </a:rPr>
              <a:t>groups of each independent variable.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14" name="Rectangle: Rounded Corners 17"/>
          <p:cNvSpPr/>
          <p:nvPr/>
        </p:nvSpPr>
        <p:spPr>
          <a:xfrm>
            <a:off x="6584760" y="3058200"/>
            <a:ext cx="5174640" cy="270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15" name="TextBox 18"/>
          <p:cNvSpPr/>
          <p:nvPr/>
        </p:nvSpPr>
        <p:spPr>
          <a:xfrm>
            <a:off x="6712200" y="3429000"/>
            <a:ext cx="49201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We noticed that Observed power (0.608) for the condition variable was low, at sample size (N= 2104)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means there is a high risk of Type II error, so we increased the sample size to over 6k.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pic>
        <p:nvPicPr>
          <p:cNvPr id="416" name="Picture 6"/>
          <p:cNvPicPr/>
          <p:nvPr/>
        </p:nvPicPr>
        <p:blipFill>
          <a:blip r:embed="rId2"/>
          <a:stretch/>
        </p:blipFill>
        <p:spPr>
          <a:xfrm>
            <a:off x="432000" y="2885040"/>
            <a:ext cx="5995080" cy="3149280"/>
          </a:xfrm>
          <a:prstGeom prst="rect">
            <a:avLst/>
          </a:prstGeom>
          <a:ln w="0">
            <a:noFill/>
          </a:ln>
        </p:spPr>
      </p:pic>
      <p:sp>
        <p:nvSpPr>
          <p:cNvPr id="417" name="TextBox 7"/>
          <p:cNvSpPr/>
          <p:nvPr/>
        </p:nvSpPr>
        <p:spPr>
          <a:xfrm>
            <a:off x="349560" y="2651760"/>
            <a:ext cx="2612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26166C"/>
              </a:buClr>
              <a:buFont typeface="Wingdings" charset="2"/>
              <a:buChar char=""/>
            </a:pPr>
            <a:r>
              <a:rPr lang="en-GB" sz="1400" b="1" strike="noStrike" spc="-1">
                <a:solidFill>
                  <a:srgbClr val="26166C"/>
                </a:solidFill>
                <a:latin typeface="Candara"/>
              </a:rPr>
              <a:t>Sample size (N=2104)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19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240120" y="622080"/>
            <a:ext cx="3462840" cy="666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301">
                <a:solidFill>
                  <a:srgbClr val="404040"/>
                </a:solidFill>
                <a:latin typeface="Corbel"/>
              </a:rPr>
              <a:t>Two-Factor  ANOVA  (Cont’d)</a:t>
            </a:r>
            <a:endParaRPr lang="en-US" sz="2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21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0CCFD58-E38B-4596-AC78-86DF83FC8514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1" name="Rectangle: Rounded Corners 17"/>
          <p:cNvSpPr/>
          <p:nvPr/>
        </p:nvSpPr>
        <p:spPr>
          <a:xfrm>
            <a:off x="6584760" y="2692440"/>
            <a:ext cx="5174640" cy="34063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2" name="TextBox 18"/>
          <p:cNvSpPr/>
          <p:nvPr/>
        </p:nvSpPr>
        <p:spPr>
          <a:xfrm>
            <a:off x="6839640" y="2571480"/>
            <a:ext cx="4920120" cy="48306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At a sample size of (N=10,914), Observed power for condition variable increased to 0.861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It is clear there are no interactions between the bedrooms and condition variables, as P&gt;0.05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Both variables have extremely small effect sizes, which means the effects on price may have little to no practical significance.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Also, with  P&lt;0.05 for both variables, we can deduce that number of bedrooms and housing conditions have a statistically significant influence on price.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sp>
        <p:nvSpPr>
          <p:cNvPr id="423" name="TextBox 2"/>
          <p:cNvSpPr/>
          <p:nvPr/>
        </p:nvSpPr>
        <p:spPr>
          <a:xfrm>
            <a:off x="240120" y="1305360"/>
            <a:ext cx="88768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800" b="0" strike="noStrike" spc="-1">
                <a:solidFill>
                  <a:srgbClr val="000000"/>
                </a:solidFill>
                <a:latin typeface="Candara"/>
              </a:rPr>
              <a:t>At a sample size of over 6k, the Observed power for the condition variable increased to about 0.67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800" b="0" strike="noStrike" spc="-1">
                <a:solidFill>
                  <a:srgbClr val="000000"/>
                </a:solidFill>
                <a:latin typeface="Candara"/>
              </a:rPr>
              <a:t>We further increased the sample size to (N=10,914). Statistics result is as  shown below 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4" name="Picture 4"/>
          <p:cNvPicPr/>
          <p:nvPr/>
        </p:nvPicPr>
        <p:blipFill>
          <a:blip r:embed="rId2"/>
          <a:stretch/>
        </p:blipFill>
        <p:spPr>
          <a:xfrm>
            <a:off x="432000" y="2792160"/>
            <a:ext cx="5982480" cy="3306600"/>
          </a:xfrm>
          <a:prstGeom prst="rect">
            <a:avLst/>
          </a:prstGeom>
          <a:ln w="0">
            <a:noFill/>
          </a:ln>
        </p:spPr>
      </p:pic>
      <p:sp>
        <p:nvSpPr>
          <p:cNvPr id="425" name="TextBox 3"/>
          <p:cNvSpPr/>
          <p:nvPr/>
        </p:nvSpPr>
        <p:spPr>
          <a:xfrm>
            <a:off x="432000" y="2571480"/>
            <a:ext cx="26125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26166C"/>
              </a:buClr>
              <a:buFont typeface="Wingdings" charset="2"/>
              <a:buChar char=""/>
            </a:pPr>
            <a:r>
              <a:rPr lang="en-GB" sz="1400" b="1" strike="noStrike" spc="-1">
                <a:solidFill>
                  <a:srgbClr val="26166C"/>
                </a:solidFill>
                <a:latin typeface="Candara"/>
              </a:rPr>
              <a:t>Sample size (N=10,914)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6" name="TextBox 6"/>
          <p:cNvSpPr/>
          <p:nvPr/>
        </p:nvSpPr>
        <p:spPr>
          <a:xfrm>
            <a:off x="3044880" y="35280"/>
            <a:ext cx="5889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Aharoni"/>
              </a:rPr>
              <a:t>ANALYSIS OF VARIANCE (ANOVA)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Num" idx="22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1F2456B-8504-4E7F-A2BF-B8DA36C13839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8" name="Rectangle: Rounded Corners 17"/>
          <p:cNvSpPr/>
          <p:nvPr/>
        </p:nvSpPr>
        <p:spPr>
          <a:xfrm>
            <a:off x="6886800" y="1640880"/>
            <a:ext cx="5174640" cy="447624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>
            <a:solidFill>
              <a:srgbClr val="3F3F3F">
                <a:lumMod val="7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29" name="TextBox 2"/>
          <p:cNvSpPr/>
          <p:nvPr/>
        </p:nvSpPr>
        <p:spPr>
          <a:xfrm>
            <a:off x="340920" y="754200"/>
            <a:ext cx="887688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800" b="0" strike="noStrike" spc="-1">
                <a:solidFill>
                  <a:srgbClr val="000000"/>
                </a:solidFill>
                <a:latin typeface="Candara"/>
              </a:rPr>
              <a:t>We also used the R-E-G-W-Q post hoc test, because the number of groups within the variables (bedrooms and housing condition) were more than three.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30" name="TextBox 9"/>
          <p:cNvSpPr/>
          <p:nvPr/>
        </p:nvSpPr>
        <p:spPr>
          <a:xfrm>
            <a:off x="365760" y="274320"/>
            <a:ext cx="327312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GB" sz="2400" b="1" strike="noStrike" spc="-1">
                <a:solidFill>
                  <a:srgbClr val="000000"/>
                </a:solidFill>
                <a:latin typeface="Aharoni"/>
              </a:rPr>
              <a:t>Post-Hoc Test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31" name="Picture 15"/>
          <p:cNvPicPr/>
          <p:nvPr/>
        </p:nvPicPr>
        <p:blipFill>
          <a:blip r:embed="rId2"/>
          <a:stretch/>
        </p:blipFill>
        <p:spPr>
          <a:xfrm>
            <a:off x="432000" y="1954440"/>
            <a:ext cx="5784840" cy="3911400"/>
          </a:xfrm>
          <a:prstGeom prst="rect">
            <a:avLst/>
          </a:prstGeom>
          <a:ln w="0">
            <a:noFill/>
          </a:ln>
        </p:spPr>
      </p:pic>
      <p:sp>
        <p:nvSpPr>
          <p:cNvPr id="432" name="TextBox 16"/>
          <p:cNvSpPr/>
          <p:nvPr/>
        </p:nvSpPr>
        <p:spPr>
          <a:xfrm>
            <a:off x="432000" y="1628640"/>
            <a:ext cx="35636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26166C"/>
              </a:buClr>
              <a:buFont typeface="Wingdings" charset="2"/>
              <a:buChar char=""/>
            </a:pPr>
            <a:r>
              <a:rPr lang="en-GB" sz="1400" b="1" strike="noStrike" spc="-1">
                <a:solidFill>
                  <a:srgbClr val="26166C"/>
                </a:solidFill>
                <a:latin typeface="Candara"/>
              </a:rPr>
              <a:t>Between groups for bedrooms variable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3" name="TextBox 20"/>
          <p:cNvSpPr/>
          <p:nvPr/>
        </p:nvSpPr>
        <p:spPr>
          <a:xfrm>
            <a:off x="7070040" y="2008800"/>
            <a:ext cx="4808160" cy="31070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GB" sz="1400" b="0" u="sng" strike="noStrike" spc="-1" dirty="0">
                <a:solidFill>
                  <a:srgbClr val="FFFFFF"/>
                </a:solidFill>
                <a:uFillTx/>
                <a:latin typeface="Abadi" panose="020B0604020104020204" pitchFamily="34" charset="0"/>
              </a:rPr>
              <a:t>N.B</a:t>
            </a: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: Groups that share the same column are not significantly different while groups that DO NOT share the same column are significantly different.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Post hoc result show a significant difference  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      between the mean price of groups {One, Two}, 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     {Three}, {Four, Six},{Four, Five} bedrooms.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confirms our conclusion that there is a significant difference in the mean prices between the groups of bedrooms variable (first factor).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Num" idx="23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4540FCF-B949-4E46-8453-482D36518DF8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5" name="Rectangle: Rounded Corners 17"/>
          <p:cNvSpPr/>
          <p:nvPr/>
        </p:nvSpPr>
        <p:spPr>
          <a:xfrm>
            <a:off x="6868440" y="936720"/>
            <a:ext cx="5174640" cy="46224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>
            <a:solidFill>
              <a:srgbClr val="3F3F3F">
                <a:lumMod val="75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36" name="TextBox 9"/>
          <p:cNvSpPr/>
          <p:nvPr/>
        </p:nvSpPr>
        <p:spPr>
          <a:xfrm>
            <a:off x="365760" y="274320"/>
            <a:ext cx="356364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GB" sz="2400" b="1" strike="noStrike" spc="-1">
                <a:solidFill>
                  <a:srgbClr val="000000"/>
                </a:solidFill>
                <a:latin typeface="Aharoni"/>
              </a:rPr>
              <a:t>Post-Hoc Test (cont’d)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7" name="TextBox 16"/>
          <p:cNvSpPr/>
          <p:nvPr/>
        </p:nvSpPr>
        <p:spPr>
          <a:xfrm>
            <a:off x="504360" y="1067040"/>
            <a:ext cx="356364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26166C"/>
              </a:buClr>
              <a:buFont typeface="Wingdings" charset="2"/>
              <a:buChar char=""/>
            </a:pPr>
            <a:r>
              <a:rPr lang="en-GB" sz="1400" b="1" strike="noStrike" spc="-1">
                <a:solidFill>
                  <a:srgbClr val="26166C"/>
                </a:solidFill>
                <a:latin typeface="Candara"/>
              </a:rPr>
              <a:t>Between groups for condition variable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38" name="Picture 6"/>
          <p:cNvPicPr/>
          <p:nvPr/>
        </p:nvPicPr>
        <p:blipFill>
          <a:blip r:embed="rId2"/>
          <a:stretch/>
        </p:blipFill>
        <p:spPr>
          <a:xfrm>
            <a:off x="504360" y="1374840"/>
            <a:ext cx="5996520" cy="3746160"/>
          </a:xfrm>
          <a:prstGeom prst="rect">
            <a:avLst/>
          </a:prstGeom>
          <a:ln w="0">
            <a:noFill/>
          </a:ln>
        </p:spPr>
      </p:pic>
      <p:sp>
        <p:nvSpPr>
          <p:cNvPr id="439" name="TextBox 8"/>
          <p:cNvSpPr/>
          <p:nvPr/>
        </p:nvSpPr>
        <p:spPr>
          <a:xfrm>
            <a:off x="7051680" y="1500120"/>
            <a:ext cx="4808160" cy="28916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Here, the post hoc result also reveal a significant difference between the mean price of groups 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    {Very Poor, Poor},{Good}, {Average}and   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     {Excellent} housing conditions.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confirms the conclusion that there is a significant difference in the mean prices between the groups of condition variable (second factor).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40120" y="622080"/>
            <a:ext cx="3462840" cy="666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301">
                <a:solidFill>
                  <a:srgbClr val="404040"/>
                </a:solidFill>
                <a:latin typeface="Corbel"/>
              </a:rPr>
              <a:t>Two-Factor  ANOVA</a:t>
            </a:r>
            <a:endParaRPr lang="en-US" sz="2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ldNum" idx="24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20CB7FE-C951-4A28-8C73-11D72ED77B23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3" name="TextBox 15"/>
          <p:cNvSpPr/>
          <p:nvPr/>
        </p:nvSpPr>
        <p:spPr>
          <a:xfrm>
            <a:off x="3227760" y="142920"/>
            <a:ext cx="5889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Aharoni"/>
              </a:rPr>
              <a:t>ANALYSIS OF VARIANCE (ANOVA)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TextBox 17"/>
          <p:cNvSpPr/>
          <p:nvPr/>
        </p:nvSpPr>
        <p:spPr>
          <a:xfrm>
            <a:off x="240120" y="1279307"/>
            <a:ext cx="9668508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Q 2 : Does the zip code and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NSimSun"/>
              </a:rPr>
              <a:t>year built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 influence the price of homes?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0" i="1" strike="noStrike" spc="-1" dirty="0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: There are no significant differences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NSimSun"/>
              </a:rPr>
              <a:t>in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the mean, between the groups of each independent variable.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45" name="Rectangle: Rounded Corners 3"/>
          <p:cNvSpPr/>
          <p:nvPr/>
        </p:nvSpPr>
        <p:spPr>
          <a:xfrm>
            <a:off x="7222432" y="2817644"/>
            <a:ext cx="4537328" cy="33703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46" name="TextBox 19"/>
          <p:cNvSpPr/>
          <p:nvPr/>
        </p:nvSpPr>
        <p:spPr>
          <a:xfrm>
            <a:off x="7355124" y="2742415"/>
            <a:ext cx="4404636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We have an excellent result for observed power</a:t>
            </a: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      i.e., there are no risks of type II error.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The effect size for zip code is large (0.811), and that of year  built is relatively medium (0.422), which means these findings likely have practical significance.</a:t>
            </a: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For both variables, P&lt;0.05 . This means that the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   effects on prices are statistically significant.</a:t>
            </a: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Results also show a high level of interaction between both variables, accompanied with a large effect size.</a:t>
            </a: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FFFFFF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In conclusion, we reject the null hypothesis as there is a significant difference in the mean between the groups of each independent variable.</a:t>
            </a: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171450" indent="-17145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GB" sz="1200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GB" sz="1200" b="0" strike="noStrike" spc="-1" dirty="0">
              <a:solidFill>
                <a:srgbClr val="FFFFFF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E9FDE-B222-3891-F590-9C0F9950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0" y="2751665"/>
            <a:ext cx="6449653" cy="343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Num" idx="25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7F0A9E8-D7DB-4B38-BC2E-58CC9CD5F321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Box 4"/>
          <p:cNvSpPr/>
          <p:nvPr/>
        </p:nvSpPr>
        <p:spPr>
          <a:xfrm>
            <a:off x="3227760" y="142920"/>
            <a:ext cx="58892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2800" b="0" strike="noStrike" spc="-1">
                <a:solidFill>
                  <a:srgbClr val="000000"/>
                </a:solidFill>
                <a:latin typeface="Aharoni"/>
              </a:rPr>
              <a:t>References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51" name="TextBox 9"/>
          <p:cNvSpPr/>
          <p:nvPr/>
        </p:nvSpPr>
        <p:spPr>
          <a:xfrm>
            <a:off x="191880" y="813960"/>
            <a:ext cx="11813760" cy="22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Office of financial management 2022, 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NSimSun"/>
              </a:rPr>
              <a:t>Median home price in Washington.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Washington Data and Research, accessed 24 January 2023, </a:t>
            </a:r>
            <a:r>
              <a:rPr lang="en-US" sz="1600" b="0" u="sng" strike="noStrike" spc="-1">
                <a:solidFill>
                  <a:srgbClr val="25C6E3"/>
                </a:solidFill>
                <a:uFillTx/>
                <a:latin typeface="Arial"/>
                <a:ea typeface="NSimSun"/>
                <a:hlinkClick r:id="rId2"/>
              </a:rPr>
              <a:t>https://ofm.wa.gov/washington-data-research/statewide-data/washington-trends/economic-trends/median-home-price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Shishir, M 2019,’</a:t>
            </a:r>
            <a:r>
              <a:rPr lang="en-GB" sz="1600" b="0" strike="noStrike" spc="-1">
                <a:solidFill>
                  <a:srgbClr val="111111"/>
                </a:solidFill>
                <a:latin typeface="Roboto"/>
                <a:ea typeface="NSimSun"/>
              </a:rPr>
              <a:t> House price impacts of construction quality and level of maintenance on a regional housing market’,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600" b="0" i="1" strike="noStrike" spc="-1">
                <a:solidFill>
                  <a:srgbClr val="111111"/>
                </a:solidFill>
                <a:latin typeface="Roboto"/>
                <a:ea typeface="NSimSun"/>
              </a:rPr>
              <a:t>Evidence from King County, Washington, </a:t>
            </a:r>
            <a:r>
              <a:rPr lang="en-GB" sz="1600" b="0" strike="noStrike" spc="-1">
                <a:solidFill>
                  <a:srgbClr val="111111"/>
                </a:solidFill>
                <a:latin typeface="Roboto"/>
                <a:ea typeface="NSimSun"/>
              </a:rPr>
              <a:t>accessed 24 January 2023,</a:t>
            </a:r>
            <a:r>
              <a:rPr lang="en-GB" sz="1600" b="0" strike="noStrike" spc="-1">
                <a:solidFill>
                  <a:srgbClr val="111111"/>
                </a:solidFill>
                <a:latin typeface="Arial"/>
                <a:ea typeface="NSimSun"/>
              </a:rPr>
              <a:t> </a:t>
            </a:r>
            <a:r>
              <a:rPr lang="en-GB" sz="1600" b="0" u="sng" strike="noStrike" spc="-1">
                <a:solidFill>
                  <a:srgbClr val="25C6E3"/>
                </a:solidFill>
                <a:uFillTx/>
                <a:latin typeface="Arial"/>
                <a:ea typeface="NSimSun"/>
                <a:hlinkClick r:id="rId3"/>
              </a:rPr>
              <a:t>https://www.researchgate.net/publication/332487322_House_price_impacts_of_construction_quality_and_level_of_maintenance_on_a_regional_housing_market_Evidence_from_King_County_Washington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Placeholder 31" descr="hand clapping"/>
          <p:cNvPicPr/>
          <p:nvPr/>
        </p:nvPicPr>
        <p:blipFill>
          <a:blip r:embed="rId2"/>
          <a:stretch/>
        </p:blipFill>
        <p:spPr>
          <a:xfrm>
            <a:off x="0" y="0"/>
            <a:ext cx="9779760" cy="6803640"/>
          </a:xfrm>
          <a:prstGeom prst="rect">
            <a:avLst/>
          </a:prstGeom>
          <a:ln w="0">
            <a:noFill/>
          </a:ln>
        </p:spPr>
      </p:pic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458200" y="2798280"/>
            <a:ext cx="3733560" cy="101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252000" bIns="180000" anchor="t">
            <a:no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sz="6000" b="1" strike="noStrike" spc="-301">
                <a:solidFill>
                  <a:srgbClr val="404040"/>
                </a:solidFill>
                <a:latin typeface="Corbel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8458200" y="3841200"/>
            <a:ext cx="2909880" cy="806040"/>
          </a:xfrm>
          <a:prstGeom prst="rect">
            <a:avLst/>
          </a:prstGeom>
          <a:solidFill>
            <a:srgbClr val="404040"/>
          </a:solidFill>
          <a:ln w="0">
            <a:noFill/>
          </a:ln>
        </p:spPr>
        <p:txBody>
          <a:bodyPr lIns="0" tIns="0" rIns="7200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Aharoni"/>
              </a:rPr>
              <a:t>Adebowale Oluwasanmi</a:t>
            </a:r>
            <a:endParaRPr lang="en-US" sz="1600" b="0" strike="noStrike" spc="-1">
              <a:solidFill>
                <a:srgbClr val="404040"/>
              </a:solidFill>
              <a:latin typeface="Candara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Aharoni"/>
              </a:rPr>
              <a:t>Miguel Acuna Angel Silva</a:t>
            </a:r>
            <a:endParaRPr lang="en-US" sz="1600" b="0" strike="noStrike" spc="-1">
              <a:solidFill>
                <a:srgbClr val="404040"/>
              </a:solidFill>
              <a:latin typeface="Candara"/>
            </a:endParaRPr>
          </a:p>
        </p:txBody>
      </p:sp>
      <p:pic>
        <p:nvPicPr>
          <p:cNvPr id="455" name="Graphic 7" descr="User"/>
          <p:cNvPicPr/>
          <p:nvPr/>
        </p:nvPicPr>
        <p:blipFill>
          <a:blip r:embed="rId3"/>
          <a:stretch/>
        </p:blipFill>
        <p:spPr>
          <a:xfrm>
            <a:off x="11467080" y="3924360"/>
            <a:ext cx="218520" cy="218520"/>
          </a:xfrm>
          <a:prstGeom prst="rect">
            <a:avLst/>
          </a:prstGeom>
          <a:ln w="0">
            <a:noFill/>
          </a:ln>
        </p:spPr>
      </p:pic>
      <p:sp>
        <p:nvSpPr>
          <p:cNvPr id="456" name="PlaceHolder 3"/>
          <p:cNvSpPr>
            <a:spLocks noGrp="1"/>
          </p:cNvSpPr>
          <p:nvPr>
            <p:ph type="sldNum" idx="26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EC38065-6975-4808-8449-5E0C3DC08380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52280" y="0"/>
            <a:ext cx="35913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1" u="sng" strike="noStrike" spc="-301">
                <a:solidFill>
                  <a:srgbClr val="404040"/>
                </a:solidFill>
                <a:uFillTx/>
                <a:latin typeface="Corbel"/>
              </a:rPr>
              <a:t>OBJECTIVES</a:t>
            </a:r>
            <a:endParaRPr lang="en-US" sz="4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12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B5B4E28-D02D-41DF-8C5A-7BEC997BA8AE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6" name="TextBox 13"/>
          <p:cNvSpPr/>
          <p:nvPr/>
        </p:nvSpPr>
        <p:spPr>
          <a:xfrm>
            <a:off x="563760" y="865440"/>
            <a:ext cx="730476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 To carry out 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Observed power &amp; Effect size analysis.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One-Sample T-test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lang="en-GB" sz="2400" spc="-1" dirty="0">
              <a:solidFill>
                <a:srgbClr val="000000"/>
              </a:solidFill>
              <a:latin typeface="Candar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Paired sample T-test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Unpaired sample T-test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One-factorial ANOVA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2400" b="0" strike="noStrike" spc="-1" dirty="0">
                <a:solidFill>
                  <a:srgbClr val="000000"/>
                </a:solidFill>
                <a:latin typeface="Candara"/>
              </a:rPr>
              <a:t>Two-factorial ANOVA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152280" y="5763905"/>
            <a:ext cx="10612080" cy="726120"/>
          </a:xfrm>
          <a:prstGeom prst="rect">
            <a:avLst/>
          </a:prstGeom>
          <a:solidFill>
            <a:srgbClr val="000000">
              <a:alpha val="80000"/>
            </a:srgb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haroni"/>
              </a:rPr>
              <a:t>(All tests were carried out on the assumption that relevant variables followed normal distribution)</a:t>
            </a:r>
            <a:endParaRPr lang="en-US" sz="1600" b="0" strike="noStrike" spc="-1" dirty="0">
              <a:solidFill>
                <a:srgbClr val="404040"/>
              </a:solidFill>
              <a:latin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722680" y="-3600"/>
            <a:ext cx="5933160" cy="704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u="sng" strike="noStrike" spc="-301">
                <a:solidFill>
                  <a:srgbClr val="404040"/>
                </a:solidFill>
                <a:uFillTx/>
                <a:latin typeface="Corbel"/>
              </a:rPr>
              <a:t>Observed power &amp; Effect size</a:t>
            </a:r>
            <a:endParaRPr lang="en-US" sz="32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ldNum" idx="13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08E34C7-5FC7-4B9F-9E18-BC42085E4D38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0" name="TextBox 13"/>
          <p:cNvSpPr/>
          <p:nvPr/>
        </p:nvSpPr>
        <p:spPr>
          <a:xfrm>
            <a:off x="325080" y="1018440"/>
            <a:ext cx="61059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>
                <a:solidFill>
                  <a:srgbClr val="000000"/>
                </a:solidFill>
                <a:latin typeface="Candara"/>
              </a:rPr>
              <a:t>Observed Power &amp; Effect size between price and bedrooms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61" name="Picture 3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325080" y="1394280"/>
            <a:ext cx="6694920" cy="2289240"/>
          </a:xfrm>
          <a:prstGeom prst="rect">
            <a:avLst/>
          </a:prstGeom>
          <a:ln w="0">
            <a:noFill/>
          </a:ln>
        </p:spPr>
      </p:pic>
      <p:sp>
        <p:nvSpPr>
          <p:cNvPr id="362" name="TextBox 4"/>
          <p:cNvSpPr/>
          <p:nvPr/>
        </p:nvSpPr>
        <p:spPr>
          <a:xfrm>
            <a:off x="325080" y="3757680"/>
            <a:ext cx="5679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>
                <a:solidFill>
                  <a:srgbClr val="000000"/>
                </a:solidFill>
                <a:latin typeface="Candara"/>
              </a:rPr>
              <a:t>Observed Power &amp; Effect size between price and zip code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63" name="Picture 7" descr="Table&#10;&#10;Description automatically generated"/>
          <p:cNvPicPr/>
          <p:nvPr/>
        </p:nvPicPr>
        <p:blipFill>
          <a:blip r:embed="rId3"/>
          <a:stretch/>
        </p:blipFill>
        <p:spPr>
          <a:xfrm>
            <a:off x="325080" y="4170600"/>
            <a:ext cx="6694920" cy="2157120"/>
          </a:xfrm>
          <a:prstGeom prst="rect">
            <a:avLst/>
          </a:prstGeom>
          <a:ln w="0">
            <a:noFill/>
          </a:ln>
        </p:spPr>
      </p:pic>
      <p:sp>
        <p:nvSpPr>
          <p:cNvPr id="364" name="TextBox 8"/>
          <p:cNvSpPr/>
          <p:nvPr/>
        </p:nvSpPr>
        <p:spPr>
          <a:xfrm>
            <a:off x="7492680" y="1603440"/>
            <a:ext cx="4266720" cy="173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Candara"/>
              </a:rPr>
              <a:t>Observed power shows a result of 1. This means that we have a 100% chance of detecting significant effects and a 0% chance of committing a type II error which is good.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Candara"/>
              </a:rPr>
              <a:t>Effect size result is 0.100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>
                <a:solidFill>
                  <a:srgbClr val="000000"/>
                </a:solidFill>
                <a:latin typeface="Candara"/>
              </a:rPr>
              <a:t>Even though P&lt;0.05, the effect size is relatively small, therefore the findings has limited to no practical significance.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5" name="TextBox 9"/>
          <p:cNvSpPr/>
          <p:nvPr/>
        </p:nvSpPr>
        <p:spPr>
          <a:xfrm>
            <a:off x="7492680" y="4426560"/>
            <a:ext cx="4266720" cy="13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 dirty="0">
                <a:solidFill>
                  <a:srgbClr val="000000"/>
                </a:solidFill>
                <a:latin typeface="Candara"/>
              </a:rPr>
              <a:t>Observed power also shows a result of 1.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 dirty="0">
                <a:solidFill>
                  <a:srgbClr val="000000"/>
                </a:solidFill>
                <a:latin typeface="Candara"/>
              </a:rPr>
              <a:t>Effect size is 0.426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200" b="0" strike="noStrike" spc="-1" dirty="0">
                <a:solidFill>
                  <a:srgbClr val="000000"/>
                </a:solidFill>
                <a:latin typeface="Candara"/>
              </a:rPr>
              <a:t>Here also, P&lt;0.05 and effect size is average , meaning that the finding may have practical significance in the real world.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3271320" y="6696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1" u="sng" strike="noStrike" spc="-301">
                <a:solidFill>
                  <a:srgbClr val="404040"/>
                </a:solidFill>
                <a:uFillTx/>
                <a:latin typeface="Corbel"/>
              </a:rPr>
              <a:t>T-tests</a:t>
            </a:r>
            <a:endParaRPr lang="en-US" sz="4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Num" idx="14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3D4088B-D0F0-4B7A-BBB4-4A80CBF8D59F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8" name="TextBox 13"/>
          <p:cNvSpPr/>
          <p:nvPr/>
        </p:nvSpPr>
        <p:spPr>
          <a:xfrm>
            <a:off x="325080" y="1018440"/>
            <a:ext cx="49780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3200" b="0" strike="noStrike" spc="-1">
                <a:solidFill>
                  <a:srgbClr val="000000"/>
                </a:solidFill>
                <a:latin typeface="Candara"/>
              </a:rPr>
              <a:t>One Sample T-test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9" name="TextBox 16"/>
          <p:cNvSpPr/>
          <p:nvPr/>
        </p:nvSpPr>
        <p:spPr>
          <a:xfrm>
            <a:off x="467280" y="1603440"/>
            <a:ext cx="10098720" cy="17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According to the office of financial management (</a:t>
            </a:r>
            <a:r>
              <a:rPr lang="en-US" sz="1600" b="0" u="sng" strike="noStrike" spc="-1">
                <a:solidFill>
                  <a:srgbClr val="25C6E3"/>
                </a:solidFill>
                <a:uFillTx/>
                <a:latin typeface="Arial"/>
                <a:ea typeface="NSimSun"/>
                <a:hlinkClick r:id="rId2"/>
              </a:rPr>
              <a:t>https://ofm.wa.gov/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), the median price of a house in 2021 in Washington state was $560,400 us dollars.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Q: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We want to find out if the average price of homes has changed due to economic conditions?.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: The average price of homes is equal to or greater than 560,400.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370" name="Picture 21" descr="Table, timeline&#10;&#10;Description automatically generated"/>
          <p:cNvPicPr/>
          <p:nvPr/>
        </p:nvPicPr>
        <p:blipFill>
          <a:blip r:embed="rId3"/>
          <a:stretch/>
        </p:blipFill>
        <p:spPr>
          <a:xfrm>
            <a:off x="369360" y="3515760"/>
            <a:ext cx="5803920" cy="2679480"/>
          </a:xfrm>
          <a:prstGeom prst="rect">
            <a:avLst/>
          </a:prstGeom>
          <a:ln w="0">
            <a:noFill/>
          </a:ln>
        </p:spPr>
      </p:pic>
      <p:sp>
        <p:nvSpPr>
          <p:cNvPr id="371" name="Rectangle: Rounded Corners 22"/>
          <p:cNvSpPr/>
          <p:nvPr/>
        </p:nvSpPr>
        <p:spPr>
          <a:xfrm>
            <a:off x="6647760" y="3419280"/>
            <a:ext cx="5174640" cy="2775960"/>
          </a:xfrm>
          <a:prstGeom prst="roundRect">
            <a:avLst>
              <a:gd name="adj" fmla="val 16667"/>
            </a:avLst>
          </a:prstGeom>
          <a:solidFill>
            <a:srgbClr val="E80554"/>
          </a:solidFill>
          <a:ln>
            <a:solidFill>
              <a:srgbClr val="AB033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72" name="TextBox 23"/>
          <p:cNvSpPr/>
          <p:nvPr/>
        </p:nvSpPr>
        <p:spPr>
          <a:xfrm>
            <a:off x="6839640" y="3587040"/>
            <a:ext cx="479124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As shown in the statistics result, the sample mean is lower than the specified mean, with P&lt;0.05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But critical t value(-1.65) &gt; t statistic, however the findings were still statistically significant.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means that the economic conditions has caused the average home price to </a:t>
            </a:r>
            <a:r>
              <a:rPr lang="en-GB" sz="1400" spc="-1" dirty="0">
                <a:solidFill>
                  <a:srgbClr val="FFFFFF"/>
                </a:solidFill>
                <a:latin typeface="Abadi" panose="020B0604020104020204" pitchFamily="34" charset="0"/>
              </a:rPr>
              <a:t>de</a:t>
            </a: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crease in Washington.</a:t>
            </a: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271320" y="6552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1" u="sng" strike="noStrike" spc="-301">
                <a:solidFill>
                  <a:srgbClr val="404040"/>
                </a:solidFill>
                <a:uFillTx/>
                <a:latin typeface="Corbel"/>
              </a:rPr>
              <a:t>T-tests</a:t>
            </a:r>
            <a:endParaRPr lang="en-US" sz="4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15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06E3532-C193-4A4C-A403-5A1D181C69C4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5" name="TextBox 13"/>
          <p:cNvSpPr/>
          <p:nvPr/>
        </p:nvSpPr>
        <p:spPr>
          <a:xfrm>
            <a:off x="325080" y="1018440"/>
            <a:ext cx="5096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3200" b="0" strike="noStrike" spc="-1">
                <a:solidFill>
                  <a:srgbClr val="000000"/>
                </a:solidFill>
                <a:latin typeface="Candara"/>
              </a:rPr>
              <a:t>Paired Sample T-test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6" name="TextBox 16"/>
          <p:cNvSpPr/>
          <p:nvPr/>
        </p:nvSpPr>
        <p:spPr>
          <a:xfrm>
            <a:off x="467280" y="1603440"/>
            <a:ext cx="10098720" cy="155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Q 1: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We wanted to find out if the average sq. ft for homes was different after renovation?.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: The average sq. ft before and after renovation is equal.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NSimSun"/>
              </a:rPr>
              <a:t>(A)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: The average sq. ft before and after renovation is different.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77" name="Rectangle: Rounded Corners 22"/>
          <p:cNvSpPr/>
          <p:nvPr/>
        </p:nvSpPr>
        <p:spPr>
          <a:xfrm>
            <a:off x="6830640" y="3419280"/>
            <a:ext cx="5174640" cy="2701800"/>
          </a:xfrm>
          <a:prstGeom prst="roundRect">
            <a:avLst>
              <a:gd name="adj" fmla="val 16667"/>
            </a:avLst>
          </a:prstGeom>
          <a:solidFill>
            <a:srgbClr val="E80554"/>
          </a:solidFill>
          <a:ln>
            <a:solidFill>
              <a:srgbClr val="AB033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78" name="TextBox 23"/>
          <p:cNvSpPr/>
          <p:nvPr/>
        </p:nvSpPr>
        <p:spPr>
          <a:xfrm>
            <a:off x="7055640" y="3659040"/>
            <a:ext cx="49201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As shown, the average sq. ft before renovation is higher than after renovation.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 statistic &gt; critical t value(1.96), P&lt;0.05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 mean sq. ft before and after renovation is different.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accept the alternative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pic>
        <p:nvPicPr>
          <p:cNvPr id="379" name="Picture 31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467280" y="3328920"/>
            <a:ext cx="6173280" cy="288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271320" y="6552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1" u="sng" strike="noStrike" spc="-301">
                <a:solidFill>
                  <a:srgbClr val="404040"/>
                </a:solidFill>
                <a:uFillTx/>
                <a:latin typeface="Corbel"/>
              </a:rPr>
              <a:t>T-tests</a:t>
            </a:r>
            <a:endParaRPr lang="en-US" sz="4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16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F79C1CA-5440-488E-8CCE-FC86393F28DB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2" name="TextBox 13"/>
          <p:cNvSpPr/>
          <p:nvPr/>
        </p:nvSpPr>
        <p:spPr>
          <a:xfrm>
            <a:off x="325080" y="1018440"/>
            <a:ext cx="5096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3200" b="0" strike="noStrike" spc="-1">
                <a:solidFill>
                  <a:srgbClr val="000000"/>
                </a:solidFill>
                <a:latin typeface="Candara"/>
              </a:rPr>
              <a:t>Unpaired Sample T-test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83" name="TextBox 16"/>
          <p:cNvSpPr/>
          <p:nvPr/>
        </p:nvSpPr>
        <p:spPr>
          <a:xfrm>
            <a:off x="467280" y="1603440"/>
            <a:ext cx="10098720" cy="13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Q 2.1: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We wanted to find out if the average sq. ft vary for homes with and without a waterfront?.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: The average sq. ft is the same for homes with and without a waterfront.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We ensured equal number of sample size in both groups for robust results.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4" name="Rectangle: Rounded Corners 22"/>
          <p:cNvSpPr/>
          <p:nvPr/>
        </p:nvSpPr>
        <p:spPr>
          <a:xfrm>
            <a:off x="6830640" y="3419280"/>
            <a:ext cx="5174640" cy="2701800"/>
          </a:xfrm>
          <a:prstGeom prst="roundRect">
            <a:avLst>
              <a:gd name="adj" fmla="val 16667"/>
            </a:avLst>
          </a:prstGeom>
          <a:solidFill>
            <a:srgbClr val="E80554"/>
          </a:solidFill>
          <a:ln>
            <a:solidFill>
              <a:srgbClr val="AB033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85" name="TextBox 23"/>
          <p:cNvSpPr/>
          <p:nvPr/>
        </p:nvSpPr>
        <p:spPr>
          <a:xfrm>
            <a:off x="7055640" y="3659040"/>
            <a:ext cx="492012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As shown in the statistics result, the sample mean for houses with no waterfront is higher than those with waterfronts.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 statistic &gt; critical t value(1.72), P&lt;0.05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means there is a significant difference in the average sq. ft of homes with and without a waterfront.</a:t>
            </a: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pic>
        <p:nvPicPr>
          <p:cNvPr id="386" name="Picture 29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414360" y="3138120"/>
            <a:ext cx="6022800" cy="366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3271320" y="65520"/>
            <a:ext cx="4647960" cy="98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1" u="sng" strike="noStrike" spc="-301">
                <a:solidFill>
                  <a:srgbClr val="404040"/>
                </a:solidFill>
                <a:uFillTx/>
                <a:latin typeface="Corbel"/>
              </a:rPr>
              <a:t>T-tests</a:t>
            </a:r>
            <a:endParaRPr lang="en-US" sz="40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Num" idx="17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F8B4CD5-5E0C-49FF-A3FF-2A0DB9B5BA2D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9" name="TextBox 5"/>
          <p:cNvSpPr/>
          <p:nvPr/>
        </p:nvSpPr>
        <p:spPr>
          <a:xfrm>
            <a:off x="325080" y="1018440"/>
            <a:ext cx="50968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GB" sz="3200" b="0" strike="noStrike" spc="-1">
                <a:solidFill>
                  <a:srgbClr val="000000"/>
                </a:solidFill>
                <a:latin typeface="Candara"/>
              </a:rPr>
              <a:t>Unpaired Sample T-test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0" name="TextBox 10"/>
          <p:cNvSpPr/>
          <p:nvPr/>
        </p:nvSpPr>
        <p:spPr>
          <a:xfrm>
            <a:off x="467280" y="1603440"/>
            <a:ext cx="1009872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NSimSun"/>
              </a:rPr>
              <a:t>Q 2.2: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We wanted to find out if the average price for homes with and without a waterfront is different?.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 dirty="0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NSimSun"/>
              </a:rPr>
              <a:t>: The average price is the same for homes with and without a waterfront.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GB" sz="1600" b="1" strike="noStrike" spc="-1" dirty="0">
                <a:solidFill>
                  <a:srgbClr val="000000"/>
                </a:solidFill>
                <a:latin typeface="Arial"/>
                <a:ea typeface="NSimSun"/>
              </a:rPr>
              <a:t>N.B :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NSimSun"/>
              </a:rPr>
              <a:t>We ensured equal number of sample size in both groups for robust results.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91" name="Rectangle: Rounded Corners 2"/>
          <p:cNvSpPr/>
          <p:nvPr/>
        </p:nvSpPr>
        <p:spPr>
          <a:xfrm>
            <a:off x="6830640" y="3419280"/>
            <a:ext cx="5174640" cy="2701800"/>
          </a:xfrm>
          <a:prstGeom prst="roundRect">
            <a:avLst>
              <a:gd name="adj" fmla="val 16667"/>
            </a:avLst>
          </a:prstGeom>
          <a:solidFill>
            <a:srgbClr val="E80554"/>
          </a:solidFill>
          <a:ln>
            <a:solidFill>
              <a:srgbClr val="AB033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92" name="TextBox 11"/>
          <p:cNvSpPr/>
          <p:nvPr/>
        </p:nvSpPr>
        <p:spPr>
          <a:xfrm>
            <a:off x="7055640" y="3659040"/>
            <a:ext cx="49201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As shown in the statistics result, the mean price of the houses with waterfront is almost 3 times of that without.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 statistic &gt; critical t value(1.72), P&lt;0.05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means there is a significant difference in the means of the price of houses with and without a waterfront.</a:t>
            </a: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pic>
        <p:nvPicPr>
          <p:cNvPr id="393" name="Picture 392"/>
          <p:cNvPicPr/>
          <p:nvPr/>
        </p:nvPicPr>
        <p:blipFill>
          <a:blip r:embed="rId2"/>
          <a:stretch/>
        </p:blipFill>
        <p:spPr>
          <a:xfrm>
            <a:off x="103680" y="2971800"/>
            <a:ext cx="6470541" cy="342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19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40120" y="622080"/>
            <a:ext cx="3462840" cy="666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301">
                <a:solidFill>
                  <a:srgbClr val="404040"/>
                </a:solidFill>
                <a:latin typeface="Corbel"/>
              </a:rPr>
              <a:t>One-Factor  ANOVA</a:t>
            </a:r>
            <a:endParaRPr lang="en-US" sz="2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18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EF2C83B-7E95-4EAA-A43E-F91EF0C91B8B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7" name="TextBox 12"/>
          <p:cNvSpPr/>
          <p:nvPr/>
        </p:nvSpPr>
        <p:spPr>
          <a:xfrm>
            <a:off x="3227760" y="142920"/>
            <a:ext cx="5889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Aharoni"/>
              </a:rPr>
              <a:t>ANALYSIS OF VARIANCE (ANOVA)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8" name="TextBox 14"/>
          <p:cNvSpPr/>
          <p:nvPr/>
        </p:nvSpPr>
        <p:spPr>
          <a:xfrm>
            <a:off x="240120" y="1320840"/>
            <a:ext cx="9442800" cy="228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Results of a research done by (Shishir Mathur 2019, p. 1),showed that 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a medium-quality house sells for approximately 25% more than a low-quality house, and </a:t>
            </a: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a well-maintained house sells for approximately 5% more than a house that is not well-maintained</a:t>
            </a:r>
            <a:r>
              <a:rPr lang="en-GB" sz="1600" b="1" strike="noStrike" spc="-1">
                <a:solidFill>
                  <a:srgbClr val="333333"/>
                </a:solidFill>
                <a:latin typeface="Arial"/>
                <a:ea typeface="NSimSun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Q : We wanted to find check if there is a difference in price between different housing conditions.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Categories: (Very Poor, Poor, Average, Good, Excellent).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H</a:t>
            </a:r>
            <a:r>
              <a:rPr lang="en-US" sz="1600" b="1" i="1" strike="noStrike" spc="-1">
                <a:solidFill>
                  <a:srgbClr val="000000"/>
                </a:solidFill>
                <a:latin typeface="Arial"/>
                <a:ea typeface="NSimSun"/>
              </a:rPr>
              <a:t>(o)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NSimSun"/>
              </a:rPr>
              <a:t>: There are no significant differences between the mean price of each housing condition.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99" name="Picture 16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369000" y="3660840"/>
            <a:ext cx="5717520" cy="2307960"/>
          </a:xfrm>
          <a:prstGeom prst="rect">
            <a:avLst/>
          </a:prstGeom>
          <a:ln w="0">
            <a:noFill/>
          </a:ln>
        </p:spPr>
      </p:pic>
      <p:sp>
        <p:nvSpPr>
          <p:cNvPr id="400" name="Rectangle: Rounded Corners 17"/>
          <p:cNvSpPr/>
          <p:nvPr/>
        </p:nvSpPr>
        <p:spPr>
          <a:xfrm>
            <a:off x="6584760" y="3615840"/>
            <a:ext cx="5174640" cy="270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01" name="TextBox 18"/>
          <p:cNvSpPr/>
          <p:nvPr/>
        </p:nvSpPr>
        <p:spPr>
          <a:xfrm>
            <a:off x="6712200" y="4190040"/>
            <a:ext cx="492012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F statistic &gt; critical f value(2.38), P</a:t>
            </a:r>
            <a:r>
              <a:rPr lang="en-GB" sz="1400" spc="-1" dirty="0">
                <a:solidFill>
                  <a:srgbClr val="FFFFFF"/>
                </a:solidFill>
                <a:latin typeface="Abadi" panose="020B0604020104020204" pitchFamily="34" charset="0"/>
              </a:rPr>
              <a:t>&lt;</a:t>
            </a: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0.05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Therefore, we reject the null hypothesis.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means the avg. price of at least two groups are significantly different from each other.</a:t>
            </a: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19"/>
          <p:cNvSpPr/>
          <p:nvPr/>
        </p:nvSpPr>
        <p:spPr>
          <a:xfrm>
            <a:off x="9775800" y="1762200"/>
            <a:ext cx="1983960" cy="11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240120" y="653760"/>
            <a:ext cx="3462840" cy="66672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180000" tIns="180000" rIns="180000" bIns="180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strike="noStrike" spc="-301">
                <a:solidFill>
                  <a:srgbClr val="404040"/>
                </a:solidFill>
                <a:latin typeface="Corbel"/>
              </a:rPr>
              <a:t>Post-Hoc  Test</a:t>
            </a:r>
            <a:endParaRPr lang="en-US" sz="2400" b="0" strike="noStrike" spc="-1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19"/>
          </p:nvPr>
        </p:nvSpPr>
        <p:spPr>
          <a:xfrm>
            <a:off x="11760120" y="6371280"/>
            <a:ext cx="431640" cy="431640"/>
          </a:xfrm>
          <a:prstGeom prst="rect">
            <a:avLst/>
          </a:prstGeom>
          <a:solidFill>
            <a:srgbClr val="0D0D0D"/>
          </a:solidFill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0AF3B9E-2659-41A1-8F39-9F60DA5BEA75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05" name="TextBox 14"/>
          <p:cNvSpPr/>
          <p:nvPr/>
        </p:nvSpPr>
        <p:spPr>
          <a:xfrm>
            <a:off x="240120" y="1346400"/>
            <a:ext cx="9342360" cy="13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While ANOVA tests for significant differences between the means of individual groups,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     Post Hoc tests are used to dive in and uncover where the differences lie within the groups by 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     testing each possible pair of groups.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SimSun"/>
              </a:rPr>
              <a:t>We used the R-E-G-W-Q post hoc test.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6" name="Rectangle: Rounded Corners 17"/>
          <p:cNvSpPr/>
          <p:nvPr/>
        </p:nvSpPr>
        <p:spPr>
          <a:xfrm>
            <a:off x="6584760" y="2756520"/>
            <a:ext cx="5174640" cy="270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07" name="TextBox 18"/>
          <p:cNvSpPr/>
          <p:nvPr/>
        </p:nvSpPr>
        <p:spPr>
          <a:xfrm>
            <a:off x="6712200" y="2833920"/>
            <a:ext cx="504756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Groups that share the same column are not significantly different while groups that DO NOT share the same column are significantly different.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There is a significant difference between the mean price of the groups {Very Poor, Poor} and {Excellent}.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FFFFFF"/>
                </a:solidFill>
                <a:latin typeface="Abadi" panose="020B0604020104020204" pitchFamily="34" charset="0"/>
              </a:rPr>
              <a:t>This confirms the ANOVA test that the mean price of at least two groups were significantly different.</a:t>
            </a: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 dirty="0">
              <a:latin typeface="Abadi" panose="020B0604020104020204" pitchFamily="34" charset="0"/>
            </a:endParaRPr>
          </a:p>
        </p:txBody>
      </p:sp>
      <p:pic>
        <p:nvPicPr>
          <p:cNvPr id="408" name="Picture 3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559440" y="2584080"/>
            <a:ext cx="5536440" cy="32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1993</TotalTime>
  <Words>1699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Abadi</vt:lpstr>
      <vt:lpstr>Aharoni</vt:lpstr>
      <vt:lpstr>Arial</vt:lpstr>
      <vt:lpstr>Candara</vt:lpstr>
      <vt:lpstr>Corbel</vt:lpstr>
      <vt:lpstr>Roboto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Parametric tests</vt:lpstr>
      <vt:lpstr>OBJECTIVES</vt:lpstr>
      <vt:lpstr>Observed power &amp; Effect size</vt:lpstr>
      <vt:lpstr>T-tests</vt:lpstr>
      <vt:lpstr>T-tests</vt:lpstr>
      <vt:lpstr>T-tests</vt:lpstr>
      <vt:lpstr>T-tests</vt:lpstr>
      <vt:lpstr>One-Factor  ANOVA</vt:lpstr>
      <vt:lpstr>Post-Hoc  Test</vt:lpstr>
      <vt:lpstr>Two-Factor  ANOVA</vt:lpstr>
      <vt:lpstr>Two-Factor  ANOVA  (Cont’d)</vt:lpstr>
      <vt:lpstr>PowerPoint Presentation</vt:lpstr>
      <vt:lpstr>PowerPoint Presentation</vt:lpstr>
      <vt:lpstr>Two-Factor  ANOVA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Adebowale Sagbele</dc:creator>
  <dc:description/>
  <cp:lastModifiedBy>Adebowale Sagbele</cp:lastModifiedBy>
  <cp:revision>196</cp:revision>
  <dcterms:created xsi:type="dcterms:W3CDTF">2023-01-25T07:24:20Z</dcterms:created>
  <dcterms:modified xsi:type="dcterms:W3CDTF">2023-01-28T10:25:57Z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