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jpeg" ContentType="image/jpeg"/>
  <Override PartName="/ppt/media/image10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370A40C-F9C3-4ECB-A044-AB553F5AC01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899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540000" y="3320280"/>
            <a:ext cx="899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8F8B345-778A-4D4A-88A6-CFFDD5529DC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5400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51516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AAFAC9D-AA4F-4064-9C0F-FF417F228FD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3583080" y="144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6625800" y="144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/>
          </p:nvPr>
        </p:nvSpPr>
        <p:spPr>
          <a:xfrm>
            <a:off x="540000" y="332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/>
          </p:nvPr>
        </p:nvSpPr>
        <p:spPr>
          <a:xfrm>
            <a:off x="3583080" y="332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/>
          </p:nvPr>
        </p:nvSpPr>
        <p:spPr>
          <a:xfrm>
            <a:off x="6625800" y="332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F57F6E9-BB94-466C-882D-7A6259821F6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660AC75-622E-489C-8ECF-2CFE1DB9EFF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899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F44FE7A-DFF5-40C3-A56A-F010A44CC4E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899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3EE8E04-C77A-4BA2-B498-038D3D7409C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54285C4-72EF-41DF-9099-410A00A2E2B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4B98FA2-961B-43F3-A402-D4BB4E47A87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8999640" cy="45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25F40BC-CEE0-408E-8897-A25C1A38EA6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5400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929C993-E693-44A8-818F-D1525D28DD1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899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6ED4599-A125-4814-989F-823B8D353F2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/>
          </p:nvPr>
        </p:nvSpPr>
        <p:spPr>
          <a:xfrm>
            <a:off x="51516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0DED8A2-5FF5-4105-87F3-0D52993B146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540000" y="3320280"/>
            <a:ext cx="899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1A3C076-080D-4931-9481-68942ECF7C4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899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540000" y="3320280"/>
            <a:ext cx="899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F22442A-D337-413B-A484-3A47BA987A4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5400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/>
          </p:nvPr>
        </p:nvSpPr>
        <p:spPr>
          <a:xfrm>
            <a:off x="51516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BA06D3F-C8C1-4579-B7E5-E9023D9985F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3583080" y="144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6625800" y="144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/>
          </p:nvPr>
        </p:nvSpPr>
        <p:spPr>
          <a:xfrm>
            <a:off x="540000" y="332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6"/>
          <p:cNvSpPr>
            <a:spLocks noGrp="1"/>
          </p:cNvSpPr>
          <p:nvPr>
            <p:ph/>
          </p:nvPr>
        </p:nvSpPr>
        <p:spPr>
          <a:xfrm>
            <a:off x="3583080" y="332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7"/>
          <p:cNvSpPr>
            <a:spLocks noGrp="1"/>
          </p:cNvSpPr>
          <p:nvPr>
            <p:ph/>
          </p:nvPr>
        </p:nvSpPr>
        <p:spPr>
          <a:xfrm>
            <a:off x="6625800" y="332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3B0DA25-7D05-4434-8315-2A4CDD920FF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C1EBAE0-B10D-49BC-82CC-F6DF3708CD9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899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49550A5-09C8-4FED-AB1C-CCF9E76C685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899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87EBC3B-EBDF-4DA7-AE6C-76F7549B74A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EF9421E-31D4-4EC0-BBEF-C713C78535B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C50804F-6145-4019-B1EC-815BF71C7BC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899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B750240-B04E-4EBB-824C-F355698D44F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8999640" cy="45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F166C4C-EFF5-47D8-B03F-AEB21A1CDF0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5400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4A580BE-9031-4226-8435-704CAB591B8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/>
          </p:nvPr>
        </p:nvSpPr>
        <p:spPr>
          <a:xfrm>
            <a:off x="51516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0C34B43-D059-4907-89C2-B813329061D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540000" y="3320280"/>
            <a:ext cx="899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A5581A8-2664-441B-9BCB-FB5679EFE20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899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540000" y="3320280"/>
            <a:ext cx="899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9E7F8FC-65F4-458A-AA43-80DF28C4292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5400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/>
          </p:nvPr>
        </p:nvSpPr>
        <p:spPr>
          <a:xfrm>
            <a:off x="51516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26686B4-C5BC-4CBB-8889-FA3C24A89F3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3583080" y="144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6625800" y="144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540000" y="332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/>
          </p:nvPr>
        </p:nvSpPr>
        <p:spPr>
          <a:xfrm>
            <a:off x="3583080" y="332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/>
          </p:nvPr>
        </p:nvSpPr>
        <p:spPr>
          <a:xfrm>
            <a:off x="6625800" y="332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E922837-3052-4DE8-9D46-4177BCD55DE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77713BD-4CC7-4651-A717-B7280F137B7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15E5562-D19C-413F-8565-14B1ADECD9C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8999640" cy="45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7CD658D-3FB8-462E-BF62-E92A9CA01B8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400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335EB44-DED9-4A36-8F6E-5AE405103BC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1516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4724845-C323-42C0-AE0F-BA94E4392A7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540000" y="3320280"/>
            <a:ext cx="899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79A7600-4F2E-47DE-BDC6-A31046FE7C8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79640" cy="566964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1440000" y="1080000"/>
            <a:ext cx="1439640" cy="125964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"/>
          <p:cNvSpPr/>
          <p:nvPr/>
        </p:nvSpPr>
        <p:spPr>
          <a:xfrm>
            <a:off x="7380000" y="3960000"/>
            <a:ext cx="1439640" cy="125964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"/>
          <p:cNvSpPr/>
          <p:nvPr/>
        </p:nvSpPr>
        <p:spPr>
          <a:xfrm>
            <a:off x="9000000" y="2700000"/>
            <a:ext cx="1259640" cy="107964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"/>
          <p:cNvSpPr/>
          <p:nvPr/>
        </p:nvSpPr>
        <p:spPr>
          <a:xfrm>
            <a:off x="-180000" y="2430000"/>
            <a:ext cx="1439640" cy="134964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"/>
          <p:cNvSpPr/>
          <p:nvPr/>
        </p:nvSpPr>
        <p:spPr>
          <a:xfrm>
            <a:off x="540000" y="1080000"/>
            <a:ext cx="719640" cy="71964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"/>
          <p:cNvSpPr/>
          <p:nvPr/>
        </p:nvSpPr>
        <p:spPr>
          <a:xfrm>
            <a:off x="0" y="1260000"/>
            <a:ext cx="719640" cy="71964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"/>
          <p:cNvSpPr/>
          <p:nvPr/>
        </p:nvSpPr>
        <p:spPr>
          <a:xfrm>
            <a:off x="0" y="5220000"/>
            <a:ext cx="1619640" cy="125964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"/>
          <p:cNvSpPr/>
          <p:nvPr/>
        </p:nvSpPr>
        <p:spPr>
          <a:xfrm>
            <a:off x="9720000" y="4680000"/>
            <a:ext cx="719640" cy="71964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"/>
          <p:cNvSpPr/>
          <p:nvPr/>
        </p:nvSpPr>
        <p:spPr>
          <a:xfrm>
            <a:off x="9540000" y="3420000"/>
            <a:ext cx="719640" cy="71964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"/>
          <p:cNvSpPr/>
          <p:nvPr/>
        </p:nvSpPr>
        <p:spPr>
          <a:xfrm>
            <a:off x="8100000" y="4680000"/>
            <a:ext cx="1079640" cy="84204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"/>
          <p:cNvSpPr/>
          <p:nvPr/>
        </p:nvSpPr>
        <p:spPr>
          <a:xfrm>
            <a:off x="7920000" y="5400000"/>
            <a:ext cx="899640" cy="89964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ftr" idx="1"/>
          </p:nvPr>
        </p:nvSpPr>
        <p:spPr>
          <a:xfrm>
            <a:off x="3420000" y="5130000"/>
            <a:ext cx="3239640" cy="3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sldNum" idx="2"/>
          </p:nvPr>
        </p:nvSpPr>
        <p:spPr>
          <a:xfrm>
            <a:off x="7560000" y="5130000"/>
            <a:ext cx="2339640" cy="3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8F13FB4-FC89-4335-8CE0-96014AFDAD28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8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dt" idx="3"/>
          </p:nvPr>
        </p:nvSpPr>
        <p:spPr>
          <a:xfrm>
            <a:off x="180000" y="5130000"/>
            <a:ext cx="2339640" cy="3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"/>
          <p:cNvSpPr/>
          <p:nvPr/>
        </p:nvSpPr>
        <p:spPr>
          <a:xfrm>
            <a:off x="360" y="360"/>
            <a:ext cx="10079640" cy="566964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"/>
          <p:cNvSpPr/>
          <p:nvPr/>
        </p:nvSpPr>
        <p:spPr>
          <a:xfrm flipH="1">
            <a:off x="-2880" y="0"/>
            <a:ext cx="10080000" cy="5670000"/>
          </a:xfrm>
          <a:prstGeom prst="rect">
            <a:avLst/>
          </a:prstGeom>
          <a:gradFill rotWithShape="0">
            <a:gsLst>
              <a:gs pos="0">
                <a:srgbClr val="ffffff">
                  <a:alpha val="90196"/>
                </a:srgbClr>
              </a:gs>
              <a:gs pos="75000">
                <a:srgbClr val="ffffff">
                  <a:alpha val="20000"/>
                </a:srgbClr>
              </a:gs>
              <a:gs pos="100000">
                <a:srgbClr val="ffffff">
                  <a:alpha val="20000"/>
                </a:srgbClr>
              </a:gs>
            </a:gsLst>
            <a:path path="circle">
              <a:fillToRect l="50000" t="85000" r="50000" b="15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"/>
          <p:cNvSpPr/>
          <p:nvPr/>
        </p:nvSpPr>
        <p:spPr>
          <a:xfrm>
            <a:off x="180360" y="5130360"/>
            <a:ext cx="2339640" cy="39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6" name=""/>
          <p:cNvSpPr/>
          <p:nvPr/>
        </p:nvSpPr>
        <p:spPr>
          <a:xfrm>
            <a:off x="7560360" y="5130360"/>
            <a:ext cx="2339640" cy="39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</a:pPr>
            <a:fld id="{ADE01E69-DA2B-43DC-B86A-66A730700704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57" name=""/>
          <p:cNvSpPr/>
          <p:nvPr/>
        </p:nvSpPr>
        <p:spPr>
          <a:xfrm>
            <a:off x="1440360" y="1080360"/>
            <a:ext cx="1439640" cy="125964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"/>
          <p:cNvSpPr/>
          <p:nvPr/>
        </p:nvSpPr>
        <p:spPr>
          <a:xfrm>
            <a:off x="7380360" y="3960360"/>
            <a:ext cx="1439640" cy="125964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"/>
          <p:cNvSpPr/>
          <p:nvPr/>
        </p:nvSpPr>
        <p:spPr>
          <a:xfrm>
            <a:off x="9000360" y="2700360"/>
            <a:ext cx="1259640" cy="107964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"/>
          <p:cNvSpPr/>
          <p:nvPr/>
        </p:nvSpPr>
        <p:spPr>
          <a:xfrm>
            <a:off x="-179640" y="2430360"/>
            <a:ext cx="1439640" cy="134964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"/>
          <p:cNvSpPr/>
          <p:nvPr/>
        </p:nvSpPr>
        <p:spPr>
          <a:xfrm>
            <a:off x="540360" y="1080360"/>
            <a:ext cx="719640" cy="71964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"/>
          <p:cNvSpPr/>
          <p:nvPr/>
        </p:nvSpPr>
        <p:spPr>
          <a:xfrm>
            <a:off x="360" y="1260360"/>
            <a:ext cx="719640" cy="71964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"/>
          <p:cNvSpPr/>
          <p:nvPr/>
        </p:nvSpPr>
        <p:spPr>
          <a:xfrm>
            <a:off x="360" y="5220360"/>
            <a:ext cx="1619640" cy="125964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"/>
          <p:cNvSpPr/>
          <p:nvPr/>
        </p:nvSpPr>
        <p:spPr>
          <a:xfrm>
            <a:off x="9720360" y="4680360"/>
            <a:ext cx="719640" cy="71964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"/>
          <p:cNvSpPr/>
          <p:nvPr/>
        </p:nvSpPr>
        <p:spPr>
          <a:xfrm>
            <a:off x="9540360" y="3420360"/>
            <a:ext cx="719640" cy="71964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"/>
          <p:cNvSpPr/>
          <p:nvPr/>
        </p:nvSpPr>
        <p:spPr>
          <a:xfrm>
            <a:off x="8100360" y="4680360"/>
            <a:ext cx="1079640" cy="84204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"/>
          <p:cNvSpPr/>
          <p:nvPr/>
        </p:nvSpPr>
        <p:spPr>
          <a:xfrm>
            <a:off x="7920360" y="5400360"/>
            <a:ext cx="899640" cy="89964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899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ftr" idx="4"/>
          </p:nvPr>
        </p:nvSpPr>
        <p:spPr>
          <a:xfrm>
            <a:off x="3420000" y="5130000"/>
            <a:ext cx="3239640" cy="3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sldNum" idx="5"/>
          </p:nvPr>
        </p:nvSpPr>
        <p:spPr>
          <a:xfrm>
            <a:off x="7560000" y="5130000"/>
            <a:ext cx="2339640" cy="3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4B421C8-0D4A-4154-9673-5E72D7656689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dt" idx="6"/>
          </p:nvPr>
        </p:nvSpPr>
        <p:spPr>
          <a:xfrm>
            <a:off x="180000" y="5130000"/>
            <a:ext cx="2339640" cy="3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"/>
          <p:cNvSpPr/>
          <p:nvPr/>
        </p:nvSpPr>
        <p:spPr>
          <a:xfrm>
            <a:off x="0" y="360"/>
            <a:ext cx="10079640" cy="566928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"/>
          <p:cNvSpPr/>
          <p:nvPr/>
        </p:nvSpPr>
        <p:spPr>
          <a:xfrm flipH="1">
            <a:off x="-2520" y="0"/>
            <a:ext cx="10080000" cy="5670000"/>
          </a:xfrm>
          <a:prstGeom prst="rect">
            <a:avLst/>
          </a:prstGeom>
          <a:gradFill rotWithShape="0">
            <a:gsLst>
              <a:gs pos="0">
                <a:srgbClr val="ffffff">
                  <a:alpha val="90196"/>
                </a:srgbClr>
              </a:gs>
              <a:gs pos="75000">
                <a:srgbClr val="ffffff">
                  <a:alpha val="20000"/>
                </a:srgbClr>
              </a:gs>
              <a:gs pos="100000">
                <a:srgbClr val="ffffff">
                  <a:alpha val="20000"/>
                </a:srgbClr>
              </a:gs>
            </a:gsLst>
            <a:path path="circle">
              <a:fillToRect l="50000" t="85000" r="50000" b="15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"/>
          <p:cNvSpPr/>
          <p:nvPr/>
        </p:nvSpPr>
        <p:spPr>
          <a:xfrm>
            <a:off x="0" y="1260360"/>
            <a:ext cx="10259640" cy="4499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"/>
          <p:cNvSpPr/>
          <p:nvPr/>
        </p:nvSpPr>
        <p:spPr>
          <a:xfrm>
            <a:off x="180360" y="5130360"/>
            <a:ext cx="2339640" cy="39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3" name=""/>
          <p:cNvSpPr/>
          <p:nvPr/>
        </p:nvSpPr>
        <p:spPr>
          <a:xfrm>
            <a:off x="7560360" y="5130360"/>
            <a:ext cx="2339640" cy="39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</a:pPr>
            <a:fld id="{3F207161-FE9B-4081-A08E-0431FD4BB145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14" name=""/>
          <p:cNvSpPr/>
          <p:nvPr/>
        </p:nvSpPr>
        <p:spPr>
          <a:xfrm>
            <a:off x="1440360" y="1080360"/>
            <a:ext cx="1439640" cy="125964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"/>
          <p:cNvSpPr/>
          <p:nvPr/>
        </p:nvSpPr>
        <p:spPr>
          <a:xfrm>
            <a:off x="7380360" y="3960360"/>
            <a:ext cx="1439640" cy="125964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"/>
          <p:cNvSpPr/>
          <p:nvPr/>
        </p:nvSpPr>
        <p:spPr>
          <a:xfrm>
            <a:off x="540360" y="1080360"/>
            <a:ext cx="719640" cy="71964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"/>
          <p:cNvSpPr/>
          <p:nvPr/>
        </p:nvSpPr>
        <p:spPr>
          <a:xfrm>
            <a:off x="360" y="1260360"/>
            <a:ext cx="719640" cy="71964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ftr" idx="7"/>
          </p:nvPr>
        </p:nvSpPr>
        <p:spPr>
          <a:xfrm>
            <a:off x="3420000" y="5130000"/>
            <a:ext cx="3239640" cy="3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sldNum" idx="8"/>
          </p:nvPr>
        </p:nvSpPr>
        <p:spPr>
          <a:xfrm>
            <a:off x="7560000" y="5130000"/>
            <a:ext cx="2339640" cy="3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633B553-E4CA-457D-87EC-725B7241375C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dt" idx="9"/>
          </p:nvPr>
        </p:nvSpPr>
        <p:spPr>
          <a:xfrm>
            <a:off x="180000" y="5130000"/>
            <a:ext cx="2339640" cy="3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142884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Non parametric tests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ubTitle"/>
          </p:nvPr>
        </p:nvSpPr>
        <p:spPr>
          <a:xfrm>
            <a:off x="504000" y="2592000"/>
            <a:ext cx="907128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Miguel Angel Acuña Silva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Adebowale Oluwasanmi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Objectives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540000" y="2115000"/>
            <a:ext cx="899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To find out which characteristics of a house have the greater impact on its price.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57"/>
              </a:spcAft>
              <a:buNone/>
            </a:pP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To perform non parametric tests  and correlation analysis in the variables of our data set.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Kruskall-Wallis test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899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latin typeface="Arial"/>
              </a:rPr>
              <a:t>Does the condition of the house influence its price?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1">
            <a:alphaModFix amt="70000"/>
          </a:blip>
          <a:stretch/>
        </p:blipFill>
        <p:spPr>
          <a:xfrm>
            <a:off x="457200" y="2057400"/>
            <a:ext cx="2733120" cy="3495240"/>
          </a:xfrm>
          <a:prstGeom prst="rect">
            <a:avLst/>
          </a:prstGeom>
          <a:ln w="18000">
            <a:noFill/>
          </a:ln>
        </p:spPr>
      </p:pic>
      <p:sp>
        <p:nvSpPr>
          <p:cNvPr id="166" name=""/>
          <p:cNvSpPr/>
          <p:nvPr/>
        </p:nvSpPr>
        <p:spPr>
          <a:xfrm>
            <a:off x="4114800" y="2743200"/>
            <a:ext cx="5424840" cy="60192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H</a:t>
            </a:r>
            <a:r>
              <a:rPr b="0" lang="en-US" sz="1800" spc="-1" strike="noStrike" baseline="-8000">
                <a:latin typeface="Arial"/>
              </a:rPr>
              <a:t>0</a:t>
            </a:r>
            <a:r>
              <a:rPr b="0" lang="en-US" sz="1800" spc="-1" strike="noStrike">
                <a:latin typeface="Arial"/>
              </a:rPr>
              <a:t>: There is no difference in the rank sums of the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      </a:t>
            </a:r>
            <a:r>
              <a:rPr b="0" lang="en-US" sz="1800" spc="-1" strike="noStrike">
                <a:latin typeface="Arial"/>
              </a:rPr>
              <a:t>Houses in different conditions.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7" name=""/>
          <p:cNvSpPr/>
          <p:nvPr/>
        </p:nvSpPr>
        <p:spPr>
          <a:xfrm>
            <a:off x="4343400" y="4114800"/>
            <a:ext cx="4708080" cy="912600"/>
          </a:xfrm>
          <a:prstGeom prst="rect">
            <a:avLst/>
          </a:prstGeom>
          <a:noFill/>
          <a:ln w="73080">
            <a:solidFill>
              <a:srgbClr val="780373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72360" bIns="7236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Since p &lt; 1%, we reject the null hypothesis.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It is also clear by looking at the mean ranks.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Wilcoxon test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899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latin typeface="Arial"/>
              </a:rPr>
              <a:t>Do the houses change their area after renovation?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0" name=""/>
          <p:cNvSpPr/>
          <p:nvPr/>
        </p:nvSpPr>
        <p:spPr>
          <a:xfrm>
            <a:off x="228600" y="2369520"/>
            <a:ext cx="5424840" cy="60192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H</a:t>
            </a:r>
            <a:r>
              <a:rPr b="0" lang="en-US" sz="1800" spc="-1" strike="noStrike" baseline="-8000">
                <a:latin typeface="Arial"/>
              </a:rPr>
              <a:t>0</a:t>
            </a:r>
            <a:r>
              <a:rPr b="0" lang="en-US" sz="1800" spc="-1" strike="noStrike">
                <a:latin typeface="Arial"/>
              </a:rPr>
              <a:t>: There is no difference in the central tendencies of area of houses before and after renovation.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1" name=""/>
          <p:cNvSpPr/>
          <p:nvPr/>
        </p:nvSpPr>
        <p:spPr>
          <a:xfrm>
            <a:off x="320760" y="4572000"/>
            <a:ext cx="4644000" cy="400680"/>
          </a:xfrm>
          <a:prstGeom prst="rect">
            <a:avLst/>
          </a:prstGeom>
          <a:noFill/>
          <a:ln w="73080">
            <a:solidFill>
              <a:srgbClr val="780373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72360" bIns="7236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Since p &lt; 1%, we reject the null hypothesis.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72" name="" descr=""/>
          <p:cNvPicPr/>
          <p:nvPr/>
        </p:nvPicPr>
        <p:blipFill>
          <a:blip r:embed="rId1">
            <a:alphaModFix amt="70000"/>
          </a:blip>
          <a:stretch/>
        </p:blipFill>
        <p:spPr>
          <a:xfrm>
            <a:off x="5630400" y="2369520"/>
            <a:ext cx="4427640" cy="2604960"/>
          </a:xfrm>
          <a:prstGeom prst="rect">
            <a:avLst/>
          </a:prstGeom>
          <a:ln w="18000">
            <a:noFill/>
          </a:ln>
        </p:spPr>
      </p:pic>
      <p:pic>
        <p:nvPicPr>
          <p:cNvPr id="173" name="" descr=""/>
          <p:cNvPicPr/>
          <p:nvPr/>
        </p:nvPicPr>
        <p:blipFill>
          <a:blip r:embed="rId2">
            <a:alphaModFix amt="70000"/>
          </a:blip>
          <a:stretch/>
        </p:blipFill>
        <p:spPr>
          <a:xfrm>
            <a:off x="1143000" y="2971800"/>
            <a:ext cx="3190320" cy="13712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Mann Whitney test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899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r>
              <a:rPr b="0" lang="en-US" sz="3200" spc="-1" strike="noStrike">
                <a:latin typeface="Arial"/>
              </a:rPr>
              <a:t>Is the price affected if the house has a water front?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6" name=""/>
          <p:cNvSpPr/>
          <p:nvPr/>
        </p:nvSpPr>
        <p:spPr>
          <a:xfrm>
            <a:off x="228600" y="2369520"/>
            <a:ext cx="5424840" cy="60192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H</a:t>
            </a:r>
            <a:r>
              <a:rPr b="0" lang="en-US" sz="1800" spc="-1" strike="noStrike" baseline="-8000">
                <a:latin typeface="Arial"/>
              </a:rPr>
              <a:t>0</a:t>
            </a:r>
            <a:r>
              <a:rPr b="0" lang="en-US" sz="1800" spc="-1" strike="noStrike">
                <a:latin typeface="Arial"/>
              </a:rPr>
              <a:t>: There is no difference in the sum of the ranks for houses with and without a waterfront.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311400" y="3200400"/>
            <a:ext cx="5403600" cy="1762560"/>
          </a:xfrm>
          <a:prstGeom prst="rect">
            <a:avLst/>
          </a:prstGeom>
          <a:ln w="0">
            <a:noFill/>
          </a:ln>
        </p:spPr>
      </p:pic>
      <p:pic>
        <p:nvPicPr>
          <p:cNvPr id="178" name="" descr=""/>
          <p:cNvPicPr/>
          <p:nvPr/>
        </p:nvPicPr>
        <p:blipFill>
          <a:blip r:embed="rId2"/>
          <a:stretch/>
        </p:blipFill>
        <p:spPr>
          <a:xfrm>
            <a:off x="6029280" y="1952640"/>
            <a:ext cx="3571920" cy="3533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Correlations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1"/>
          <a:stretch/>
        </p:blipFill>
        <p:spPr>
          <a:xfrm>
            <a:off x="1371600" y="1209600"/>
            <a:ext cx="7315200" cy="4276800"/>
          </a:xfrm>
          <a:prstGeom prst="rect">
            <a:avLst/>
          </a:prstGeom>
          <a:ln w="0">
            <a:noFill/>
          </a:ln>
        </p:spPr>
      </p:pic>
      <p:sp>
        <p:nvSpPr>
          <p:cNvPr id="181" name=""/>
          <p:cNvSpPr/>
          <p:nvPr/>
        </p:nvSpPr>
        <p:spPr>
          <a:xfrm>
            <a:off x="1371600" y="1669680"/>
            <a:ext cx="7315200" cy="228600"/>
          </a:xfrm>
          <a:prstGeom prst="rect">
            <a:avLst/>
          </a:prstGeom>
          <a:noFill/>
          <a:ln w="54720">
            <a:solidFill>
              <a:srgbClr val="bf004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Regression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83" name="PlaceHolder 6"/>
          <p:cNvSpPr txBox="1"/>
          <p:nvPr/>
        </p:nvSpPr>
        <p:spPr>
          <a:xfrm>
            <a:off x="457200" y="1259640"/>
            <a:ext cx="899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Price vs area of living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1"/>
          <a:stretch/>
        </p:blipFill>
        <p:spPr>
          <a:xfrm>
            <a:off x="342360" y="2283120"/>
            <a:ext cx="4229640" cy="2517480"/>
          </a:xfrm>
          <a:prstGeom prst="rect">
            <a:avLst/>
          </a:prstGeom>
          <a:ln w="0">
            <a:noFill/>
          </a:ln>
        </p:spPr>
      </p:pic>
      <p:pic>
        <p:nvPicPr>
          <p:cNvPr id="185" name="" descr=""/>
          <p:cNvPicPr/>
          <p:nvPr/>
        </p:nvPicPr>
        <p:blipFill>
          <a:blip r:embed="rId2"/>
          <a:stretch/>
        </p:blipFill>
        <p:spPr>
          <a:xfrm>
            <a:off x="5122080" y="1371600"/>
            <a:ext cx="4303080" cy="3886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Regression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87" name="PlaceHolder 9"/>
          <p:cNvSpPr txBox="1"/>
          <p:nvPr/>
        </p:nvSpPr>
        <p:spPr>
          <a:xfrm>
            <a:off x="457200" y="1259640"/>
            <a:ext cx="899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Price vs zipcode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latin typeface="Arial"/>
              </a:rPr>
              <a:t>We have to create dummy variables for the zipcode variable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88" name="" descr=""/>
          <p:cNvPicPr/>
          <p:nvPr/>
        </p:nvPicPr>
        <p:blipFill>
          <a:blip r:embed="rId1"/>
          <a:stretch/>
        </p:blipFill>
        <p:spPr>
          <a:xfrm>
            <a:off x="41040" y="2337480"/>
            <a:ext cx="4302360" cy="3011760"/>
          </a:xfrm>
          <a:prstGeom prst="rect">
            <a:avLst/>
          </a:prstGeom>
          <a:ln w="0">
            <a:noFill/>
          </a:ln>
        </p:spPr>
      </p:pic>
      <p:pic>
        <p:nvPicPr>
          <p:cNvPr id="189" name="" descr=""/>
          <p:cNvPicPr/>
          <p:nvPr/>
        </p:nvPicPr>
        <p:blipFill>
          <a:blip r:embed="rId2"/>
          <a:stretch/>
        </p:blipFill>
        <p:spPr>
          <a:xfrm>
            <a:off x="4572000" y="2345400"/>
            <a:ext cx="5257800" cy="2912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Application>LibreOffice/7.3.3.2$Windows_X86_64 LibreOffice_project/d1d0ea68f081ee2800a922cac8f79445e4603348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2023-01-30T21:28:33Z</dcterms:created>
  <dc:creator/>
  <dc:description/>
  <dc:language>en-US</dc:language>
  <cp:lastModifiedBy/>
  <dcterms:modified xsi:type="dcterms:W3CDTF">2023-02-01T22:43:37Z</dcterms:modified>
  <cp:revision>7</cp:revision>
  <dc:subject/>
  <dc:title>Lights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