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6" y="2057400"/>
            <a:ext cx="3932241"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xfrm>
            <a:off x="1524000" y="1122362"/>
            <a:ext cx="9144000" cy="2387601"/>
          </a:xfrm>
          <a:prstGeom prst="rect">
            <a:avLst/>
          </a:prstGeom>
        </p:spPr>
        <p:txBody>
          <a:bodyPr/>
          <a:lstStyle/>
          <a:p>
            <a:pPr/>
            <a:r>
              <a:t>15. The original Turing machine</a:t>
            </a:r>
          </a:p>
        </p:txBody>
      </p:sp>
      <p:sp>
        <p:nvSpPr>
          <p:cNvPr id="95" name="Subtitle 2"/>
          <p:cNvSpPr txBox="1"/>
          <p:nvPr>
            <p:ph type="subTitle" sz="quarter" idx="1"/>
          </p:nvPr>
        </p:nvSpPr>
        <p:spPr>
          <a:xfrm>
            <a:off x="1524000" y="3602037"/>
            <a:ext cx="9144000" cy="1655762"/>
          </a:xfrm>
          <a:prstGeom prst="rect">
            <a:avLst/>
          </a:prstGeom>
        </p:spPr>
        <p:txBody>
          <a:bodyPr/>
          <a:lstStyle/>
          <a:p>
            <a:pPr/>
            <a:r>
              <a:t>Lecture slides for </a:t>
            </a:r>
            <a:r>
              <a:rPr i="1"/>
              <a:t>What Can Be Computed?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2" y="-174028"/>
            <a:ext cx="12192003" cy="1325564"/>
          </a:xfrm>
          <a:prstGeom prst="rect">
            <a:avLst/>
          </a:prstGeom>
        </p:spPr>
        <p:txBody>
          <a:bodyPr/>
          <a:lstStyle/>
          <a:p>
            <a:pPr algn="ctr">
              <a:defRPr sz="3200"/>
            </a:pPr>
            <a:r>
              <a:t>Turing’s work provides evidence for </a:t>
            </a:r>
          </a:p>
          <a:p>
            <a:pPr algn="ctr">
              <a:defRPr sz="3200"/>
            </a:pPr>
            <a:r>
              <a:t>various hypotheses about AI</a:t>
            </a:r>
          </a:p>
        </p:txBody>
      </p:sp>
      <p:pic>
        <p:nvPicPr>
          <p:cNvPr id="158" name="Content Placeholder 3" descr="Content Placeholder 3"/>
          <p:cNvPicPr>
            <a:picLocks noChangeAspect="1"/>
          </p:cNvPicPr>
          <p:nvPr/>
        </p:nvPicPr>
        <p:blipFill>
          <a:blip r:embed="rId2">
            <a:extLst/>
          </a:blip>
          <a:stretch>
            <a:fillRect/>
          </a:stretch>
        </p:blipFill>
        <p:spPr>
          <a:xfrm>
            <a:off x="2314466" y="835038"/>
            <a:ext cx="8470704" cy="4518880"/>
          </a:xfrm>
          <a:prstGeom prst="rect">
            <a:avLst/>
          </a:prstGeom>
          <a:ln w="12700">
            <a:miter lim="400000"/>
          </a:ln>
        </p:spPr>
      </p:pic>
      <p:sp>
        <p:nvSpPr>
          <p:cNvPr id="159" name="Turing actually proposed the &quot;Turing test&quot; for AI in a paper published in 1950 entitled Computing Machinery and Intelligence. This was 14 years after he introduced his machine model of computation with On Computable Numbers, with an Application to the En"/>
          <p:cNvSpPr txBox="1"/>
          <p:nvPr/>
        </p:nvSpPr>
        <p:spPr>
          <a:xfrm>
            <a:off x="664815" y="5298226"/>
            <a:ext cx="10559920" cy="15014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0433FF"/>
                </a:solidFill>
                <a:latin typeface="+mj-lt"/>
                <a:ea typeface="+mj-ea"/>
                <a:cs typeface="+mj-cs"/>
                <a:sym typeface="Calibri"/>
              </a:defRPr>
            </a:pPr>
            <a:r>
              <a:t>Turing actually proposed the "Turing test" for AI in a paper published in 1950 entitled </a:t>
            </a:r>
            <a:r>
              <a:rPr i="1"/>
              <a:t>Computing Machinery and Intelligence</a:t>
            </a:r>
            <a:r>
              <a:t>. This was 14 years after he introduced his machine model of computation with </a:t>
            </a:r>
            <a:r>
              <a:rPr i="1"/>
              <a:t>On Computable Numbers, with an Application to the Entscheidungsproblem</a:t>
            </a:r>
            <a:r>
              <a:t>. MaCormick argues that any any Turing machine could be considered to have AI, if the criteron was getting correct answers to questions the machines were programmed to compute.</a:t>
            </a:r>
          </a:p>
        </p:txBody>
      </p:sp>
      <p:sp>
        <p:nvSpPr>
          <p:cNvPr id="160" name="Or by Python."/>
          <p:cNvSpPr txBox="1"/>
          <p:nvPr/>
        </p:nvSpPr>
        <p:spPr>
          <a:xfrm>
            <a:off x="7869179" y="1837417"/>
            <a:ext cx="1238308" cy="30059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solidFill>
                  <a:srgbClr val="0433FF"/>
                </a:solidFill>
                <a:latin typeface="+mj-lt"/>
                <a:ea typeface="+mj-ea"/>
                <a:cs typeface="+mj-cs"/>
                <a:sym typeface="Calibri"/>
              </a:defRPr>
            </a:lvl1pPr>
          </a:lstStyle>
          <a:p>
            <a:pPr/>
            <a:r>
              <a:t>Or by Python.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Notes on the Church, Turing, and Church-Turing Theses"/>
          <p:cNvSpPr txBox="1"/>
          <p:nvPr/>
        </p:nvSpPr>
        <p:spPr>
          <a:xfrm>
            <a:off x="2836302" y="265351"/>
            <a:ext cx="7627866" cy="4089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100">
                <a:solidFill>
                  <a:srgbClr val="0433FF"/>
                </a:solidFill>
                <a:latin typeface="Verdana"/>
                <a:ea typeface="Verdana"/>
                <a:cs typeface="Verdana"/>
                <a:sym typeface="Verdana"/>
              </a:defRPr>
            </a:lvl1pPr>
          </a:lstStyle>
          <a:p>
            <a:pPr/>
            <a:r>
              <a:t>Notes on the Church, Turing, and Church-Turing Theses</a:t>
            </a:r>
          </a:p>
        </p:txBody>
      </p:sp>
      <p:sp>
        <p:nvSpPr>
          <p:cNvPr id="163" name="Per MacCormick, the lambda calculus and the TMs may solve the same set of problems, but spring from different motivations. Church was trying to define the notion of algroritm, the numbers that are &quot;effectively caclulable.&quot; Turing assumed that the effecti"/>
          <p:cNvSpPr txBox="1"/>
          <p:nvPr/>
        </p:nvSpPr>
        <p:spPr>
          <a:xfrm>
            <a:off x="235041" y="1271926"/>
            <a:ext cx="11884408" cy="4930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457200">
              <a:spcBef>
                <a:spcPts val="800"/>
              </a:spcBef>
              <a:defRPr sz="1700">
                <a:solidFill>
                  <a:srgbClr val="0433FF"/>
                </a:solidFill>
                <a:latin typeface="Verdana"/>
                <a:ea typeface="Verdana"/>
                <a:cs typeface="Verdana"/>
                <a:sym typeface="Verdana"/>
              </a:defRPr>
            </a:pPr>
            <a:r>
              <a:t>Per MacCormick, the lambda calculus and the TMs may solve the same set of problems, but spring from different motivations. Church was trying to define the notion of algroritm, the numbers that are "effectively caclulable." Turing assumed that the effectively calculable numbers were the ones that humans can compute, and designed his machines to capture the essence of this human activity.</a:t>
            </a:r>
          </a:p>
          <a:p>
            <a:pPr lvl="1" indent="457200">
              <a:spcBef>
                <a:spcPts val="800"/>
              </a:spcBef>
              <a:defRPr sz="1700">
                <a:solidFill>
                  <a:srgbClr val="0433FF"/>
                </a:solidFill>
                <a:latin typeface="Verdana"/>
                <a:ea typeface="Verdana"/>
                <a:cs typeface="Verdana"/>
                <a:sym typeface="Verdana"/>
              </a:defRPr>
            </a:pPr>
            <a:r>
              <a:t>Thus for MacCormick, "computer programs and human brains are equivalent in terms of what they can compute…in my experience, this formulation of Turing's thesis is believed by a reasonable number of AI experts and philosophers, but rejected by most other people."</a:t>
            </a:r>
          </a:p>
          <a:p>
            <a:pPr lvl="1" indent="457200">
              <a:spcBef>
                <a:spcPts val="800"/>
              </a:spcBef>
              <a:defRPr sz="1700">
                <a:solidFill>
                  <a:srgbClr val="0433FF"/>
                </a:solidFill>
                <a:latin typeface="Verdana"/>
                <a:ea typeface="Verdana"/>
                <a:cs typeface="Verdana"/>
                <a:sym typeface="Verdana"/>
              </a:defRPr>
            </a:pPr>
            <a:r>
              <a:t>There are many variants of the Church-Turing thesis, but all entail the notion of Turing equivalence. Restricted to mathematics, the CTT states that any function that a human could compute could be computed by a stored-program computer, ane could be solved a Turing machine. In </a:t>
            </a:r>
            <a:r>
              <a:rPr i="1"/>
              <a:t>The Church- Turing Thesis: Logical Limit or Breachable Barrier?</a:t>
            </a:r>
            <a:r>
              <a:t>, Copeland and Shagrir state the once widely accepted extended version of the CTT: "Any reasonable computational model can be simulated efficiently by the standard model of classical computation [TMs]." However, with the advent of quantum computing, that word "efficiently" is open to challenge. </a:t>
            </a:r>
          </a:p>
          <a:p>
            <a:pPr lvl="1" indent="457200">
              <a:spcBef>
                <a:spcPts val="800"/>
              </a:spcBef>
              <a:defRPr sz="1700">
                <a:solidFill>
                  <a:srgbClr val="0433FF"/>
                </a:solidFill>
                <a:latin typeface="Verdana"/>
                <a:ea typeface="Verdana"/>
                <a:cs typeface="Verdana"/>
                <a:sym typeface="Verdana"/>
              </a:defRPr>
            </a:pPr>
            <a:r>
              <a:t>They also present debate about a "Total physical computability thesis (CTT-P). Every physical aspect of the behavior of any physical system can be calculated (to any specified degree of accuracy) by a universal Turing machine."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838200" y="623711"/>
            <a:ext cx="10515600" cy="1325564"/>
          </a:xfrm>
          <a:prstGeom prst="rect">
            <a:avLst/>
          </a:prstGeom>
        </p:spPr>
        <p:txBody>
          <a:bodyPr/>
          <a:lstStyle/>
          <a:p>
            <a:pPr/>
            <a:r>
              <a:t>Turing’s 1936 paper, </a:t>
            </a:r>
            <a:r>
              <a:rPr i="1"/>
              <a:t>On computable numbers</a:t>
            </a:r>
            <a:r>
              <a:t>, contains many striking ideas</a:t>
            </a:r>
          </a:p>
        </p:txBody>
      </p:sp>
      <p:sp>
        <p:nvSpPr>
          <p:cNvPr id="98" name="Content Placeholder 2"/>
          <p:cNvSpPr txBox="1"/>
          <p:nvPr>
            <p:ph type="body" idx="1"/>
          </p:nvPr>
        </p:nvSpPr>
        <p:spPr>
          <a:xfrm>
            <a:off x="838200" y="2158134"/>
            <a:ext cx="10515600" cy="4351338"/>
          </a:xfrm>
          <a:prstGeom prst="rect">
            <a:avLst/>
          </a:prstGeom>
        </p:spPr>
        <p:txBody>
          <a:bodyPr/>
          <a:lstStyle/>
          <a:p>
            <a:pPr>
              <a:lnSpc>
                <a:spcPct val="81000"/>
              </a:lnSpc>
              <a:defRPr sz="2500"/>
            </a:pPr>
            <a:r>
              <a:t>definition of </a:t>
            </a:r>
            <a:r>
              <a:rPr i="1"/>
              <a:t>computing machines </a:t>
            </a:r>
            <a:r>
              <a:t>(which we now call </a:t>
            </a:r>
            <a:r>
              <a:rPr i="1"/>
              <a:t>Turing machines</a:t>
            </a:r>
            <a:r>
              <a:t>)</a:t>
            </a:r>
          </a:p>
          <a:p>
            <a:pPr>
              <a:lnSpc>
                <a:spcPct val="81000"/>
              </a:lnSpc>
              <a:defRPr sz="2500"/>
            </a:pPr>
            <a:r>
              <a:t>a convincing argument that any computation performed by a human can also be performed by a computer</a:t>
            </a:r>
          </a:p>
          <a:p>
            <a:pPr>
              <a:lnSpc>
                <a:spcPct val="81000"/>
              </a:lnSpc>
              <a:defRPr sz="2500"/>
            </a:pPr>
            <a:r>
              <a:t>a complete example of a universal computer</a:t>
            </a:r>
          </a:p>
          <a:p>
            <a:pPr>
              <a:lnSpc>
                <a:spcPct val="81000"/>
              </a:lnSpc>
              <a:defRPr sz="2500"/>
            </a:pPr>
            <a:r>
              <a:t>proofs that various problems are undecidable, including a variant of the halting problem</a:t>
            </a:r>
          </a:p>
          <a:p>
            <a:pPr>
              <a:lnSpc>
                <a:spcPct val="81000"/>
              </a:lnSpc>
              <a:defRPr sz="2500"/>
            </a:pPr>
            <a:r>
              <a:t>a resolution of a famous mathematical problem (the Entscheidungsproblem)</a:t>
            </a:r>
          </a:p>
          <a:p>
            <a:pPr>
              <a:lnSpc>
                <a:spcPct val="81000"/>
              </a:lnSpc>
              <a:defRPr sz="2500"/>
            </a:pPr>
            <a:r>
              <a:t>many other computational ideas, including nondeterminism, subroutines, recursion, binary numbers, Turing reductions, and proofs that an immense variety of mathematical calculations can be mechanized</a:t>
            </a:r>
          </a:p>
        </p:txBody>
      </p:sp>
      <p:grpSp>
        <p:nvGrpSpPr>
          <p:cNvPr id="101" name="Group 17"/>
          <p:cNvGrpSpPr/>
          <p:nvPr/>
        </p:nvGrpSpPr>
        <p:grpSpPr>
          <a:xfrm>
            <a:off x="4202081" y="45520"/>
            <a:ext cx="7883794" cy="731721"/>
            <a:chOff x="0" y="0"/>
            <a:chExt cx="7883793" cy="731719"/>
          </a:xfrm>
        </p:grpSpPr>
        <p:sp>
          <p:nvSpPr>
            <p:cNvPr id="99" name="TextBox 3"/>
            <p:cNvSpPr txBox="1"/>
            <p:nvPr/>
          </p:nvSpPr>
          <p:spPr>
            <a:xfrm>
              <a:off x="-1" y="-1"/>
              <a:ext cx="7883795" cy="333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p>
              <a:pPr>
                <a:defRPr>
                  <a:solidFill>
                    <a:srgbClr val="0070C0"/>
                  </a:solidFill>
                  <a:latin typeface="+mj-lt"/>
                  <a:ea typeface="+mj-ea"/>
                  <a:cs typeface="+mj-cs"/>
                  <a:sym typeface="Calibri"/>
                </a:defRPr>
              </a:pPr>
              <a:r>
                <a:t>Full title: </a:t>
              </a:r>
              <a:r>
                <a:rPr i="1"/>
                <a:t>On computable numbers, with an application to the Entscheidungsproblem</a:t>
              </a:r>
            </a:p>
          </p:txBody>
        </p:sp>
        <p:sp>
          <p:nvSpPr>
            <p:cNvPr id="100" name="Straight Arrow Connector 5"/>
            <p:cNvSpPr/>
            <p:nvPr/>
          </p:nvSpPr>
          <p:spPr>
            <a:xfrm flipH="1">
              <a:off x="542638" y="320237"/>
              <a:ext cx="96521" cy="411483"/>
            </a:xfrm>
            <a:prstGeom prst="line">
              <a:avLst/>
            </a:prstGeom>
            <a:noFill/>
            <a:ln w="38100" cap="flat">
              <a:solidFill>
                <a:schemeClr val="accent1"/>
              </a:solidFill>
              <a:prstDash val="solid"/>
              <a:miter lim="800000"/>
              <a:tailEnd type="triangle" w="med" len="med"/>
            </a:ln>
            <a:effectLst/>
          </p:spPr>
          <p:txBody>
            <a:bodyPr wrap="square" lIns="45718" tIns="45718" rIns="45718" bIns="45718" numCol="1" anchor="t">
              <a:noAutofit/>
            </a:bodyPr>
            <a:lstStyle/>
            <a:p>
              <a:pPr/>
            </a:p>
          </p:txBody>
        </p:sp>
      </p:grpSp>
      <p:grpSp>
        <p:nvGrpSpPr>
          <p:cNvPr id="105" name="Group 18"/>
          <p:cNvGrpSpPr/>
          <p:nvPr/>
        </p:nvGrpSpPr>
        <p:grpSpPr>
          <a:xfrm>
            <a:off x="720435" y="1388406"/>
            <a:ext cx="11472910" cy="1973631"/>
            <a:chOff x="0" y="0"/>
            <a:chExt cx="11472908" cy="1973629"/>
          </a:xfrm>
        </p:grpSpPr>
        <p:sp>
          <p:nvSpPr>
            <p:cNvPr id="102" name="Straight Arrow Connector 13"/>
            <p:cNvSpPr/>
            <p:nvPr/>
          </p:nvSpPr>
          <p:spPr>
            <a:xfrm flipH="1">
              <a:off x="8774547" y="200054"/>
              <a:ext cx="495794" cy="408916"/>
            </a:xfrm>
            <a:prstGeom prst="line">
              <a:avLst/>
            </a:prstGeom>
            <a:noFill/>
            <a:ln w="38100" cap="flat">
              <a:solidFill>
                <a:srgbClr val="FF0000"/>
              </a:solidFill>
              <a:prstDash val="solid"/>
              <a:miter lim="800000"/>
              <a:tailEnd type="triangle" w="med" len="med"/>
            </a:ln>
            <a:effectLst/>
          </p:spPr>
          <p:txBody>
            <a:bodyPr wrap="square" lIns="45718" tIns="45718" rIns="45718" bIns="45718" numCol="1" anchor="t">
              <a:noAutofit/>
            </a:bodyPr>
            <a:lstStyle/>
            <a:p>
              <a:pPr/>
            </a:p>
          </p:txBody>
        </p:sp>
        <p:sp>
          <p:nvSpPr>
            <p:cNvPr id="103" name="Rectangle 11"/>
            <p:cNvSpPr/>
            <p:nvPr/>
          </p:nvSpPr>
          <p:spPr>
            <a:xfrm>
              <a:off x="0" y="671302"/>
              <a:ext cx="10307785" cy="1302328"/>
            </a:xfrm>
            <a:prstGeom prst="rect">
              <a:avLst/>
            </a:prstGeom>
            <a:noFill/>
            <a:ln w="28575" cap="flat">
              <a:solidFill>
                <a:srgbClr val="FF0000"/>
              </a:solidFill>
              <a:prstDash val="solid"/>
              <a:miter lim="800000"/>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104" name="TextBox 12"/>
            <p:cNvSpPr txBox="1"/>
            <p:nvPr/>
          </p:nvSpPr>
          <p:spPr>
            <a:xfrm>
              <a:off x="9316059" y="-1"/>
              <a:ext cx="2156850" cy="3401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2000">
                  <a:solidFill>
                    <a:srgbClr val="FF0000"/>
                  </a:solidFill>
                  <a:latin typeface="+mj-lt"/>
                  <a:ea typeface="+mj-ea"/>
                  <a:cs typeface="+mj-cs"/>
                  <a:sym typeface="Calibri"/>
                </a:defRPr>
              </a:lvl1pPr>
            </a:lstStyle>
            <a:p>
              <a:pPr/>
              <a:r>
                <a:t>we study only these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5" grpId="1"/>
      <p:bldP build="whole" bldLvl="1" animBg="1" rev="0" advAuto="0" spid="101"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457201" y="321164"/>
            <a:ext cx="3516923" cy="1325563"/>
          </a:xfrm>
          <a:prstGeom prst="rect">
            <a:avLst/>
          </a:prstGeom>
        </p:spPr>
        <p:txBody>
          <a:bodyPr/>
          <a:lstStyle>
            <a:lvl1pPr>
              <a:defRPr sz="3900"/>
            </a:lvl1pPr>
          </a:lstStyle>
          <a:p>
            <a:pPr/>
            <a:r>
              <a:t>Description of Turing machine</a:t>
            </a:r>
          </a:p>
        </p:txBody>
      </p:sp>
      <p:pic>
        <p:nvPicPr>
          <p:cNvPr id="108" name="Content Placeholder 3" descr="Content Placeholder 3"/>
          <p:cNvPicPr>
            <a:picLocks noChangeAspect="1"/>
          </p:cNvPicPr>
          <p:nvPr/>
        </p:nvPicPr>
        <p:blipFill>
          <a:blip r:embed="rId2">
            <a:extLst/>
          </a:blip>
          <a:stretch>
            <a:fillRect/>
          </a:stretch>
        </p:blipFill>
        <p:spPr>
          <a:xfrm>
            <a:off x="4549931" y="84748"/>
            <a:ext cx="7504322" cy="6707607"/>
          </a:xfrm>
          <a:prstGeom prst="rect">
            <a:avLst/>
          </a:prstGeom>
          <a:ln w="12700">
            <a:miter lim="400000"/>
          </a:ln>
        </p:spPr>
      </p:pic>
      <p:pic>
        <p:nvPicPr>
          <p:cNvPr id="109" name="Ink 4" descr="Ink 4"/>
          <p:cNvPicPr>
            <a:picLocks noChangeAspect="1"/>
          </p:cNvPicPr>
          <p:nvPr/>
        </p:nvPicPr>
        <p:blipFill>
          <a:blip r:embed="rId3">
            <a:alphaModFix amt="37929"/>
            <a:extLst/>
          </a:blip>
          <a:stretch>
            <a:fillRect/>
          </a:stretch>
        </p:blipFill>
        <p:spPr>
          <a:xfrm>
            <a:off x="5130774" y="2010529"/>
            <a:ext cx="6655321" cy="250562"/>
          </a:xfrm>
          <a:prstGeom prst="rect">
            <a:avLst/>
          </a:prstGeom>
          <a:ln w="12700">
            <a:miter lim="400000"/>
          </a:ln>
        </p:spPr>
      </p:pic>
      <p:pic>
        <p:nvPicPr>
          <p:cNvPr id="110" name="Ink 5" descr="Ink 5"/>
          <p:cNvPicPr>
            <a:picLocks noChangeAspect="1"/>
          </p:cNvPicPr>
          <p:nvPr/>
        </p:nvPicPr>
        <p:blipFill>
          <a:blip r:embed="rId4">
            <a:alphaModFix amt="31485"/>
            <a:extLst/>
          </a:blip>
          <a:stretch>
            <a:fillRect/>
          </a:stretch>
        </p:blipFill>
        <p:spPr>
          <a:xfrm>
            <a:off x="4805333" y="2083249"/>
            <a:ext cx="6901563" cy="519122"/>
          </a:xfrm>
          <a:prstGeom prst="rect">
            <a:avLst/>
          </a:prstGeom>
          <a:ln w="12700">
            <a:miter lim="400000"/>
          </a:ln>
        </p:spPr>
      </p:pic>
      <p:pic>
        <p:nvPicPr>
          <p:cNvPr id="111" name="Ink 6" descr="Ink 6"/>
          <p:cNvPicPr>
            <a:picLocks noChangeAspect="1"/>
          </p:cNvPicPr>
          <p:nvPr/>
        </p:nvPicPr>
        <p:blipFill>
          <a:blip r:embed="rId5">
            <a:alphaModFix amt="46225"/>
            <a:extLst/>
          </a:blip>
          <a:stretch>
            <a:fillRect/>
          </a:stretch>
        </p:blipFill>
        <p:spPr>
          <a:xfrm>
            <a:off x="4932774" y="2411956"/>
            <a:ext cx="6646682" cy="430202"/>
          </a:xfrm>
          <a:prstGeom prst="rect">
            <a:avLst/>
          </a:prstGeom>
          <a:ln w="12700">
            <a:miter lim="400000"/>
          </a:ln>
        </p:spPr>
      </p:pic>
      <p:pic>
        <p:nvPicPr>
          <p:cNvPr id="112" name="Ink 7" descr="Ink 7"/>
          <p:cNvPicPr>
            <a:picLocks noChangeAspect="1"/>
          </p:cNvPicPr>
          <p:nvPr/>
        </p:nvPicPr>
        <p:blipFill>
          <a:blip r:embed="rId6">
            <a:alphaModFix amt="42671"/>
            <a:extLst/>
          </a:blip>
          <a:stretch>
            <a:fillRect/>
          </a:stretch>
        </p:blipFill>
        <p:spPr>
          <a:xfrm>
            <a:off x="4736755" y="2597176"/>
            <a:ext cx="7038721" cy="1280882"/>
          </a:xfrm>
          <a:prstGeom prst="rect">
            <a:avLst/>
          </a:prstGeom>
          <a:ln w="12700">
            <a:miter lim="400000"/>
          </a:ln>
        </p:spPr>
      </p:pic>
      <p:sp>
        <p:nvSpPr>
          <p:cNvPr id="113" name="Turing reduced computation to its essentials,…"/>
          <p:cNvSpPr txBox="1"/>
          <p:nvPr/>
        </p:nvSpPr>
        <p:spPr>
          <a:xfrm>
            <a:off x="133252" y="1969268"/>
            <a:ext cx="4599287" cy="10625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0433FF"/>
                </a:solidFill>
                <a:latin typeface="+mj-lt"/>
                <a:ea typeface="+mj-ea"/>
                <a:cs typeface="+mj-cs"/>
                <a:sym typeface="Calibri"/>
              </a:defRPr>
            </a:pPr>
            <a:r>
              <a:t>Turing reduced computation to its essentials,</a:t>
            </a:r>
          </a:p>
          <a:p>
            <a:pPr>
              <a:defRPr sz="1600">
                <a:solidFill>
                  <a:srgbClr val="0433FF"/>
                </a:solidFill>
                <a:latin typeface="+mj-lt"/>
                <a:ea typeface="+mj-ea"/>
                <a:cs typeface="+mj-cs"/>
                <a:sym typeface="Calibri"/>
              </a:defRPr>
            </a:pPr>
            <a:r>
              <a:t>reading and writing symbols as a function of state of mind and the symbols read; a prodcess used for addition as well as caclulating probabilities.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xfrm>
            <a:off x="838200" y="365125"/>
            <a:ext cx="10515600" cy="1325563"/>
          </a:xfrm>
          <a:prstGeom prst="rect">
            <a:avLst/>
          </a:prstGeom>
        </p:spPr>
        <p:txBody>
          <a:bodyPr/>
          <a:lstStyle/>
          <a:p>
            <a:pPr/>
            <a:r>
              <a:t>Differences in terminology</a:t>
            </a:r>
          </a:p>
        </p:txBody>
      </p:sp>
      <p:pic>
        <p:nvPicPr>
          <p:cNvPr id="116" name="Content Placeholder 3" descr="Content Placeholder 3"/>
          <p:cNvPicPr>
            <a:picLocks noChangeAspect="1"/>
          </p:cNvPicPr>
          <p:nvPr/>
        </p:nvPicPr>
        <p:blipFill>
          <a:blip r:embed="rId2">
            <a:extLst/>
          </a:blip>
          <a:stretch>
            <a:fillRect/>
          </a:stretch>
        </p:blipFill>
        <p:spPr>
          <a:xfrm>
            <a:off x="838200" y="2256882"/>
            <a:ext cx="10515600" cy="348882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337039" y="101353"/>
            <a:ext cx="11567746" cy="1419718"/>
          </a:xfrm>
          <a:prstGeom prst="rect">
            <a:avLst/>
          </a:prstGeom>
        </p:spPr>
        <p:txBody>
          <a:bodyPr/>
          <a:lstStyle/>
          <a:p>
            <a:pPr/>
            <a:r>
              <a:t>A Turing machine can do any (numerical) computation</a:t>
            </a:r>
          </a:p>
        </p:txBody>
      </p:sp>
      <p:pic>
        <p:nvPicPr>
          <p:cNvPr id="119" name="Content Placeholder 3" descr="Content Placeholder 3"/>
          <p:cNvPicPr>
            <a:picLocks noChangeAspect="1"/>
          </p:cNvPicPr>
          <p:nvPr/>
        </p:nvPicPr>
        <p:blipFill>
          <a:blip r:embed="rId2">
            <a:extLst/>
          </a:blip>
          <a:stretch>
            <a:fillRect/>
          </a:stretch>
        </p:blipFill>
        <p:spPr>
          <a:xfrm>
            <a:off x="3406502" y="1262917"/>
            <a:ext cx="8683277" cy="5348898"/>
          </a:xfrm>
          <a:prstGeom prst="rect">
            <a:avLst/>
          </a:prstGeom>
          <a:ln w="12700">
            <a:miter lim="400000"/>
          </a:ln>
        </p:spPr>
      </p:pic>
      <p:pic>
        <p:nvPicPr>
          <p:cNvPr id="120" name="Ink 5" descr="Ink 5"/>
          <p:cNvPicPr>
            <a:picLocks noChangeAspect="1"/>
          </p:cNvPicPr>
          <p:nvPr/>
        </p:nvPicPr>
        <p:blipFill>
          <a:blip r:embed="rId3">
            <a:alphaModFix amt="13135"/>
            <a:extLst/>
          </a:blip>
          <a:stretch>
            <a:fillRect/>
          </a:stretch>
        </p:blipFill>
        <p:spPr>
          <a:xfrm>
            <a:off x="4102255" y="4518111"/>
            <a:ext cx="2302922" cy="295202"/>
          </a:xfrm>
          <a:prstGeom prst="rect">
            <a:avLst/>
          </a:prstGeom>
          <a:ln w="12700">
            <a:miter lim="400000"/>
          </a:ln>
        </p:spPr>
      </p:pic>
      <p:pic>
        <p:nvPicPr>
          <p:cNvPr id="121" name="Ink 6" descr="Ink 6"/>
          <p:cNvPicPr>
            <a:picLocks noChangeAspect="1"/>
          </p:cNvPicPr>
          <p:nvPr/>
        </p:nvPicPr>
        <p:blipFill>
          <a:blip r:embed="rId4">
            <a:alphaModFix amt="32240"/>
            <a:extLst/>
          </a:blip>
          <a:stretch>
            <a:fillRect/>
          </a:stretch>
        </p:blipFill>
        <p:spPr>
          <a:xfrm>
            <a:off x="5675815" y="4547811"/>
            <a:ext cx="6136562" cy="275402"/>
          </a:xfrm>
          <a:prstGeom prst="rect">
            <a:avLst/>
          </a:prstGeom>
          <a:ln w="12700">
            <a:miter lim="400000"/>
          </a:ln>
        </p:spPr>
      </p:pic>
      <p:pic>
        <p:nvPicPr>
          <p:cNvPr id="122" name="Ink 7" descr="Ink 7"/>
          <p:cNvPicPr>
            <a:picLocks noChangeAspect="1"/>
          </p:cNvPicPr>
          <p:nvPr/>
        </p:nvPicPr>
        <p:blipFill>
          <a:blip r:embed="rId5">
            <a:alphaModFix amt="36116"/>
            <a:extLst/>
          </a:blip>
          <a:stretch>
            <a:fillRect/>
          </a:stretch>
        </p:blipFill>
        <p:spPr>
          <a:xfrm>
            <a:off x="3580855" y="4885461"/>
            <a:ext cx="4448162" cy="263882"/>
          </a:xfrm>
          <a:prstGeom prst="rect">
            <a:avLst/>
          </a:prstGeom>
          <a:ln w="12700">
            <a:miter lim="400000"/>
          </a:ln>
        </p:spPr>
      </p:pic>
      <p:pic>
        <p:nvPicPr>
          <p:cNvPr id="123" name="Ink 8" descr="Ink 8"/>
          <p:cNvPicPr>
            <a:picLocks noChangeAspect="1"/>
          </p:cNvPicPr>
          <p:nvPr/>
        </p:nvPicPr>
        <p:blipFill>
          <a:blip r:embed="rId6">
            <a:alphaModFix amt="10799"/>
            <a:extLst/>
          </a:blip>
          <a:stretch>
            <a:fillRect/>
          </a:stretch>
        </p:blipFill>
        <p:spPr>
          <a:xfrm>
            <a:off x="6379255" y="4555011"/>
            <a:ext cx="1300682" cy="221402"/>
          </a:xfrm>
          <a:prstGeom prst="rect">
            <a:avLst/>
          </a:prstGeom>
          <a:ln w="12700">
            <a:miter lim="400000"/>
          </a:ln>
        </p:spPr>
      </p:pic>
      <p:pic>
        <p:nvPicPr>
          <p:cNvPr id="124" name="Ink 9" descr="Ink 9"/>
          <p:cNvPicPr>
            <a:picLocks noChangeAspect="1"/>
          </p:cNvPicPr>
          <p:nvPr/>
        </p:nvPicPr>
        <p:blipFill>
          <a:blip r:embed="rId7">
            <a:alphaModFix amt="6194"/>
            <a:extLst/>
          </a:blip>
          <a:stretch>
            <a:fillRect/>
          </a:stretch>
        </p:blipFill>
        <p:spPr>
          <a:xfrm>
            <a:off x="3671334" y="5058709"/>
            <a:ext cx="4448162" cy="256682"/>
          </a:xfrm>
          <a:prstGeom prst="rect">
            <a:avLst/>
          </a:prstGeom>
          <a:ln w="12700">
            <a:miter lim="400000"/>
          </a:ln>
        </p:spPr>
      </p:pic>
      <p:pic>
        <p:nvPicPr>
          <p:cNvPr id="125" name="Ink 10" descr="Ink 10"/>
          <p:cNvPicPr>
            <a:picLocks noChangeAspect="1"/>
          </p:cNvPicPr>
          <p:nvPr/>
        </p:nvPicPr>
        <p:blipFill>
          <a:blip r:embed="rId8">
            <a:alphaModFix amt="0"/>
            <a:extLst/>
          </a:blip>
          <a:stretch>
            <a:fillRect/>
          </a:stretch>
        </p:blipFill>
        <p:spPr>
          <a:xfrm>
            <a:off x="7074055" y="4598930"/>
            <a:ext cx="1854362" cy="27072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Content Placeholder 3" descr="Content Placeholder 3"/>
          <p:cNvPicPr>
            <a:picLocks noChangeAspect="1"/>
          </p:cNvPicPr>
          <p:nvPr/>
        </p:nvPicPr>
        <p:blipFill>
          <a:blip r:embed="rId2">
            <a:extLst/>
          </a:blip>
          <a:stretch>
            <a:fillRect/>
          </a:stretch>
        </p:blipFill>
        <p:spPr>
          <a:xfrm>
            <a:off x="1381022" y="93540"/>
            <a:ext cx="9711309" cy="4351338"/>
          </a:xfrm>
          <a:prstGeom prst="rect">
            <a:avLst/>
          </a:prstGeom>
          <a:ln w="12700">
            <a:miter lim="400000"/>
          </a:ln>
        </p:spPr>
      </p:pic>
      <p:pic>
        <p:nvPicPr>
          <p:cNvPr id="128" name="Ink 4" descr="Ink 4"/>
          <p:cNvPicPr>
            <a:picLocks noChangeAspect="1"/>
          </p:cNvPicPr>
          <p:nvPr/>
        </p:nvPicPr>
        <p:blipFill>
          <a:blip r:embed="rId3">
            <a:alphaModFix amt="53639"/>
            <a:extLst/>
          </a:blip>
          <a:stretch>
            <a:fillRect/>
          </a:stretch>
        </p:blipFill>
        <p:spPr>
          <a:xfrm>
            <a:off x="5069130" y="773446"/>
            <a:ext cx="2716202" cy="397082"/>
          </a:xfrm>
          <a:prstGeom prst="rect">
            <a:avLst/>
          </a:prstGeom>
          <a:ln w="12700">
            <a:miter lim="400000"/>
          </a:ln>
        </p:spPr>
      </p:pic>
      <p:pic>
        <p:nvPicPr>
          <p:cNvPr id="129" name="Ink 5" descr="Ink 5"/>
          <p:cNvPicPr>
            <a:picLocks noChangeAspect="1"/>
          </p:cNvPicPr>
          <p:nvPr/>
        </p:nvPicPr>
        <p:blipFill>
          <a:blip r:embed="rId4">
            <a:alphaModFix amt="70029"/>
            <a:extLst/>
          </a:blip>
          <a:stretch>
            <a:fillRect/>
          </a:stretch>
        </p:blipFill>
        <p:spPr>
          <a:xfrm>
            <a:off x="9553291" y="810526"/>
            <a:ext cx="1221482" cy="343802"/>
          </a:xfrm>
          <a:prstGeom prst="rect">
            <a:avLst/>
          </a:prstGeom>
          <a:ln w="12700">
            <a:miter lim="400000"/>
          </a:ln>
        </p:spPr>
      </p:pic>
      <p:pic>
        <p:nvPicPr>
          <p:cNvPr id="130" name="Ink 6" descr="Ink 6"/>
          <p:cNvPicPr>
            <a:picLocks noChangeAspect="1"/>
          </p:cNvPicPr>
          <p:nvPr/>
        </p:nvPicPr>
        <p:blipFill>
          <a:blip r:embed="rId5">
            <a:alphaModFix amt="49964"/>
            <a:extLst/>
          </a:blip>
          <a:stretch>
            <a:fillRect/>
          </a:stretch>
        </p:blipFill>
        <p:spPr>
          <a:xfrm>
            <a:off x="3741451" y="1440526"/>
            <a:ext cx="1582922" cy="353522"/>
          </a:xfrm>
          <a:prstGeom prst="rect">
            <a:avLst/>
          </a:prstGeom>
          <a:ln w="12700">
            <a:miter lim="400000"/>
          </a:ln>
        </p:spPr>
      </p:pic>
      <p:pic>
        <p:nvPicPr>
          <p:cNvPr id="131" name="Ink 7" descr="Ink 7"/>
          <p:cNvPicPr>
            <a:picLocks noChangeAspect="1"/>
          </p:cNvPicPr>
          <p:nvPr/>
        </p:nvPicPr>
        <p:blipFill>
          <a:blip r:embed="rId6">
            <a:alphaModFix amt="28457"/>
            <a:extLst/>
          </a:blip>
          <a:stretch>
            <a:fillRect/>
          </a:stretch>
        </p:blipFill>
        <p:spPr>
          <a:xfrm>
            <a:off x="7627829" y="3632205"/>
            <a:ext cx="3138122" cy="354962"/>
          </a:xfrm>
          <a:prstGeom prst="rect">
            <a:avLst/>
          </a:prstGeom>
          <a:ln w="12700">
            <a:miter lim="400000"/>
          </a:ln>
        </p:spPr>
      </p:pic>
      <p:pic>
        <p:nvPicPr>
          <p:cNvPr id="132" name="Ink 8" descr="Ink 8"/>
          <p:cNvPicPr>
            <a:picLocks noChangeAspect="1"/>
          </p:cNvPicPr>
          <p:nvPr/>
        </p:nvPicPr>
        <p:blipFill>
          <a:blip r:embed="rId7">
            <a:alphaModFix amt="14012"/>
            <a:extLst/>
          </a:blip>
          <a:stretch>
            <a:fillRect/>
          </a:stretch>
        </p:blipFill>
        <p:spPr>
          <a:xfrm>
            <a:off x="7636650" y="3653085"/>
            <a:ext cx="3120482" cy="313202"/>
          </a:xfrm>
          <a:prstGeom prst="rect">
            <a:avLst/>
          </a:prstGeom>
          <a:ln w="12700">
            <a:miter lim="400000"/>
          </a:ln>
        </p:spPr>
      </p:pic>
      <p:pic>
        <p:nvPicPr>
          <p:cNvPr id="133" name="Ink 9" descr="Ink 9"/>
          <p:cNvPicPr>
            <a:picLocks noChangeAspect="1"/>
          </p:cNvPicPr>
          <p:nvPr/>
        </p:nvPicPr>
        <p:blipFill>
          <a:blip r:embed="rId8">
            <a:alphaModFix amt="40058"/>
            <a:extLst/>
          </a:blip>
          <a:stretch>
            <a:fillRect/>
          </a:stretch>
        </p:blipFill>
        <p:spPr>
          <a:xfrm>
            <a:off x="1719329" y="4045125"/>
            <a:ext cx="1195202" cy="225002"/>
          </a:xfrm>
          <a:prstGeom prst="rect">
            <a:avLst/>
          </a:prstGeom>
          <a:ln w="12700">
            <a:miter lim="400000"/>
          </a:ln>
        </p:spPr>
      </p:pic>
      <p:sp>
        <p:nvSpPr>
          <p:cNvPr id="134" name="TextBox 10"/>
          <p:cNvSpPr txBox="1"/>
          <p:nvPr/>
        </p:nvSpPr>
        <p:spPr>
          <a:xfrm>
            <a:off x="634804" y="4906399"/>
            <a:ext cx="10816340" cy="124287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400">
                <a:latin typeface="+mj-lt"/>
                <a:ea typeface="+mj-ea"/>
                <a:cs typeface="+mj-cs"/>
                <a:sym typeface="Calibri"/>
              </a:defRPr>
            </a:pPr>
            <a:r>
              <a:t>Example: </a:t>
            </a:r>
          </a:p>
          <a:p>
            <a:pPr marL="285750" indent="-285750">
              <a:buSzPct val="100000"/>
              <a:buFont typeface="Arial"/>
              <a:buChar char="•"/>
              <a:defRPr sz="2400">
                <a:latin typeface="+mj-lt"/>
                <a:ea typeface="+mj-ea"/>
                <a:cs typeface="+mj-cs"/>
                <a:sym typeface="Calibri"/>
              </a:defRPr>
            </a:pPr>
            <a:r>
              <a:t>machine’s tape contains “</a:t>
            </a:r>
            <a:r>
              <a:rPr>
                <a:latin typeface="Courier New"/>
                <a:ea typeface="Courier New"/>
                <a:cs typeface="Courier New"/>
                <a:sym typeface="Courier New"/>
              </a:rPr>
              <a:t>dfh0110fjsdj100euipr0dj0f0v0d0d0d0d0d0…</a:t>
            </a:r>
            <a:r>
              <a:t>”</a:t>
            </a:r>
          </a:p>
          <a:p>
            <a:pPr marL="285750" indent="-285750">
              <a:buSzPct val="100000"/>
              <a:buFont typeface="Arial"/>
              <a:buChar char="•"/>
              <a:defRPr sz="2400">
                <a:latin typeface="+mj-lt"/>
                <a:ea typeface="+mj-ea"/>
                <a:cs typeface="+mj-cs"/>
                <a:sym typeface="Calibri"/>
              </a:defRPr>
            </a:pPr>
            <a:r>
              <a:t>This represents the binary number </a:t>
            </a:r>
            <a14:m>
              <m:oMath>
                <m:r>
                  <a:rPr xmlns:a="http://schemas.openxmlformats.org/drawingml/2006/main" sz="2600" i="1">
                    <a:solidFill>
                      <a:srgbClr val="000000"/>
                    </a:solidFill>
                    <a:latin typeface="Cambria Math" panose="02040503050406030204" pitchFamily="18" charset="0"/>
                  </a:rPr>
                  <m:t>0.01101000000</m:t>
                </m:r>
              </m:oMath>
            </a14:m>
            <a:r>
              <a:t>…, or decimal </a:t>
            </a:r>
            <a14:m>
              <m:oMath>
                <m:r>
                  <a:rPr xmlns:a="http://schemas.openxmlformats.org/drawingml/2006/main" sz="2600" i="1">
                    <a:solidFill>
                      <a:srgbClr val="000000"/>
                    </a:solidFill>
                    <a:latin typeface="Cambria Math" panose="02040503050406030204" pitchFamily="18" charset="0"/>
                  </a:rPr>
                  <m:t>0.40625</m:t>
                </m:r>
              </m:oMath>
            </a14:m>
            <a:endParaRPr sz="2453"/>
          </a:p>
        </p:txBody>
      </p:sp>
      <p:sp>
        <p:nvSpPr>
          <p:cNvPr id="135" name="Turing was only concerned with computing the real numbers, so the lower case letters on the output tape are simply ignored."/>
          <p:cNvSpPr txBox="1"/>
          <p:nvPr/>
        </p:nvSpPr>
        <p:spPr>
          <a:xfrm>
            <a:off x="823153" y="6203013"/>
            <a:ext cx="10685344" cy="3005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600">
                <a:solidFill>
                  <a:srgbClr val="0433FF"/>
                </a:solidFill>
                <a:latin typeface="+mj-lt"/>
                <a:ea typeface="+mj-ea"/>
                <a:cs typeface="+mj-cs"/>
                <a:sym typeface="Calibri"/>
              </a:defRPr>
            </a:lvl1pPr>
          </a:lstStyle>
          <a:p>
            <a:pPr/>
            <a:r>
              <a:t>Turing was only concerned with computing the real numbers, so the lower case letters on the output tape are simply ignored.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838200" y="365125"/>
            <a:ext cx="10515600" cy="1325563"/>
          </a:xfrm>
          <a:prstGeom prst="rect">
            <a:avLst/>
          </a:prstGeom>
        </p:spPr>
        <p:txBody>
          <a:bodyPr/>
          <a:lstStyle/>
          <a:p>
            <a:pPr/>
            <a:r>
              <a:t>We use a slightly different model: two-tape decimal computing machine (2TDCM)</a:t>
            </a:r>
          </a:p>
        </p:txBody>
      </p:sp>
      <p:sp>
        <p:nvSpPr>
          <p:cNvPr id="138" name="Content Placeholder 2"/>
          <p:cNvSpPr txBox="1"/>
          <p:nvPr>
            <p:ph type="body" sz="half" idx="1"/>
          </p:nvPr>
        </p:nvSpPr>
        <p:spPr>
          <a:xfrm>
            <a:off x="838200" y="1825624"/>
            <a:ext cx="9150424" cy="2843466"/>
          </a:xfrm>
          <a:prstGeom prst="rect">
            <a:avLst/>
          </a:prstGeom>
        </p:spPr>
        <p:txBody>
          <a:bodyPr/>
          <a:lstStyle/>
          <a:p>
            <a:pPr/>
            <a:r>
              <a:t>Use two tapes instead of two kinds of symbols: an output tape and a regular tape (for input and intermediate results)</a:t>
            </a:r>
          </a:p>
          <a:p>
            <a:pPr/>
            <a:r>
              <a:t>Output tape contains only digits 0-9, regular tape contains any ASCII symbols</a:t>
            </a:r>
          </a:p>
          <a:p>
            <a:pPr/>
            <a:r>
              <a:t>Output tape represents a decimal between 0 and 1, e.g.</a:t>
            </a:r>
          </a:p>
          <a:p>
            <a:pPr lvl="1" marL="685800" indent="-228600">
              <a:spcBef>
                <a:spcPts val="500"/>
              </a:spcBef>
              <a:defRPr sz="2400"/>
            </a:pPr>
            <a:r>
              <a:t>“</a:t>
            </a:r>
            <a:r>
              <a:rPr>
                <a:latin typeface="Courier New"/>
                <a:ea typeface="Courier New"/>
                <a:cs typeface="Courier New"/>
                <a:sym typeface="Courier New"/>
              </a:rPr>
              <a:t>4746305729454545…</a:t>
            </a:r>
            <a:r>
              <a:t>” represents </a:t>
            </a:r>
            <a14:m>
              <m:oMath>
                <m:r>
                  <a:rPr xmlns:a="http://schemas.openxmlformats.org/drawingml/2006/main" sz="2600" i="1">
                    <a:solidFill>
                      <a:srgbClr val="000000"/>
                    </a:solidFill>
                    <a:latin typeface="Cambria Math" panose="02040503050406030204" pitchFamily="18" charset="0"/>
                  </a:rPr>
                  <m:t>0.4746305729454545</m:t>
                </m:r>
              </m:oMath>
            </a14:m>
            <a:r>
              <a:t>…</a:t>
            </a:r>
            <a:endParaRPr sz="2453"/>
          </a:p>
        </p:txBody>
      </p:sp>
      <p:sp>
        <p:nvSpPr>
          <p:cNvPr id="139" name="In the WCBC library, twoDTM.py and simulate2TDCM.py both simuate a two-tape decimal computing machines.  MacCormick says that twoDTCM.py is the more robust, but uses object-oriented Python requiring more sophisticated than he expects from his readers."/>
          <p:cNvSpPr txBox="1"/>
          <p:nvPr/>
        </p:nvSpPr>
        <p:spPr>
          <a:xfrm>
            <a:off x="-697049" y="4664875"/>
            <a:ext cx="12409875" cy="5771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2" indent="914400">
              <a:defRPr sz="1700">
                <a:solidFill>
                  <a:srgbClr val="0433FF"/>
                </a:solidFill>
                <a:latin typeface="+mj-lt"/>
                <a:ea typeface="+mj-ea"/>
                <a:cs typeface="+mj-cs"/>
                <a:sym typeface="Calibri"/>
              </a:defRPr>
            </a:pPr>
            <a:r>
              <a:t>In the WCBC library, twoDTM.py and simulate2TDCM.py both simuate a two-tape decimal computing machines.  MacCormick says that twoDTCM.py is the more robust, but uses object-oriented Python requiring more sophisticated than he expects from his readers.</a:t>
            </a:r>
          </a:p>
        </p:txBody>
      </p:sp>
      <p:sp>
        <p:nvSpPr>
          <p:cNvPr id="140" name="An infinite representation of such a decimal."/>
          <p:cNvSpPr txBox="1"/>
          <p:nvPr/>
        </p:nvSpPr>
        <p:spPr>
          <a:xfrm>
            <a:off x="9328146" y="3488653"/>
            <a:ext cx="2494243" cy="625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433FF"/>
                </a:solidFill>
                <a:latin typeface="+mj-lt"/>
                <a:ea typeface="+mj-ea"/>
                <a:cs typeface="+mj-cs"/>
                <a:sym typeface="Calibri"/>
              </a:defRPr>
            </a:lvl1pPr>
          </a:lstStyle>
          <a:p>
            <a:pPr/>
            <a:r>
              <a:t>An infinite representation of such a decimal.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838199" y="74979"/>
            <a:ext cx="10515601" cy="1325563"/>
          </a:xfrm>
          <a:prstGeom prst="rect">
            <a:avLst/>
          </a:prstGeom>
        </p:spPr>
        <p:txBody>
          <a:bodyPr/>
          <a:lstStyle/>
          <a:p>
            <a:pPr>
              <a:defRPr sz="3900"/>
            </a:pPr>
            <a:r>
              <a:t>Turing doesn’t explicitly consider “halting” and instead considers </a:t>
            </a:r>
            <a:r>
              <a:rPr i="1"/>
              <a:t>circular</a:t>
            </a:r>
            <a:r>
              <a:t> versus </a:t>
            </a:r>
            <a:r>
              <a:rPr i="1"/>
              <a:t>circle-free</a:t>
            </a:r>
          </a:p>
        </p:txBody>
      </p:sp>
      <p:pic>
        <p:nvPicPr>
          <p:cNvPr id="143" name="Content Placeholder 3" descr="Content Placeholder 3"/>
          <p:cNvPicPr>
            <a:picLocks noChangeAspect="1"/>
          </p:cNvPicPr>
          <p:nvPr/>
        </p:nvPicPr>
        <p:blipFill>
          <a:blip r:embed="rId2">
            <a:extLst/>
          </a:blip>
          <a:stretch>
            <a:fillRect/>
          </a:stretch>
        </p:blipFill>
        <p:spPr>
          <a:xfrm>
            <a:off x="1381857" y="1400543"/>
            <a:ext cx="9100750" cy="3442378"/>
          </a:xfrm>
          <a:prstGeom prst="rect">
            <a:avLst/>
          </a:prstGeom>
          <a:ln w="12700">
            <a:miter lim="400000"/>
          </a:ln>
        </p:spPr>
      </p:pic>
      <p:sp>
        <p:nvSpPr>
          <p:cNvPr id="144" name="TextBox 4"/>
          <p:cNvSpPr txBox="1"/>
          <p:nvPr/>
        </p:nvSpPr>
        <p:spPr>
          <a:xfrm>
            <a:off x="145529" y="5193173"/>
            <a:ext cx="7882392" cy="94978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000">
                <a:solidFill>
                  <a:srgbClr val="0070C0"/>
                </a:solidFill>
                <a:latin typeface="+mj-lt"/>
                <a:ea typeface="+mj-ea"/>
                <a:cs typeface="+mj-cs"/>
                <a:sym typeface="Calibri"/>
              </a:defRPr>
            </a:pPr>
            <a:r>
              <a:t>For 2TDCM:</a:t>
            </a:r>
          </a:p>
          <a:p>
            <a:pPr marL="285750" indent="-285750">
              <a:buSzPct val="100000"/>
              <a:buFont typeface="Arial"/>
              <a:buChar char="•"/>
              <a:defRPr i="1" sz="2000">
                <a:solidFill>
                  <a:srgbClr val="0070C0"/>
                </a:solidFill>
                <a:latin typeface="+mj-lt"/>
                <a:ea typeface="+mj-ea"/>
                <a:cs typeface="+mj-cs"/>
                <a:sym typeface="Calibri"/>
              </a:defRPr>
            </a:pPr>
            <a:r>
              <a:t>circle-free</a:t>
            </a:r>
            <a:r>
              <a:rPr i="0"/>
              <a:t> means “writes infinitely many symbols on the output tape”</a:t>
            </a:r>
          </a:p>
          <a:p>
            <a:pPr marL="285750" indent="-285750">
              <a:buSzPct val="100000"/>
              <a:buFont typeface="Arial"/>
              <a:buChar char="•"/>
              <a:defRPr i="1" sz="2000">
                <a:solidFill>
                  <a:srgbClr val="0070C0"/>
                </a:solidFill>
                <a:latin typeface="+mj-lt"/>
                <a:ea typeface="+mj-ea"/>
                <a:cs typeface="+mj-cs"/>
                <a:sym typeface="Calibri"/>
              </a:defRPr>
            </a:pPr>
            <a:r>
              <a:t>circular</a:t>
            </a:r>
            <a:r>
              <a:rPr i="0"/>
              <a:t> means “either halts or loops without writing on the output tape”</a:t>
            </a:r>
          </a:p>
        </p:txBody>
      </p:sp>
      <p:grpSp>
        <p:nvGrpSpPr>
          <p:cNvPr id="147" name="Group 10"/>
          <p:cNvGrpSpPr/>
          <p:nvPr/>
        </p:nvGrpSpPr>
        <p:grpSpPr>
          <a:xfrm>
            <a:off x="7729979" y="5008505"/>
            <a:ext cx="4285899" cy="1209386"/>
            <a:chOff x="0" y="0"/>
            <a:chExt cx="4285897" cy="1209385"/>
          </a:xfrm>
        </p:grpSpPr>
        <p:sp>
          <p:nvSpPr>
            <p:cNvPr id="145" name="TextBox 5"/>
            <p:cNvSpPr txBox="1"/>
            <p:nvPr/>
          </p:nvSpPr>
          <p:spPr>
            <a:xfrm>
              <a:off x="1219358" y="0"/>
              <a:ext cx="3066541" cy="1209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defRPr>
                  <a:solidFill>
                    <a:srgbClr val="FF0000"/>
                  </a:solidFill>
                  <a:latin typeface="+mj-lt"/>
                  <a:ea typeface="+mj-ea"/>
                  <a:cs typeface="+mj-cs"/>
                  <a:sym typeface="Calibri"/>
                </a:defRPr>
              </a:lvl1pPr>
            </a:lstStyle>
            <a:p>
              <a:pPr/>
              <a:r>
                <a:t>Turing considers this desirable: he wants the machine to output an infinite decimal expansion!</a:t>
              </a:r>
            </a:p>
          </p:txBody>
        </p:sp>
        <p:sp>
          <p:nvSpPr>
            <p:cNvPr id="146" name="Straight Arrow Connector 7"/>
            <p:cNvSpPr/>
            <p:nvPr/>
          </p:nvSpPr>
          <p:spPr>
            <a:xfrm flipH="1">
              <a:off x="0" y="600164"/>
              <a:ext cx="1173640" cy="92334"/>
            </a:xfrm>
            <a:prstGeom prst="line">
              <a:avLst/>
            </a:prstGeom>
            <a:noFill/>
            <a:ln w="28575" cap="flat">
              <a:solidFill>
                <a:srgbClr val="FF0000"/>
              </a:solidFill>
              <a:prstDash val="solid"/>
              <a:miter lim="800000"/>
              <a:tailEnd type="triangle" w="med" len="med"/>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791066" y="159882"/>
            <a:ext cx="10515601" cy="1125548"/>
          </a:xfrm>
          <a:prstGeom prst="rect">
            <a:avLst/>
          </a:prstGeom>
        </p:spPr>
        <p:txBody>
          <a:bodyPr/>
          <a:lstStyle>
            <a:lvl1pPr>
              <a:defRPr sz="3100"/>
            </a:lvl1pPr>
          </a:lstStyle>
          <a:p>
            <a:pPr/>
            <a:r>
              <a:t>In section 9, Turing makes his first foray into artificial intelligence</a:t>
            </a:r>
          </a:p>
        </p:txBody>
      </p:sp>
      <p:pic>
        <p:nvPicPr>
          <p:cNvPr id="150" name="Content Placeholder 3" descr="Content Placeholder 3"/>
          <p:cNvPicPr>
            <a:picLocks noChangeAspect="1"/>
          </p:cNvPicPr>
          <p:nvPr/>
        </p:nvPicPr>
        <p:blipFill>
          <a:blip r:embed="rId2">
            <a:extLst/>
          </a:blip>
          <a:stretch>
            <a:fillRect/>
          </a:stretch>
        </p:blipFill>
        <p:spPr>
          <a:xfrm>
            <a:off x="268801" y="912204"/>
            <a:ext cx="8999119" cy="2600145"/>
          </a:xfrm>
          <a:prstGeom prst="rect">
            <a:avLst/>
          </a:prstGeom>
          <a:ln w="12700">
            <a:miter lim="400000"/>
          </a:ln>
        </p:spPr>
      </p:pic>
      <p:pic>
        <p:nvPicPr>
          <p:cNvPr id="151" name="Picture 4" descr="Picture 4"/>
          <p:cNvPicPr>
            <a:picLocks noChangeAspect="1"/>
          </p:cNvPicPr>
          <p:nvPr/>
        </p:nvPicPr>
        <p:blipFill>
          <a:blip r:embed="rId3">
            <a:extLst/>
          </a:blip>
          <a:stretch>
            <a:fillRect/>
          </a:stretch>
        </p:blipFill>
        <p:spPr>
          <a:xfrm>
            <a:off x="2390182" y="3602606"/>
            <a:ext cx="8195823" cy="1202709"/>
          </a:xfrm>
          <a:prstGeom prst="rect">
            <a:avLst/>
          </a:prstGeom>
          <a:ln w="12700">
            <a:miter lim="400000"/>
          </a:ln>
        </p:spPr>
      </p:pic>
      <p:sp>
        <p:nvSpPr>
          <p:cNvPr id="152" name="TextBox 5"/>
          <p:cNvSpPr txBox="1"/>
          <p:nvPr/>
        </p:nvSpPr>
        <p:spPr>
          <a:xfrm>
            <a:off x="494451" y="4794004"/>
            <a:ext cx="10772169" cy="6449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solidFill>
                  <a:srgbClr val="0070C0"/>
                </a:solidFill>
                <a:latin typeface="+mj-lt"/>
                <a:ea typeface="+mj-ea"/>
                <a:cs typeface="+mj-cs"/>
                <a:sym typeface="Calibri"/>
              </a:defRPr>
            </a:lvl1pPr>
          </a:lstStyle>
          <a:p>
            <a:pPr/>
            <a:r>
              <a:t>Exercise 1: Do you believe the claim that a Turing machine can compute any number that a human mathematician can compute?</a:t>
            </a:r>
          </a:p>
        </p:txBody>
      </p:sp>
      <p:sp>
        <p:nvSpPr>
          <p:cNvPr id="153" name="TextBox 6"/>
          <p:cNvSpPr txBox="1"/>
          <p:nvPr/>
        </p:nvSpPr>
        <p:spPr>
          <a:xfrm>
            <a:off x="348001" y="5495741"/>
            <a:ext cx="10772169" cy="64498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solidFill>
                  <a:srgbClr val="0070C0"/>
                </a:solidFill>
                <a:latin typeface="+mj-lt"/>
                <a:ea typeface="+mj-ea"/>
                <a:cs typeface="+mj-cs"/>
                <a:sym typeface="Calibri"/>
              </a:defRPr>
            </a:lvl1pPr>
          </a:lstStyle>
          <a:p>
            <a:pPr/>
            <a:r>
              <a:t>Exercise 2: Do you believe the claim that Turing machines and human brains are computationally equivalent? Carefully justify your answer.  </a:t>
            </a:r>
          </a:p>
        </p:txBody>
      </p:sp>
      <p:sp>
        <p:nvSpPr>
          <p:cNvPr id="154" name="If not, do you have a counter-example?"/>
          <p:cNvSpPr txBox="1"/>
          <p:nvPr/>
        </p:nvSpPr>
        <p:spPr>
          <a:xfrm>
            <a:off x="3866074" y="5119702"/>
            <a:ext cx="3736021"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9437FF"/>
                </a:solidFill>
                <a:latin typeface="+mj-lt"/>
                <a:ea typeface="+mj-ea"/>
                <a:cs typeface="+mj-cs"/>
                <a:sym typeface="Calibri"/>
              </a:defRPr>
            </a:lvl1pPr>
          </a:lstStyle>
          <a:p>
            <a:pPr/>
            <a:r>
              <a:t>If not, do you have a counter-example?</a:t>
            </a:r>
          </a:p>
        </p:txBody>
      </p:sp>
      <p:sp>
        <p:nvSpPr>
          <p:cNvPr id="155" name="No additional justification needed if your answer for both exercises is &quot;No.&quot;"/>
          <p:cNvSpPr txBox="1"/>
          <p:nvPr/>
        </p:nvSpPr>
        <p:spPr>
          <a:xfrm>
            <a:off x="2915471" y="6089914"/>
            <a:ext cx="7463236"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0433FF"/>
                </a:solidFill>
                <a:latin typeface="+mj-lt"/>
                <a:ea typeface="+mj-ea"/>
                <a:cs typeface="+mj-cs"/>
                <a:sym typeface="Calibri"/>
              </a:defRPr>
            </a:lvl1pPr>
          </a:lstStyle>
          <a:p>
            <a:pPr/>
            <a:r>
              <a:t>No additional justification needed if your answer for both exercises is "No."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 grpId="2"/>
      <p:bldP build="whole" bldLvl="1" animBg="1" rev="0" advAuto="0" spid="152"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