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1" name="Shape 1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lIns="45718" tIns="45718" rIns="45718" bIns="45718"/>
          <a:lstStyle>
            <a:lvl3pPr marL="1234438" indent="-320038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ctrTitle"/>
          </p:nvPr>
        </p:nvSpPr>
        <p:spPr>
          <a:xfrm>
            <a:off x="179108" y="1857653"/>
            <a:ext cx="11660959" cy="2054471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16. </a:t>
            </a:r>
            <a:r>
              <a:t>You can't prove everything that's true </a:t>
            </a:r>
            <a:br/>
            <a:r>
              <a:t>(Gödel’s theorem via Turing’s ideas)</a:t>
            </a:r>
          </a:p>
        </p:txBody>
      </p:sp>
      <p:sp>
        <p:nvSpPr>
          <p:cNvPr id="104" name="Subtitle 2"/>
          <p:cNvSpPr txBox="1"/>
          <p:nvPr>
            <p:ph type="subTitle" sz="quarter" idx="1"/>
          </p:nvPr>
        </p:nvSpPr>
        <p:spPr>
          <a:xfrm>
            <a:off x="1524000" y="4581426"/>
            <a:ext cx="9144000" cy="676374"/>
          </a:xfrm>
          <a:prstGeom prst="rect">
            <a:avLst/>
          </a:prstGeom>
        </p:spPr>
        <p:txBody>
          <a:bodyPr/>
          <a:lstStyle/>
          <a:p>
            <a:pPr/>
            <a:r>
              <a:t>Lecture slides for </a:t>
            </a:r>
            <a:r>
              <a:rPr i="1"/>
              <a:t>What Can Be Computed?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1"/>
          <p:cNvSpPr txBox="1"/>
          <p:nvPr>
            <p:ph type="title"/>
          </p:nvPr>
        </p:nvSpPr>
        <p:spPr>
          <a:xfrm>
            <a:off x="263177" y="78065"/>
            <a:ext cx="11665646" cy="513569"/>
          </a:xfrm>
          <a:prstGeom prst="rect">
            <a:avLst/>
          </a:prstGeom>
        </p:spPr>
        <p:txBody>
          <a:bodyPr/>
          <a:lstStyle>
            <a:lvl1pPr defTabSz="896111">
              <a:defRPr sz="2744"/>
            </a:lvl1pPr>
          </a:lstStyle>
          <a:p>
            <a:pPr/>
            <a:r>
              <a:t>Peano arithmetic can express all the usual concepts of elementary number theory</a:t>
            </a:r>
          </a:p>
        </p:txBody>
      </p:sp>
      <p:sp>
        <p:nvSpPr>
          <p:cNvPr id="170" name="Content Placeholder 2"/>
          <p:cNvSpPr txBox="1"/>
          <p:nvPr>
            <p:ph type="body" sz="quarter" idx="1"/>
          </p:nvPr>
        </p:nvSpPr>
        <p:spPr>
          <a:xfrm>
            <a:off x="620340" y="623126"/>
            <a:ext cx="11142118" cy="726945"/>
          </a:xfrm>
          <a:prstGeom prst="rect">
            <a:avLst/>
          </a:prstGeom>
        </p:spPr>
        <p:txBody>
          <a:bodyPr/>
          <a:lstStyle>
            <a:lvl1pPr marL="0" indent="0" defTabSz="859536">
              <a:spcBef>
                <a:spcPts val="900"/>
              </a:spcBef>
              <a:buSzTx/>
              <a:buNone/>
              <a:defRPr sz="2444"/>
            </a:lvl1pPr>
          </a:lstStyle>
          <a:p>
            <a:pPr/>
            <a:r>
              <a:t>We don’t study the details. Instead, take it on faith that Peano arithmetic can express the following statements:</a:t>
            </a:r>
          </a:p>
        </p:txBody>
      </p:sp>
      <p:pic>
        <p:nvPicPr>
          <p:cNvPr id="17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485" y="1466284"/>
            <a:ext cx="8562487" cy="4679638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TextBox 4"/>
          <p:cNvSpPr txBox="1"/>
          <p:nvPr/>
        </p:nvSpPr>
        <p:spPr>
          <a:xfrm>
            <a:off x="1424782" y="6092611"/>
            <a:ext cx="7967984" cy="362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100">
                <a:solidFill>
                  <a:srgbClr val="009051"/>
                </a:solidFill>
              </a:defRPr>
            </a:lvl1pPr>
          </a:lstStyle>
          <a:p>
            <a:pPr/>
            <a:r>
              <a:t>Of course, statements can be either true or false. This one is false.</a:t>
            </a:r>
          </a:p>
        </p:txBody>
      </p:sp>
      <p:sp>
        <p:nvSpPr>
          <p:cNvPr id="173" name="Straight Arrow Connector 6"/>
          <p:cNvSpPr/>
          <p:nvPr/>
        </p:nvSpPr>
        <p:spPr>
          <a:xfrm flipH="1" flipV="1">
            <a:off x="1196656" y="5533816"/>
            <a:ext cx="218514" cy="933251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4" name="ƒ¹(0) = 2×0+1 = 1;  ƒ²(0) = 2×ƒ¹(0)+1=2×1+1=3;  ƒ³(0) = 2×ƒ²(0)+1=2×3+1=7;  ƒ⁴(0)= 2×ƒ³(0)+1=2×7+1=15;  ƒ⁵(0)= 2×ƒ⁴(0)+1=2×15+1=31"/>
          <p:cNvSpPr txBox="1"/>
          <p:nvPr/>
        </p:nvSpPr>
        <p:spPr>
          <a:xfrm>
            <a:off x="22447" y="4392756"/>
            <a:ext cx="12192000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08F00"/>
                </a:solidFill>
              </a:defRPr>
            </a:lvl1pPr>
          </a:lstStyle>
          <a:p>
            <a:pPr/>
            <a:r>
              <a:t>ƒ¹(0) = 2×0+1 = 1;  ƒ²(0) = 2×ƒ¹(0)+1=2×1+1=3;  ƒ³(0) = 2×ƒ²(0)+1=2×3+1=7;  ƒ⁴(0)= 2×ƒ³(0)+1=2×7+1=15;  ƒ⁵(0)= 2×ƒ⁴(0)+1=2×15+1=31</a:t>
            </a:r>
          </a:p>
        </p:txBody>
      </p:sp>
      <p:sp>
        <p:nvSpPr>
          <p:cNvPr id="175" name="ƒ5(0) = ƒ(ƒ(ƒ(ƒ(ƒ(0)))))"/>
          <p:cNvSpPr txBox="1"/>
          <p:nvPr/>
        </p:nvSpPr>
        <p:spPr>
          <a:xfrm>
            <a:off x="2642022" y="4151456"/>
            <a:ext cx="1880703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009051"/>
                </a:solidFill>
              </a:defRPr>
            </a:pPr>
            <a:r>
              <a:t>ƒ</a:t>
            </a:r>
            <a:r>
              <a:rPr baseline="31999"/>
              <a:t>5</a:t>
            </a:r>
            <a:r>
              <a:t>(0) = ƒ(ƒ(ƒ(ƒ(ƒ(0)))))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of Turing, Gödel, and the incompleteness of mathematics </a:t>
            </a:r>
          </a:p>
        </p:txBody>
      </p:sp>
      <p:sp>
        <p:nvSpPr>
          <p:cNvPr id="178" name="Content Placeholder 2"/>
          <p:cNvSpPr txBox="1"/>
          <p:nvPr>
            <p:ph type="body" idx="1"/>
          </p:nvPr>
        </p:nvSpPr>
        <p:spPr>
          <a:xfrm>
            <a:off x="838200" y="2155501"/>
            <a:ext cx="10515600" cy="3566509"/>
          </a:xfrm>
          <a:prstGeom prst="rect">
            <a:avLst/>
          </a:prstGeom>
        </p:spPr>
        <p:txBody>
          <a:bodyPr/>
          <a:lstStyle/>
          <a:p>
            <a:pPr/>
            <a:r>
              <a:t>Gödel proved mathematics is incomplete in the early 1930s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But this proof requires some challenging mathematics</a:t>
            </a:r>
          </a:p>
          <a:p>
            <a:pPr/>
            <a:r>
              <a:t>Turing tried to extend Gödel’s results later in the 1930s</a:t>
            </a:r>
          </a:p>
          <a:p>
            <a:pPr/>
            <a:r>
              <a:t>While working on that, Turing  invented Turing machines and demonstrated unsolvable problems for those machines</a:t>
            </a:r>
          </a:p>
          <a:p>
            <a:pPr/>
            <a:r>
              <a:t>Turing’s ideas yield a surprisingly simple proof of Gödel’s earlier result that mathematics is incomplete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/>
          <p:nvPr>
            <p:ph type="title"/>
          </p:nvPr>
        </p:nvSpPr>
        <p:spPr>
          <a:xfrm>
            <a:off x="1435100" y="111125"/>
            <a:ext cx="10515600" cy="948036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Goal: prove that Peano arithmetic is incomplete (</a:t>
            </a:r>
            <a:r>
              <a:rPr b="1">
                <a:latin typeface="Carlito"/>
                <a:ea typeface="Carlito"/>
                <a:cs typeface="Carlito"/>
                <a:sym typeface="Carlito"/>
              </a:rPr>
              <a:t>there exist true arithmetic statements that can’t be proved!</a:t>
            </a:r>
            <a:r>
              <a:t>)</a:t>
            </a:r>
          </a:p>
        </p:txBody>
      </p:sp>
      <p:sp>
        <p:nvSpPr>
          <p:cNvPr id="181" name="Content Placeholder 2"/>
          <p:cNvSpPr txBox="1"/>
          <p:nvPr>
            <p:ph type="body" idx="1"/>
          </p:nvPr>
        </p:nvSpPr>
        <p:spPr>
          <a:xfrm>
            <a:off x="117512" y="1013380"/>
            <a:ext cx="10515601" cy="379198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Plan:</a:t>
            </a:r>
          </a:p>
          <a:p>
            <a:pPr marL="514350" indent="-514350">
              <a:buFontTx/>
              <a:buAutoNum type="arabicPeriod" startAt="1"/>
            </a:pPr>
            <a:r>
              <a:t>Show halting problem can be converted into Peano arithmetic (PA)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This </a:t>
            </a:r>
            <a:r>
              <a:rPr b="1"/>
              <a:t>immediately shows PA is undecidable</a:t>
            </a:r>
            <a:r>
              <a:t>, but doesn’t yet show it’s incomplete</a:t>
            </a:r>
          </a:p>
          <a:p>
            <a:pPr marL="514350" indent="-514350">
              <a:buFontTx/>
              <a:buAutoNum type="arabicPeriod" startAt="1"/>
            </a:pPr>
            <a:r>
              <a:t>Show that provable PA statements can be recognized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They can’t be decided, but they can be recognized</a:t>
            </a:r>
          </a:p>
          <a:p>
            <a:pPr marL="514350" indent="-514350">
              <a:buFontTx/>
              <a:buAutoNum type="arabicPeriod" startAt="1"/>
            </a:pPr>
            <a:r>
              <a:t>Analyze a strange program called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godel.py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indent="-514350">
              <a:buFontTx/>
              <a:buAutoNum type="arabicPeriod" startAt="1"/>
            </a:pPr>
            <a:r>
              <a:t>Exhibit a true, unprovable PA statement embedded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godel.py</a:t>
            </a:r>
          </a:p>
        </p:txBody>
      </p:sp>
      <p:sp>
        <p:nvSpPr>
          <p:cNvPr id="182" name="Straight Arrow Connector 10"/>
          <p:cNvSpPr/>
          <p:nvPr/>
        </p:nvSpPr>
        <p:spPr>
          <a:xfrm flipH="1" flipV="1">
            <a:off x="7052958" y="3457265"/>
            <a:ext cx="4758331" cy="1385273"/>
          </a:xfrm>
          <a:prstGeom prst="line">
            <a:avLst/>
          </a:prstGeom>
          <a:ln w="38100">
            <a:solidFill>
              <a:srgbClr val="00905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3" name="Provable Peano Arithmetic (PA) statement recognition algorithm: Let s be a PA statement, and let ∑ be the PA alphabet. Generate strings over ∑ in shortlex order, trying each string p to see if it is a proof of s. A provable s will be recognized, because "/>
          <p:cNvSpPr txBox="1"/>
          <p:nvPr/>
        </p:nvSpPr>
        <p:spPr>
          <a:xfrm>
            <a:off x="323605" y="4759583"/>
            <a:ext cx="11886356" cy="1747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defRPr sz="2100">
                <a:solidFill>
                  <a:srgbClr val="009051"/>
                </a:solidFill>
              </a:defRPr>
            </a:pPr>
            <a:r>
              <a:t>Provable Peano Arithmetic (PA) statement recognition algorithm: Let </a:t>
            </a:r>
            <a:r>
              <a:rPr i="1"/>
              <a:t>s</a:t>
            </a:r>
            <a:r>
              <a:t> be a PA statement, and let ∑ be the PA alphabet. Generate strings over ∑ in </a:t>
            </a:r>
            <a:r>
              <a:rPr u="sng"/>
              <a:t>shortlex order</a:t>
            </a:r>
            <a:r>
              <a:t>, trying each string </a:t>
            </a:r>
            <a:r>
              <a:rPr i="1"/>
              <a:t>p</a:t>
            </a:r>
            <a:r>
              <a:t> to see if it is a proof of </a:t>
            </a:r>
            <a:r>
              <a:rPr i="1"/>
              <a:t>s</a:t>
            </a:r>
            <a:r>
              <a:t>. A provable </a:t>
            </a:r>
            <a:r>
              <a:rPr i="1"/>
              <a:t>s</a:t>
            </a:r>
            <a:r>
              <a:t> will be recognized, because a </a:t>
            </a:r>
            <a:r>
              <a:rPr i="1"/>
              <a:t>p</a:t>
            </a:r>
            <a:r>
              <a:t> that proves it will eventually be found. (</a:t>
            </a:r>
            <a:r>
              <a:rPr i="1"/>
              <a:t>See slide 15 for more on recognition.</a:t>
            </a:r>
            <a:r>
              <a:t>)</a:t>
            </a:r>
          </a:p>
          <a:p>
            <a:pPr>
              <a:defRPr sz="2100">
                <a:solidFill>
                  <a:srgbClr val="009051"/>
                </a:solidFill>
              </a:defRPr>
            </a:pPr>
            <a:r>
              <a:rPr u="sng"/>
              <a:t>shortlex order</a:t>
            </a:r>
            <a:r>
              <a:t>: shorter strings before longer strings; strings of the same length based on some ordering of ∑, such as Unicode.</a:t>
            </a:r>
          </a:p>
        </p:txBody>
      </p:sp>
      <p:sp>
        <p:nvSpPr>
          <p:cNvPr id="184" name="So if a proof exists we could find it."/>
          <p:cNvSpPr txBox="1"/>
          <p:nvPr/>
        </p:nvSpPr>
        <p:spPr>
          <a:xfrm>
            <a:off x="7673763" y="3175022"/>
            <a:ext cx="4373644" cy="362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solidFill>
                  <a:srgbClr val="009051"/>
                </a:solidFill>
              </a:defRPr>
            </a:lvl1pPr>
          </a:lstStyle>
          <a:p>
            <a:pPr/>
            <a:r>
              <a:t>So if a proof exists we could find it.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/>
          <p:nvPr>
            <p:ph type="title"/>
          </p:nvPr>
        </p:nvSpPr>
        <p:spPr>
          <a:xfrm>
            <a:off x="431800" y="7255"/>
            <a:ext cx="11687138" cy="730219"/>
          </a:xfrm>
          <a:prstGeom prst="rect">
            <a:avLst/>
          </a:prstGeom>
        </p:spPr>
        <p:txBody>
          <a:bodyPr/>
          <a:lstStyle>
            <a:lvl1pPr marL="514350" indent="-514350">
              <a:buSzPct val="100000"/>
              <a:buAutoNum type="arabicPeriod" startAt="1"/>
              <a:defRPr sz="3200"/>
            </a:lvl1pPr>
          </a:lstStyle>
          <a:p>
            <a:pPr/>
            <a:r>
              <a:t>Show halting problem can be converted into Peano arithmetic (PA)</a:t>
            </a:r>
          </a:p>
        </p:txBody>
      </p:sp>
      <p:pic>
        <p:nvPicPr>
          <p:cNvPr id="18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2443" y="700647"/>
            <a:ext cx="10785049" cy="3045613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TextBox 4"/>
          <p:cNvSpPr txBox="1"/>
          <p:nvPr/>
        </p:nvSpPr>
        <p:spPr>
          <a:xfrm>
            <a:off x="642585" y="3765606"/>
            <a:ext cx="10704766" cy="1307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70C0"/>
                </a:solidFill>
              </a:defRPr>
            </a:pPr>
            <a:r>
              <a:t>Sketch of proof: Express as</a:t>
            </a:r>
          </a:p>
          <a:p>
            <a:pPr>
              <a:defRPr sz="2400">
                <a:solidFill>
                  <a:srgbClr val="0070C0"/>
                </a:solidFill>
              </a:defRPr>
            </a:pPr>
          </a:p>
          <a:p>
            <a:pPr algn="ctr">
              <a:defRPr sz="2400">
                <a:solidFill>
                  <a:srgbClr val="0070C0"/>
                </a:solidFill>
              </a:defRPr>
            </a:pPr>
            <a:r>
              <a:t>there exists an integer </a:t>
            </a:r>
            <a14:m>
              <m:oMath>
                <m:r>
                  <a:rPr xmlns:a="http://schemas.openxmlformats.org/drawingml/2006/main" sz="2600" i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m:t>𝑁</m:t>
                </m:r>
              </m:oMath>
            </a14:m>
            <a:r>
              <a:t> such that </a:t>
            </a:r>
            <a14:m>
              <m:oMath>
                <m:r>
                  <m:rPr>
                    <m:nor/>
                  </m:rPr>
                  <a:rPr xmlns:a="http://schemas.openxmlformats.org/drawingml/2006/main" sz="2600" i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m:t>Done</m:t>
                </m:r>
                <m:d>
                  <m:dPr>
                    <m:ctrlPr>
                      <a:rPr xmlns:a="http://schemas.openxmlformats.org/drawingml/2006/main" sz="2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p>
                      <m:e>
                        <m:r>
                          <m:rPr>
                            <m:nor/>
                          </m:rPr>
                          <a:rPr xmlns:a="http://schemas.openxmlformats.org/drawingml/2006/main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Step</m:t>
                        </m:r>
                      </m:e>
                      <m:sup>
                        <m:r>
                          <a:rPr xmlns:a="http://schemas.openxmlformats.org/drawingml/2006/main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d>
                      <m:dPr>
                        <m:ctrlPr>
                          <a:rPr xmlns:a="http://schemas.openxmlformats.org/drawingml/2006/main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e>
                            <m:r>
                              <a:rPr xmlns:a="http://schemas.openxmlformats.org/drawingml/2006/main" sz="2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xmlns:a="http://schemas.openxmlformats.org/drawingml/2006/main" sz="2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e>
                </m:d>
                <m:r>
                  <a:rPr xmlns:a="http://schemas.openxmlformats.org/drawingml/2006/main" sz="2600" i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600" i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</a:p>
        </p:txBody>
      </p:sp>
      <p:sp>
        <p:nvSpPr>
          <p:cNvPr id="189" name="TextBox 5"/>
          <p:cNvSpPr txBox="1"/>
          <p:nvPr/>
        </p:nvSpPr>
        <p:spPr>
          <a:xfrm>
            <a:off x="8689030" y="4938154"/>
            <a:ext cx="3504579" cy="69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solidFill>
                  <a:srgbClr val="009051"/>
                </a:solidFill>
              </a:defRPr>
            </a:lvl1pPr>
          </a:lstStyle>
          <a:p>
            <a:pPr/>
            <a:r>
              <a:t>initial machine state, expressed as binary integer</a:t>
            </a:r>
          </a:p>
        </p:txBody>
      </p:sp>
      <p:sp>
        <p:nvSpPr>
          <p:cNvPr id="190" name="Straight Arrow Connector 6"/>
          <p:cNvSpPr/>
          <p:nvPr/>
        </p:nvSpPr>
        <p:spPr>
          <a:xfrm flipH="1" flipV="1">
            <a:off x="8430864" y="4919592"/>
            <a:ext cx="269036" cy="269036"/>
          </a:xfrm>
          <a:prstGeom prst="line">
            <a:avLst/>
          </a:prstGeom>
          <a:ln w="28575">
            <a:solidFill>
              <a:srgbClr val="00B05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1" name="TextBox 9"/>
          <p:cNvSpPr txBox="1"/>
          <p:nvPr/>
        </p:nvSpPr>
        <p:spPr>
          <a:xfrm>
            <a:off x="9120153" y="3494392"/>
            <a:ext cx="2642334" cy="1023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solidFill>
                  <a:srgbClr val="009051"/>
                </a:solidFill>
              </a:defRPr>
            </a:lvl1pPr>
          </a:lstStyle>
          <a:p>
            <a:pPr/>
            <a:r>
              <a:t>integer function that implements the transition function</a:t>
            </a:r>
          </a:p>
        </p:txBody>
      </p:sp>
      <p:sp>
        <p:nvSpPr>
          <p:cNvPr id="192" name="Straight Arrow Connector 10"/>
          <p:cNvSpPr/>
          <p:nvPr/>
        </p:nvSpPr>
        <p:spPr>
          <a:xfrm flipH="1">
            <a:off x="7966088" y="3692002"/>
            <a:ext cx="947196" cy="922217"/>
          </a:xfrm>
          <a:prstGeom prst="line">
            <a:avLst/>
          </a:prstGeom>
          <a:ln w="28575">
            <a:solidFill>
              <a:srgbClr val="00B05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3" name="TextBox 12"/>
          <p:cNvSpPr txBox="1"/>
          <p:nvPr/>
        </p:nvSpPr>
        <p:spPr>
          <a:xfrm>
            <a:off x="4497162" y="4904660"/>
            <a:ext cx="2642334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797979"/>
                </a:solidFill>
              </a:defRPr>
            </a:lvl1pPr>
          </a:lstStyle>
          <a:p>
            <a:pPr/>
            <a:r>
              <a:t>function that is 1 if machine has halted</a:t>
            </a:r>
          </a:p>
        </p:txBody>
      </p:sp>
      <p:sp>
        <p:nvSpPr>
          <p:cNvPr id="194" name="Straight Arrow Connector 13"/>
          <p:cNvSpPr/>
          <p:nvPr/>
        </p:nvSpPr>
        <p:spPr>
          <a:xfrm flipV="1">
            <a:off x="6328833" y="4908727"/>
            <a:ext cx="644037" cy="291923"/>
          </a:xfrm>
          <a:prstGeom prst="line">
            <a:avLst/>
          </a:prstGeom>
          <a:ln w="28575">
            <a:solidFill>
              <a:srgbClr val="00B05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5" name="Step is a function that computes the next TM configuration after the current one (like following a transition arrow in a JFLAP diagram). Any automata configuration can be represented by a string, and every string could be interpreted as a binary number ("/>
          <p:cNvSpPr txBox="1"/>
          <p:nvPr/>
        </p:nvSpPr>
        <p:spPr>
          <a:xfrm>
            <a:off x="441720" y="5677505"/>
            <a:ext cx="11667298" cy="1559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009051"/>
                </a:solidFill>
              </a:defRPr>
            </a:lvl1pPr>
          </a:lstStyle>
          <a:p>
            <a:pPr/>
            <a:r>
              <a:t>Step is a function that computes the next TM configuration after the current one (like following a transition arrow in a JFLAP diagram). Any automata configuration can be represented by a string, and every string could be interpreted as a binary number (e.g., as the concatenation of ASCII codes). Thus Step is a function that maps integers to integers.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DEV = True…"/>
          <p:cNvSpPr txBox="1"/>
          <p:nvPr/>
        </p:nvSpPr>
        <p:spPr>
          <a:xfrm>
            <a:off x="231546" y="1204709"/>
            <a:ext cx="12059108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DEV = True</a:t>
            </a:r>
          </a:p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unicodeToInt(text):</a:t>
            </a:r>
          </a:p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if type(text) != str or len(text) == 0: return None</a:t>
            </a:r>
          </a:p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binary = '0b' #Python prefix for binary number </a:t>
            </a:r>
          </a:p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for symbol in text:</a:t>
            </a:r>
          </a:p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# ord() converts to unicode, bin converts unicode to binary, and</a:t>
            </a:r>
          </a:p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# '[2:]' omits the 0b prefix</a:t>
            </a:r>
          </a:p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binary += bin(ord(symbol))[2:]</a:t>
            </a:r>
          </a:p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if DEV: print(f'DBG: "{text}" in binary is: {binary}') </a:t>
            </a:r>
          </a:p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int(binary,2)</a:t>
            </a:r>
          </a:p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__name__ == '__main__':</a:t>
            </a:r>
          </a:p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print(f'Expected q3 = 7283, received: {unicodeToInt("q3")}')</a:t>
            </a:r>
          </a:p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result = unicodeToInt("q3:AAG^TG")</a:t>
            </a:r>
          </a:p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print(f'Expected q3:AAG^TG = ???, received: {result} ≈ {round(result/10**12,3)} trillion')    </a:t>
            </a:r>
          </a:p>
        </p:txBody>
      </p:sp>
      <p:sp>
        <p:nvSpPr>
          <p:cNvPr id="198" name="Any TM configuration can be represented as a string. On example of such a is q3:AAG^TG,  on WCBC p. 342, representing a TM in its q3 state, with AAGTG on the input tape, and T in the current cell. The  program below is one way to convert a string into it"/>
          <p:cNvSpPr txBox="1"/>
          <p:nvPr/>
        </p:nvSpPr>
        <p:spPr>
          <a:xfrm>
            <a:off x="190922" y="-52244"/>
            <a:ext cx="11810156" cy="1234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>
              <a:defRPr>
                <a:solidFill>
                  <a:srgbClr val="009051"/>
                </a:solidFill>
              </a:defRPr>
            </a:pPr>
            <a:r>
              <a:t>Any TM configuration can be represented as a string. On example of such a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q3:AAG^TG</a:t>
            </a:r>
            <a:r>
              <a:t>,  on WCBC p. 342, representing a TM in its q3 state, with AAGTG on the input tape, and T in the current cell. The  program below is one way to convert a string into its integer equivalent, and would convert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q3:AAG^TG </a:t>
            </a:r>
            <a:r>
              <a:t>into 2050239593063098951, ≈ 2,050,239.593 trillion.</a:t>
            </a:r>
          </a:p>
        </p:txBody>
      </p:sp>
      <p:sp>
        <p:nvSpPr>
          <p:cNvPr id="199" name="Assume there is an integer K ≥ 1 such that StepK(m0) = 2050239593063098951, where  m0 is the initial configuration, and step is the TM transition function described on the  previous slide, mapping (symbol-read × state) to (symbol)written × new-state × di"/>
          <p:cNvSpPr txBox="1"/>
          <p:nvPr/>
        </p:nvSpPr>
        <p:spPr>
          <a:xfrm>
            <a:off x="122710" y="5421456"/>
            <a:ext cx="11946581" cy="1209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009051"/>
                </a:solidFill>
              </a:defRPr>
            </a:pPr>
            <a:r>
              <a:t>Assume there is an integer K ≥ 1 such that Step</a:t>
            </a:r>
            <a:r>
              <a:rPr baseline="31999"/>
              <a:t>K</a:t>
            </a:r>
            <a:r>
              <a:t>(m</a:t>
            </a:r>
            <a:r>
              <a:rPr baseline="-5999"/>
              <a:t>0</a:t>
            </a:r>
            <a:r>
              <a:t>) = 2050239593063098951, where  m</a:t>
            </a:r>
            <a:r>
              <a:rPr baseline="-5999"/>
              <a:t>0 </a:t>
            </a:r>
            <a:r>
              <a:t>is the initial configuration, and step is the TM transition function described on the  previous slide, mapping (symbol-read × state) to (symbol)written × new-state × direction).  (Note that the output of step() is a TM configuration expressed as an integer.)  Then if q3 is a halting state,                  Done(Step</a:t>
            </a:r>
            <a:r>
              <a:rPr baseline="31999"/>
              <a:t>K</a:t>
            </a:r>
            <a:r>
              <a:t>(m</a:t>
            </a:r>
            <a:r>
              <a:rPr baseline="-5999"/>
              <a:t>0</a:t>
            </a:r>
            <a:r>
              <a:t>))  == 1; otherwise, Done(Step</a:t>
            </a:r>
            <a:r>
              <a:rPr baseline="31999"/>
              <a:t>K</a:t>
            </a:r>
            <a:r>
              <a:t>(m</a:t>
            </a:r>
            <a:r>
              <a:rPr baseline="-5999"/>
              <a:t>0</a:t>
            </a:r>
            <a:r>
              <a:t>)) = 0.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$ python unicodeToInt.py…"/>
          <p:cNvSpPr txBox="1"/>
          <p:nvPr/>
        </p:nvSpPr>
        <p:spPr>
          <a:xfrm>
            <a:off x="314167" y="1649506"/>
            <a:ext cx="11901820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python unicodeToInt.py 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DBG: "q3" in binary is: 0b1110001110011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Expected q3 = 7283, received: 7283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DBG: "q3:AAG^TG" in binary is: 0b1110001110011111010100000110000011000111101111010101001000111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Expected q3:AAG^TG = 2050239593063098951, received: 2050239593063098951 ≈ 2050239.593 trillion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694944">
              <a:defRPr sz="2964"/>
            </a:pPr>
            <a:r>
              <a:t>2. Show provable Peano artirthmetic (PA) statements can be recognized</a:t>
            </a:r>
            <a:br/>
          </a:p>
        </p:txBody>
      </p:sp>
      <p:sp>
        <p:nvSpPr>
          <p:cNvPr id="204" name="Content Placeholder 2"/>
          <p:cNvSpPr txBox="1"/>
          <p:nvPr>
            <p:ph type="body" sz="quarter" idx="1"/>
          </p:nvPr>
        </p:nvSpPr>
        <p:spPr>
          <a:xfrm>
            <a:off x="762000" y="1249891"/>
            <a:ext cx="10515600" cy="832734"/>
          </a:xfrm>
          <a:prstGeom prst="rect">
            <a:avLst/>
          </a:prstGeom>
        </p:spPr>
        <p:txBody>
          <a:bodyPr/>
          <a:lstStyle/>
          <a:p>
            <a:pPr/>
            <a:r>
              <a:t>This program recognizes provable PA statements:</a:t>
            </a:r>
          </a:p>
        </p:txBody>
      </p:sp>
      <p:pic>
        <p:nvPicPr>
          <p:cNvPr id="2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8153" y="3349351"/>
            <a:ext cx="9881774" cy="3643313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Recognition by brute force. isPeanoProof generaters ASCII strings in shortlex order until isPeanoProof says one of the generated strings is a proof of the statement inString. Note this proof does not decide ProvableInPeano, because if inString is not pro"/>
          <p:cNvSpPr txBox="1"/>
          <p:nvPr/>
        </p:nvSpPr>
        <p:spPr>
          <a:xfrm>
            <a:off x="2214693" y="1892728"/>
            <a:ext cx="8967013" cy="1254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009051"/>
                </a:solidFill>
              </a:defRPr>
            </a:pPr>
            <a:r>
              <a:rPr u="sng"/>
              <a:t>Recognition</a:t>
            </a:r>
            <a:r>
              <a:t> by brute force. isPeanoProof generaters ASCII strings in shortlex order until isPeanoProof says one of the generated strings is a proof of the statement </a:t>
            </a:r>
            <a:r>
              <a:rPr i="1"/>
              <a:t>inString</a:t>
            </a:r>
            <a:r>
              <a:t>. Note this proof does not </a:t>
            </a:r>
            <a:r>
              <a:rPr u="sng"/>
              <a:t>decide</a:t>
            </a:r>
            <a:r>
              <a:t> ProvableInPeano, because if inString is not provable, provableInPeano will never halt.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High-level design specification:…"/>
          <p:cNvSpPr txBox="1"/>
          <p:nvPr/>
        </p:nvSpPr>
        <p:spPr>
          <a:xfrm>
            <a:off x="2080885" y="397510"/>
            <a:ext cx="8030230" cy="623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solidFill>
                  <a:srgbClr val="00905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High-level design specification:</a:t>
            </a:r>
          </a:p>
          <a:p>
            <a:pPr>
              <a:defRPr sz="2000">
                <a:solidFill>
                  <a:srgbClr val="0090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isPeanoProof(proofString, proposition):</a:t>
            </a:r>
          </a:p>
          <a:p>
            <a:pPr>
              <a:defRPr sz="2000">
                <a:solidFill>
                  <a:srgbClr val="0090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# proposition is what you are trying to prove,</a:t>
            </a:r>
          </a:p>
          <a:p>
            <a:pPr>
              <a:defRPr sz="2000">
                <a:solidFill>
                  <a:srgbClr val="0090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# such as 1+1=10 in binAd,</a:t>
            </a:r>
          </a:p>
          <a:p>
            <a:pPr>
              <a:defRPr sz="2000">
                <a:solidFill>
                  <a:srgbClr val="0090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# in Peano Arithmetic NOT exists x x*0=1</a:t>
            </a:r>
          </a:p>
          <a:p>
            <a:pPr>
              <a:defRPr sz="2000">
                <a:solidFill>
                  <a:srgbClr val="0090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 sz="2000">
                <a:solidFill>
                  <a:srgbClr val="0090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# proofString hopefully establishes that</a:t>
            </a:r>
          </a:p>
          <a:p>
            <a:pPr>
              <a:defRPr sz="2000">
                <a:solidFill>
                  <a:srgbClr val="0090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# the prosition is true, starting with the</a:t>
            </a:r>
          </a:p>
          <a:p>
            <a:pPr>
              <a:defRPr sz="2000">
                <a:solidFill>
                  <a:srgbClr val="0090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# axiom set, and applying inference rules</a:t>
            </a:r>
          </a:p>
          <a:p>
            <a:pPr>
              <a:defRPr sz="2000">
                <a:solidFill>
                  <a:srgbClr val="0090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if proposition != proofString[-1]: return 'no'</a:t>
            </a:r>
          </a:p>
          <a:p>
            <a:pPr>
              <a:defRPr sz="2000">
                <a:solidFill>
                  <a:srgbClr val="0090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 sz="2000">
                <a:solidFill>
                  <a:srgbClr val="0090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for step in proofString:</a:t>
            </a:r>
          </a:p>
          <a:p>
            <a:pPr>
              <a:defRPr sz="2000">
                <a:solidFill>
                  <a:srgbClr val="0090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</a:p>
          <a:p>
            <a:pPr>
              <a:defRPr sz="2000">
                <a:solidFill>
                  <a:srgbClr val="0090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if step not in PA_axioms</a:t>
            </a:r>
          </a:p>
          <a:p>
            <a:pPr>
              <a:defRPr sz="2000">
                <a:solidFill>
                  <a:srgbClr val="0090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 sz="2000">
                <a:solidFill>
                  <a:srgbClr val="0090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# and does not follow from previous step by</a:t>
            </a:r>
          </a:p>
          <a:p>
            <a:pPr>
              <a:defRPr sz="2000">
                <a:solidFill>
                  <a:srgbClr val="0090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   #  a PA inference rule</a:t>
            </a:r>
          </a:p>
          <a:p>
            <a:pPr>
              <a:defRPr sz="2000">
                <a:solidFill>
                  <a:srgbClr val="0090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   #</a:t>
            </a:r>
          </a:p>
          <a:p>
            <a:pPr>
              <a:defRPr sz="2000">
                <a:solidFill>
                  <a:srgbClr val="0090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and not_derivable(step): return 'no'</a:t>
            </a:r>
          </a:p>
          <a:p>
            <a:pPr>
              <a:defRPr sz="2000">
                <a:solidFill>
                  <a:srgbClr val="0090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</a:p>
          <a:p>
            <a:pPr>
              <a:defRPr sz="2000">
                <a:solidFill>
                  <a:srgbClr val="0090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'yes'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import utils; from utils import rf…"/>
          <p:cNvSpPr txBox="1"/>
          <p:nvPr/>
        </p:nvSpPr>
        <p:spPr>
          <a:xfrm>
            <a:off x="526815" y="176331"/>
            <a:ext cx="9899975" cy="650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import utils; from utils import rf</a:t>
            </a:r>
          </a:p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The following two imports are computable functions, NOT oracles.  </a:t>
            </a:r>
          </a:p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isPeanoProof import isPeanoProof </a:t>
            </a:r>
          </a:p>
          <a:p>
            <a:pPr>
              <a:spcBef>
                <a:spcPts val="600"/>
              </a:spcBef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convertHaltToPeano import convertHaltToPeano #prog halts on empty input</a:t>
            </a:r>
          </a:p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Non-constructive proof of incompleteness –</a:t>
            </a:r>
          </a:p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∃s(s is a true statement in Peano arithmetc AND s cannot be proven)</a:t>
            </a:r>
          </a:p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Let P, a SISO Python program, be an instance of HaltsOnEmpty.</a:t>
            </a:r>
          </a:p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P is a postive instance if P('') halts; otherwise, P is a negative instance.</a:t>
            </a:r>
          </a:p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HaltsViaCompletePiano(rf('P.py')) results in a true statement in Peano</a:t>
            </a:r>
          </a:p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arithmetic that cannot be proven.</a:t>
            </a:r>
          </a:p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haltsViaCompletePeano(tmString):</a:t>
            </a:r>
          </a:p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haltInPeano = convertHaltToPeano(tmString) # EXISTS N s. t. Done(Step</a:t>
            </a:r>
            <a:r>
              <a:rPr baseline="31999"/>
              <a:t>N</a:t>
            </a:r>
            <a:r>
              <a:t>(m</a:t>
            </a:r>
            <a:r>
              <a:rPr baseline="-5999"/>
              <a:t>0</a:t>
            </a:r>
            <a:r>
              <a:t>)) = 1</a:t>
            </a:r>
          </a:p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notHaltInPeano = 'NOT ' + haltInPeano  # NOT EXISTS N s. t. Done(Step</a:t>
            </a:r>
            <a:r>
              <a:rPr baseline="31999"/>
              <a:t>N</a:t>
            </a:r>
            <a:r>
              <a:t>(m</a:t>
            </a:r>
            <a:r>
              <a:rPr baseline="-5999"/>
              <a:t>0</a:t>
            </a:r>
            <a:r>
              <a:t>)) = 1</a:t>
            </a:r>
          </a:p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 b="1"/>
              <a:t># Note that P either halts or it doesn't, so either haltsInPeano or </a:t>
            </a:r>
            <a:endParaRPr b="1"/>
          </a:p>
          <a:p>
            <a:pPr>
              <a:spcBef>
                <a:spcPts val="600"/>
              </a:spcBef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  # notHaltsInPeano must be true. </a:t>
            </a:r>
          </a:p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proofString = ''</a:t>
            </a:r>
          </a:p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while True:</a:t>
            </a:r>
          </a:p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if isPeanoProof(proofString, haltInPeano)=='yes': </a:t>
            </a:r>
          </a:p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return 'yes'</a:t>
            </a:r>
            <a:r>
              <a:rPr b="1"/>
              <a:t> # P halts</a:t>
            </a:r>
            <a:endParaRPr b="1"/>
          </a:p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if isPeanoProof(proofString, notHaltInPeano)=='yes': </a:t>
            </a:r>
          </a:p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return 'no'  </a:t>
            </a:r>
            <a:r>
              <a:rPr b="1"/>
              <a:t># P does not halt</a:t>
            </a:r>
            <a:endParaRPr b="1"/>
          </a:p>
          <a:p>
            <a:pPr>
              <a:spcBef>
                <a:spcPts val="500"/>
              </a:spcBef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proofString = utils.nextASCII(proofString)  </a:t>
            </a:r>
          </a:p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</a:t>
            </a:r>
            <a:r>
              <a:rPr b="1"/>
              <a:t># … But if there was always a proof of either true, then we could sovle the </a:t>
            </a:r>
            <a:endParaRPr b="1"/>
          </a:p>
          <a:p>
            <a:pPr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# unsolvable halting problem!</a:t>
            </a:r>
          </a:p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211" name="Proof that Peano arithmetic is incomplete"/>
          <p:cNvSpPr txBox="1"/>
          <p:nvPr/>
        </p:nvSpPr>
        <p:spPr>
          <a:xfrm>
            <a:off x="3077446" y="-52244"/>
            <a:ext cx="6988484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009051"/>
                </a:solidFill>
              </a:defRPr>
            </a:lvl1pPr>
          </a:lstStyle>
          <a:p>
            <a:pPr/>
            <a:r>
              <a:t>Proof that Peano arithmetic is incomplete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le 1"/>
          <p:cNvSpPr txBox="1"/>
          <p:nvPr>
            <p:ph type="title"/>
          </p:nvPr>
        </p:nvSpPr>
        <p:spPr>
          <a:xfrm>
            <a:off x="47711" y="273935"/>
            <a:ext cx="12096578" cy="961680"/>
          </a:xfrm>
          <a:prstGeom prst="rect">
            <a:avLst/>
          </a:prstGeom>
        </p:spPr>
        <p:txBody>
          <a:bodyPr/>
          <a:lstStyle>
            <a:lvl1pPr defTabSz="868680">
              <a:defRPr sz="2185">
                <a:solidFill>
                  <a:srgbClr val="009051"/>
                </a:solidFill>
              </a:defRPr>
            </a:lvl1pPr>
          </a:lstStyle>
          <a:p>
            <a:pPr/>
            <a:r>
              <a:t>This resembles the proof at the end of WCBC chapter 8, nondeterminism, which shows that the complement of a problem that is recognizable but not not decidable is not even recognizable.</a:t>
            </a:r>
          </a:p>
        </p:txBody>
      </p:sp>
      <p:sp>
        <p:nvSpPr>
          <p:cNvPr id="214" name="Content Placeholder 2"/>
          <p:cNvSpPr txBox="1"/>
          <p:nvPr>
            <p:ph type="body" idx="1"/>
          </p:nvPr>
        </p:nvSpPr>
        <p:spPr>
          <a:xfrm>
            <a:off x="98399" y="1253330"/>
            <a:ext cx="10515601" cy="4351340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Claim: The complement of a recognizable, undecidable decision problem is unrecognizable.</a:t>
            </a:r>
          </a:p>
          <a:p>
            <a:pPr>
              <a:defRPr sz="2200"/>
            </a:pPr>
            <a:r>
              <a:t>Sketch of proof: Given an undecidable decision problem </a:t>
            </a:r>
            <a14:m>
              <m:oMath>
                <m:r>
                  <a:rPr xmlns:a="http://schemas.openxmlformats.org/drawingml/2006/main" sz="2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𝐷</m:t>
                </m:r>
              </m:oMath>
            </a14:m>
            <a:r>
              <a:t>, </a:t>
            </a:r>
            <a:r>
              <a:rPr b="1"/>
              <a:t>suppose that </a:t>
            </a:r>
            <a14:m>
              <m:oMath>
                <m:r>
                  <a:rPr xmlns:a="http://schemas.openxmlformats.org/drawingml/2006/main" sz="2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𝐷</m:t>
                </m:r>
              </m:oMath>
            </a14:m>
            <a:r>
              <a:rPr b="1"/>
              <a:t> and its complement are both recognizable</a:t>
            </a:r>
            <a:r>
              <a:t>. Then we can write programs that recognize both </a:t>
            </a:r>
            <a14:m>
              <m:oMath>
                <m:r>
                  <a:rPr xmlns:a="http://schemas.openxmlformats.org/drawingml/2006/main" sz="2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𝐷</m:t>
                </m:r>
              </m:oMath>
            </a14:m>
            <a:r>
              <a:t> and its complement. Run both programs in a single nondeterministic program and we have a way of deciding </a:t>
            </a:r>
            <a14:m>
              <m:oMath>
                <m:r>
                  <a:rPr xmlns:a="http://schemas.openxmlformats.org/drawingml/2006/main" sz="2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𝐷</m:t>
                </m:r>
              </m:oMath>
            </a14:m>
            <a:r>
              <a:t>. Contradiction!</a:t>
            </a:r>
          </a:p>
        </p:txBody>
      </p:sp>
      <p:sp>
        <p:nvSpPr>
          <p:cNvPr id="215" name="One deterministic alternative is to run the threads in parallel, one step at a time, until one of them terminates."/>
          <p:cNvSpPr txBox="1"/>
          <p:nvPr/>
        </p:nvSpPr>
        <p:spPr>
          <a:xfrm>
            <a:off x="980318" y="3748510"/>
            <a:ext cx="6939771" cy="625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009051"/>
                </a:solidFill>
              </a:defRPr>
            </a:lvl1pPr>
          </a:lstStyle>
          <a:p>
            <a:pPr/>
            <a:r>
              <a:t>One deterministic alternative is to run the threads in parallel, one step at a time, until one of them terminates.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xfrm>
            <a:off x="88900" y="22225"/>
            <a:ext cx="12014200" cy="789931"/>
          </a:xfrm>
          <a:prstGeom prst="rect">
            <a:avLst/>
          </a:prstGeom>
        </p:spPr>
        <p:txBody>
          <a:bodyPr/>
          <a:lstStyle>
            <a:lvl1pPr>
              <a:defRPr sz="3300"/>
            </a:lvl1pPr>
          </a:lstStyle>
          <a:p>
            <a:pPr/>
            <a:r>
              <a:t>Which mathematical statements can be proved, and which are true?</a:t>
            </a:r>
          </a:p>
        </p:txBody>
      </p:sp>
      <p:sp>
        <p:nvSpPr>
          <p:cNvPr id="107" name="Content Placeholder 2"/>
          <p:cNvSpPr txBox="1"/>
          <p:nvPr>
            <p:ph type="body" idx="1"/>
          </p:nvPr>
        </p:nvSpPr>
        <p:spPr>
          <a:xfrm>
            <a:off x="838200" y="1725307"/>
            <a:ext cx="10515600" cy="4351339"/>
          </a:xfrm>
          <a:prstGeom prst="rect">
            <a:avLst/>
          </a:prstGeom>
        </p:spPr>
        <p:txBody>
          <a:bodyPr/>
          <a:lstStyle/>
          <a:p>
            <a:pPr/>
            <a:r>
              <a:t>Main tools: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Proof systems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Logical systems</a:t>
            </a:r>
          </a:p>
        </p:txBody>
      </p:sp>
      <p:grpSp>
        <p:nvGrpSpPr>
          <p:cNvPr id="110" name="Group 14"/>
          <p:cNvGrpSpPr/>
          <p:nvPr/>
        </p:nvGrpSpPr>
        <p:grpSpPr>
          <a:xfrm>
            <a:off x="3297418" y="1963249"/>
            <a:ext cx="6334087" cy="1614514"/>
            <a:chOff x="0" y="0"/>
            <a:chExt cx="6334086" cy="1614512"/>
          </a:xfrm>
        </p:grpSpPr>
        <p:sp>
          <p:nvSpPr>
            <p:cNvPr id="108" name="TextBox 3"/>
            <p:cNvSpPr txBox="1"/>
            <p:nvPr/>
          </p:nvSpPr>
          <p:spPr>
            <a:xfrm>
              <a:off x="3177068" y="0"/>
              <a:ext cx="3157019" cy="1614513"/>
            </a:xfrm>
            <a:prstGeom prst="rect">
              <a:avLst/>
            </a:prstGeom>
            <a:noFill/>
            <a:ln w="19050" cap="flat">
              <a:solidFill>
                <a:srgbClr val="0070C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marL="285750" indent="-285750">
                <a:buSzPct val="100000"/>
                <a:buFont typeface="Arial"/>
                <a:buChar char="•"/>
                <a:defRPr sz="2400">
                  <a:solidFill>
                    <a:srgbClr val="0070C0"/>
                  </a:solidFill>
                </a:defRPr>
              </a:pPr>
              <a:r>
                <a:t>alphabet</a:t>
              </a:r>
            </a:p>
            <a:p>
              <a:pPr marL="285750" indent="-285750">
                <a:buSzPct val="100000"/>
                <a:buFont typeface="Arial"/>
                <a:buChar char="•"/>
                <a:defRPr sz="2400">
                  <a:solidFill>
                    <a:srgbClr val="0070C0"/>
                  </a:solidFill>
                </a:defRPr>
              </a:pPr>
              <a:r>
                <a:t>axioms</a:t>
              </a:r>
            </a:p>
            <a:p>
              <a:pPr marL="285750" indent="-285750">
                <a:buSzPct val="100000"/>
                <a:buFont typeface="Arial"/>
                <a:buChar char="•"/>
                <a:defRPr sz="2400">
                  <a:solidFill>
                    <a:srgbClr val="0070C0"/>
                  </a:solidFill>
                </a:defRPr>
              </a:pPr>
              <a:r>
                <a:t>inference rules</a:t>
              </a:r>
            </a:p>
          </p:txBody>
        </p:sp>
        <p:sp>
          <p:nvSpPr>
            <p:cNvPr id="109" name="Straight Arrow Connector 5"/>
            <p:cNvSpPr/>
            <p:nvPr/>
          </p:nvSpPr>
          <p:spPr>
            <a:xfrm flipH="1" flipV="1">
              <a:off x="-1" y="424198"/>
              <a:ext cx="3177070" cy="419769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13" name="Group 15"/>
          <p:cNvGrpSpPr/>
          <p:nvPr/>
        </p:nvGrpSpPr>
        <p:grpSpPr>
          <a:xfrm>
            <a:off x="3467886" y="2937534"/>
            <a:ext cx="7180473" cy="1926886"/>
            <a:chOff x="0" y="0"/>
            <a:chExt cx="7180472" cy="1926885"/>
          </a:xfrm>
        </p:grpSpPr>
        <p:sp>
          <p:nvSpPr>
            <p:cNvPr id="111" name="TextBox 8"/>
            <p:cNvSpPr txBox="1"/>
            <p:nvPr/>
          </p:nvSpPr>
          <p:spPr>
            <a:xfrm>
              <a:off x="2165022" y="1147066"/>
              <a:ext cx="5015451" cy="779820"/>
            </a:xfrm>
            <a:prstGeom prst="rect">
              <a:avLst/>
            </a:prstGeom>
            <a:noFill/>
            <a:ln w="19050" cap="flat">
              <a:solidFill>
                <a:srgbClr val="0070C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400">
                  <a:solidFill>
                    <a:srgbClr val="0070C0"/>
                  </a:solidFill>
                </a:defRPr>
              </a:pPr>
              <a:r>
                <a:t>Same as proof system, but also has a </a:t>
              </a:r>
              <a:r>
                <a:rPr i="1"/>
                <a:t>truth assignment</a:t>
              </a:r>
            </a:p>
          </p:txBody>
        </p:sp>
        <p:sp>
          <p:nvSpPr>
            <p:cNvPr id="112" name="Straight Arrow Connector 9"/>
            <p:cNvSpPr/>
            <p:nvPr/>
          </p:nvSpPr>
          <p:spPr>
            <a:xfrm flipH="1" flipV="1">
              <a:off x="0" y="-1"/>
              <a:ext cx="2165023" cy="1562567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4" name="Proofs systems are about syntax: manipulating symbols to prove statements by using inference rules to derive them from axioms, or to derive them from previously derived statements. A proved statement could be true or false, or have no relationship whatso"/>
          <p:cNvSpPr txBox="1"/>
          <p:nvPr/>
        </p:nvSpPr>
        <p:spPr>
          <a:xfrm>
            <a:off x="232755" y="637703"/>
            <a:ext cx="11726489" cy="1023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100">
                <a:solidFill>
                  <a:srgbClr val="009051"/>
                </a:solidFill>
              </a:defRPr>
            </a:pPr>
            <a:r>
              <a:t>Proofs systems are about syntax: </a:t>
            </a:r>
            <a:r>
              <a:rPr b="1"/>
              <a:t>manipulating symbols</a:t>
            </a:r>
            <a:r>
              <a:t> to prove statements by using inference rules to derive them from axioms, or to derive them from previously derived statements. A proved statement could be true or false, or have no relationship whatsoever to truth.</a:t>
            </a:r>
          </a:p>
        </p:txBody>
      </p:sp>
      <p:sp>
        <p:nvSpPr>
          <p:cNvPr id="115" name="Logic systems combine syntax with semantics: assigning values of true or false to statements in a proof system. This assignment is not necessarily done by an algorithm."/>
          <p:cNvSpPr txBox="1"/>
          <p:nvPr/>
        </p:nvSpPr>
        <p:spPr>
          <a:xfrm>
            <a:off x="105197" y="3610980"/>
            <a:ext cx="3912988" cy="1683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solidFill>
                  <a:srgbClr val="009051"/>
                </a:solidFill>
              </a:defRPr>
            </a:lvl1pPr>
          </a:lstStyle>
          <a:p>
            <a:pPr/>
            <a:r>
              <a:t>Logic systems combine syntax with semantics: assigning values of true or false to statements in a proof system. This assignment is not necessarily done by an algorithm.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0" grpId="1"/>
      <p:bldP build="whole" bldLvl="1" animBg="1" rev="0" advAuto="0" spid="113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hris Moore also offers a non-contructive proof at the hour mark in his lecture.…"/>
          <p:cNvSpPr txBox="1"/>
          <p:nvPr/>
        </p:nvSpPr>
        <p:spPr>
          <a:xfrm>
            <a:off x="594052" y="102272"/>
            <a:ext cx="11442310" cy="589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800"/>
              </a:spcBef>
              <a:defRPr sz="2300">
                <a:solidFill>
                  <a:srgbClr val="00905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Chris Moore also offers a non-contructive proof at the hour mark in his lecture.</a:t>
            </a:r>
          </a:p>
          <a:p>
            <a:pPr>
              <a:spcBef>
                <a:spcPts val="800"/>
              </a:spcBef>
              <a:defRPr sz="2300">
                <a:solidFill>
                  <a:srgbClr val="00905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u="sng"/>
              <a:t>Suppose that everytime a program was going to run forever there was a proof that it was going to run forever</a:t>
            </a:r>
            <a:r>
              <a:t>. Note that this differs from a decidability problem, such as the halting problem. Instead of asking whether something is true of false, it asks if you prove something you already know to be true.</a:t>
            </a:r>
          </a:p>
          <a:p>
            <a:pPr>
              <a:spcBef>
                <a:spcPts val="800"/>
              </a:spcBef>
              <a:defRPr sz="2300">
                <a:solidFill>
                  <a:srgbClr val="00905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Let P be a Python program. You could decide the HaltsOnEmpty problem by initializing proofString to '', and doing two things in parallel:</a:t>
            </a:r>
          </a:p>
          <a:p>
            <a:pPr>
              <a:spcBef>
                <a:spcPts val="400"/>
              </a:spcBef>
              <a:defRPr sz="2300">
                <a:solidFill>
                  <a:srgbClr val="00905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• Run P('') for a step and see if it halts.</a:t>
            </a:r>
          </a:p>
          <a:p>
            <a:pPr>
              <a:defRPr sz="2300">
                <a:solidFill>
                  <a:srgbClr val="00905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• Check to see whether the next proofString in a lexicographic ordering </a:t>
            </a:r>
          </a:p>
          <a:p>
            <a:pPr>
              <a:spcBef>
                <a:spcPts val="800"/>
              </a:spcBef>
              <a:defRPr sz="2300">
                <a:solidFill>
                  <a:srgbClr val="00905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of ASCII is a proof that P will not halt.</a:t>
            </a:r>
          </a:p>
          <a:p>
            <a:pPr>
              <a:defRPr sz="2300">
                <a:solidFill>
                  <a:srgbClr val="00905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One of these things are guaranteed to happen, solving the unsolvable halting problem.</a:t>
            </a:r>
          </a:p>
          <a:p>
            <a:pPr>
              <a:defRPr sz="2300">
                <a:solidFill>
                  <a:srgbClr val="00905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∴ There are true statements that cannot be proven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520 version of next two WCBC slides…"/>
          <p:cNvSpPr txBox="1"/>
          <p:nvPr/>
        </p:nvSpPr>
        <p:spPr>
          <a:xfrm>
            <a:off x="933269" y="-64770"/>
            <a:ext cx="11561201" cy="698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500">
                <a:latin typeface="Verdana"/>
                <a:ea typeface="Verdana"/>
                <a:cs typeface="Verdana"/>
                <a:sym typeface="Verdana"/>
              </a:defRPr>
            </a:pPr>
            <a:r>
              <a:t>520 version of next two </a:t>
            </a:r>
            <a:r>
              <a:rPr i="1"/>
              <a:t>WCBC</a:t>
            </a:r>
            <a:r>
              <a:t> slides</a:t>
            </a:r>
          </a:p>
          <a:p>
            <a:pPr>
              <a:defRPr sz="15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 sz="1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import utils; from utils import rf</a:t>
            </a:r>
          </a:p>
          <a:p>
            <a:pPr>
              <a:defRPr sz="1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The following import is NOT an oracle function. The function              </a:t>
            </a:r>
          </a:p>
          <a:p>
            <a:pPr>
              <a:defRPr sz="1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provableInPeano correctly recognizes provable strings, but does not</a:t>
            </a:r>
          </a:p>
          <a:p>
            <a:pPr>
              <a:defRPr sz="1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decide them. See claim 16.4 p. 345</a:t>
            </a:r>
          </a:p>
          <a:p>
            <a:pPr>
              <a:spcBef>
                <a:spcPts val="600"/>
              </a:spcBef>
              <a:defRPr sz="1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provableInPeano import provableInPeano </a:t>
            </a:r>
          </a:p>
          <a:p>
            <a:pPr>
              <a:defRPr sz="1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The following import is a computable function---NOT an oracle.</a:t>
            </a:r>
          </a:p>
          <a:p>
            <a:pPr>
              <a:spcBef>
                <a:spcPts val="600"/>
              </a:spcBef>
              <a:defRPr sz="1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convertHaltToPeano import convertHaltToPeano </a:t>
            </a:r>
          </a:p>
          <a:p>
            <a:pPr>
              <a:defRPr sz="1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godel(inString):</a:t>
            </a:r>
          </a:p>
          <a:p>
            <a:pPr>
              <a:defRPr sz="1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godelProg = rf('godel.py') </a:t>
            </a:r>
          </a:p>
          <a:p>
            <a:pPr>
              <a:defRPr sz="1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b="1"/>
              <a:t># Constuct a Peano arithmatic predicate for godel('') halts</a:t>
            </a:r>
          </a:p>
          <a:p>
            <a:pPr>
              <a:defRPr sz="1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haltInPeano = convertHaltToPeano(godelProg) </a:t>
            </a:r>
          </a:p>
          <a:p>
            <a:pPr>
              <a:defRPr sz="1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b="1"/>
              <a:t># Constuct a Peano arithmatic predicate for godel('') does not halt</a:t>
            </a:r>
          </a:p>
          <a:p>
            <a:pPr>
              <a:defRPr sz="1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notHaltInPeano = 'NOT ' + haltInPeano       </a:t>
            </a:r>
            <a:endParaRPr b="1"/>
          </a:p>
          <a:p>
            <a:pPr>
              <a:defRPr sz="1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 </a:t>
            </a:r>
            <a:r>
              <a:t>   #provableInPeano is recognizable</a:t>
            </a:r>
          </a:p>
          <a:p>
            <a:pPr>
              <a:defRPr sz="1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if provableInPeano(notHaltInPeano) == 'yes':</a:t>
            </a:r>
          </a:p>
          <a:p>
            <a:pPr>
              <a:defRPr sz="1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# This is where godel() halts, if it does.</a:t>
            </a:r>
          </a:p>
          <a:p>
            <a:pPr>
              <a:defRPr sz="1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 # Does godel('') halt on empty input, assuming Peano arithmetic consistency?</a:t>
            </a:r>
          </a:p>
          <a:p>
            <a:pPr>
              <a:defRPr sz="1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 # </a:t>
            </a:r>
            <a:r>
              <a:rPr b="1">
                <a:solidFill>
                  <a:srgbClr val="009051"/>
                </a:solidFill>
              </a:rPr>
              <a:t>»</a:t>
            </a:r>
            <a:r>
              <a:rPr b="1">
                <a:solidFill>
                  <a:srgbClr val="FFFFFF"/>
                </a:solidFill>
              </a:rPr>
              <a:t>No, because godel('') only halts if you can prove it doesn't</a:t>
            </a:r>
            <a:r>
              <a:rPr b="1">
                <a:solidFill>
                  <a:srgbClr val="009051"/>
                </a:solidFill>
              </a:rPr>
              <a:t>.</a:t>
            </a:r>
            <a:endParaRPr b="1">
              <a:solidFill>
                <a:srgbClr val="009051"/>
              </a:solidFill>
            </a:endParaRPr>
          </a:p>
          <a:p>
            <a:pPr lvl="1">
              <a:defRPr sz="1700">
                <a:solidFill>
                  <a:srgbClr val="0090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 # </a:t>
            </a:r>
            <a:r>
              <a:rPr b="1"/>
              <a:t>»</a:t>
            </a:r>
            <a:r>
              <a:rPr b="1">
                <a:solidFill>
                  <a:srgbClr val="FFFFFF"/>
                </a:solidFill>
              </a:rPr>
              <a:t>So assuming godel('') halts leads to an inconsistency</a:t>
            </a:r>
            <a:r>
              <a:rPr b="1"/>
              <a:t>.</a:t>
            </a:r>
          </a:p>
          <a:p>
            <a:pPr>
              <a:defRPr sz="1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 return 'halted' # any value would do </a:t>
            </a:r>
          </a:p>
          <a:p>
            <a:pPr>
              <a:defRPr sz="1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else:   </a:t>
            </a:r>
          </a:p>
          <a:p>
            <a:pPr>
              <a:spcBef>
                <a:spcPts val="600"/>
              </a:spcBef>
              <a:defRPr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700"/>
              <a:t>        utils.loop() # deliberate infinite loop   </a:t>
            </a:r>
            <a:r>
              <a:t>    </a:t>
            </a:r>
          </a:p>
          <a:p>
            <a:pPr>
              <a:defRPr sz="1500">
                <a:latin typeface="Verdana"/>
                <a:ea typeface="Verdana"/>
                <a:cs typeface="Verdana"/>
                <a:sym typeface="Verdana"/>
              </a:defRPr>
            </a:pPr>
            <a:r>
              <a:t>Constructive proof:</a:t>
            </a:r>
          </a:p>
          <a:p>
            <a:pPr>
              <a:defRPr sz="1500">
                <a:latin typeface="Verdana"/>
                <a:ea typeface="Verdana"/>
                <a:cs typeface="Verdana"/>
                <a:sym typeface="Verdana"/>
              </a:defRPr>
            </a:pPr>
            <a:r>
              <a:t>  1. notHaltInPeano</a:t>
            </a:r>
            <a:r>
              <a:rPr b="1"/>
              <a:t> is true</a:t>
            </a:r>
            <a:r>
              <a:t> because </a:t>
            </a:r>
            <a:r>
              <a:rPr b="1">
                <a:solidFill>
                  <a:srgbClr val="009051"/>
                </a:solidFill>
              </a:rPr>
              <a:t>»</a:t>
            </a:r>
            <a:r>
              <a:rPr b="1">
                <a:solidFill>
                  <a:srgbClr val="FFFFFF"/>
                </a:solidFill>
              </a:rPr>
              <a:t>assuming godel('') halts leads to a contradiction (inconsistency)</a:t>
            </a:r>
            <a:r>
              <a:rPr b="1">
                <a:solidFill>
                  <a:srgbClr val="009051"/>
                </a:solidFill>
              </a:rPr>
              <a:t>.</a:t>
            </a:r>
            <a:endParaRPr>
              <a:solidFill>
                <a:srgbClr val="009051"/>
              </a:solidFill>
            </a:endParaRPr>
          </a:p>
          <a:p>
            <a:pPr>
              <a:defRPr sz="1500">
                <a:latin typeface="Verdana"/>
                <a:ea typeface="Verdana"/>
                <a:cs typeface="Verdana"/>
                <a:sym typeface="Verdana"/>
              </a:defRPr>
            </a:pPr>
            <a:r>
              <a:t>  2. notHaltInPeano</a:t>
            </a:r>
            <a:r>
              <a:rPr b="1"/>
              <a:t> is unprovable</a:t>
            </a:r>
            <a:r>
              <a:t> because </a:t>
            </a:r>
            <a:r>
              <a:rPr>
                <a:solidFill>
                  <a:srgbClr val="009051"/>
                </a:solidFill>
              </a:rPr>
              <a:t>»</a:t>
            </a:r>
            <a:r>
              <a:rPr b="1">
                <a:solidFill>
                  <a:srgbClr val="FFFFFF"/>
                </a:solidFill>
              </a:rPr>
              <a:t>if it was, godel('') would halt</a:t>
            </a:r>
            <a:r>
              <a:rPr b="1">
                <a:solidFill>
                  <a:srgbClr val="009051"/>
                </a:solidFill>
              </a:rPr>
              <a:t>.</a:t>
            </a:r>
            <a:endParaRPr>
              <a:solidFill>
                <a:srgbClr val="00905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itle 1"/>
          <p:cNvSpPr txBox="1"/>
          <p:nvPr>
            <p:ph type="title"/>
          </p:nvPr>
        </p:nvSpPr>
        <p:spPr>
          <a:xfrm>
            <a:off x="595372" y="-182959"/>
            <a:ext cx="10515601" cy="766091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3. Analyze a strange program called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godel.py</a:t>
            </a:r>
          </a:p>
        </p:txBody>
      </p:sp>
      <p:pic>
        <p:nvPicPr>
          <p:cNvPr id="222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0723" y="504940"/>
            <a:ext cx="8770021" cy="5072966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TextBox 4"/>
          <p:cNvSpPr txBox="1"/>
          <p:nvPr/>
        </p:nvSpPr>
        <p:spPr>
          <a:xfrm>
            <a:off x="654467" y="6148452"/>
            <a:ext cx="6683982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0070C0"/>
                </a:solidFill>
              </a:defRPr>
            </a:lvl1pPr>
          </a:lstStyle>
          <a:p>
            <a:pPr/>
            <a:r>
              <a:t>Exercise: what does this program do on empty input?</a:t>
            </a:r>
          </a:p>
        </p:txBody>
      </p:sp>
      <p:sp>
        <p:nvSpPr>
          <p:cNvPr id="224" name="TextBox 5"/>
          <p:cNvSpPr txBox="1"/>
          <p:nvPr/>
        </p:nvSpPr>
        <p:spPr>
          <a:xfrm>
            <a:off x="8014092" y="4120565"/>
            <a:ext cx="4826525" cy="7316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FF0000"/>
                </a:solidFill>
              </a:defRPr>
            </a:pPr>
            <a:r>
              <a:t>Note the meaning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notHaltInPeano</a:t>
            </a:r>
            <a:r>
              <a:t>: </a:t>
            </a:r>
          </a:p>
          <a:p>
            <a:pPr>
              <a:defRPr sz="2000">
                <a:solidFill>
                  <a:srgbClr val="FF0000"/>
                </a:solidFill>
              </a:defRPr>
            </a:pPr>
            <a:r>
              <a:t>“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godel.py</a:t>
            </a:r>
            <a:r>
              <a:t> doesn't halt on empty input”</a:t>
            </a:r>
          </a:p>
        </p:txBody>
      </p:sp>
      <p:sp>
        <p:nvSpPr>
          <p:cNvPr id="225" name="Straight Arrow Connector 7"/>
          <p:cNvSpPr/>
          <p:nvPr/>
        </p:nvSpPr>
        <p:spPr>
          <a:xfrm flipH="1">
            <a:off x="6155703" y="4477732"/>
            <a:ext cx="1209774" cy="9428"/>
          </a:xfrm>
          <a:prstGeom prst="line">
            <a:avLst/>
          </a:prstGeom>
          <a:ln w="28575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6" name="TextBox 9"/>
          <p:cNvSpPr txBox="1"/>
          <p:nvPr/>
        </p:nvSpPr>
        <p:spPr>
          <a:xfrm>
            <a:off x="8698932" y="1516695"/>
            <a:ext cx="1296187" cy="34018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pPr/>
            <a:r>
              <a:t>See step 2</a:t>
            </a:r>
          </a:p>
        </p:txBody>
      </p:sp>
      <p:sp>
        <p:nvSpPr>
          <p:cNvPr id="227" name="Straight Arrow Connector 10"/>
          <p:cNvSpPr/>
          <p:nvPr/>
        </p:nvSpPr>
        <p:spPr>
          <a:xfrm flipH="1">
            <a:off x="7379092" y="1678103"/>
            <a:ext cx="1209774" cy="9428"/>
          </a:xfrm>
          <a:prstGeom prst="line">
            <a:avLst/>
          </a:prstGeom>
          <a:ln w="28575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8" name="TextBox 11"/>
          <p:cNvSpPr txBox="1"/>
          <p:nvPr/>
        </p:nvSpPr>
        <p:spPr>
          <a:xfrm>
            <a:off x="9779261" y="2871331"/>
            <a:ext cx="1296187" cy="3401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pPr/>
            <a:r>
              <a:t>See step 1</a:t>
            </a:r>
          </a:p>
        </p:txBody>
      </p:sp>
      <p:sp>
        <p:nvSpPr>
          <p:cNvPr id="229" name="Straight Arrow Connector 12"/>
          <p:cNvSpPr/>
          <p:nvPr/>
        </p:nvSpPr>
        <p:spPr>
          <a:xfrm flipH="1">
            <a:off x="8552556" y="3032740"/>
            <a:ext cx="1209773" cy="9428"/>
          </a:xfrm>
          <a:prstGeom prst="line">
            <a:avLst/>
          </a:prstGeom>
          <a:ln w="28575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0" name="Text"/>
          <p:cNvSpPr txBox="1"/>
          <p:nvPr/>
        </p:nvSpPr>
        <p:spPr>
          <a:xfrm>
            <a:off x="4813113" y="1158489"/>
            <a:ext cx="481755" cy="33308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itle 1"/>
          <p:cNvSpPr txBox="1"/>
          <p:nvPr>
            <p:ph type="title"/>
          </p:nvPr>
        </p:nvSpPr>
        <p:spPr>
          <a:xfrm>
            <a:off x="119457" y="89222"/>
            <a:ext cx="11664102" cy="766092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4. Exhibit a true, unprovable PA statement embedded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godel.py</a:t>
            </a:r>
          </a:p>
        </p:txBody>
      </p:sp>
      <p:pic>
        <p:nvPicPr>
          <p:cNvPr id="233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457" y="857839"/>
            <a:ext cx="8770020" cy="5072967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TextBox 4"/>
          <p:cNvSpPr txBox="1"/>
          <p:nvPr/>
        </p:nvSpPr>
        <p:spPr>
          <a:xfrm>
            <a:off x="344230" y="5894849"/>
            <a:ext cx="6030191" cy="69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100">
                <a:solidFill>
                  <a:srgbClr val="009051"/>
                </a:solidFill>
              </a:defRPr>
            </a:pPr>
            <a:r>
              <a:t>Exercise: what does this program do on empty input? </a:t>
            </a:r>
          </a:p>
          <a:p>
            <a:pPr>
              <a:defRPr sz="2100">
                <a:solidFill>
                  <a:srgbClr val="009051"/>
                </a:solidFill>
              </a:defRPr>
            </a:pPr>
            <a:r>
              <a:t>»</a:t>
            </a:r>
            <a:r>
              <a:rPr>
                <a:solidFill>
                  <a:srgbClr val="FFFFFF"/>
                </a:solidFill>
              </a:rPr>
              <a:t>It loops at line 17</a:t>
            </a:r>
            <a:r>
              <a:t>…</a:t>
            </a:r>
          </a:p>
        </p:txBody>
      </p:sp>
      <p:sp>
        <p:nvSpPr>
          <p:cNvPr id="235" name="TextBox 5"/>
          <p:cNvSpPr txBox="1"/>
          <p:nvPr/>
        </p:nvSpPr>
        <p:spPr>
          <a:xfrm>
            <a:off x="7365476" y="4123788"/>
            <a:ext cx="4826524" cy="7317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FF0000"/>
                </a:solidFill>
              </a:defRPr>
            </a:pPr>
            <a:r>
              <a:t>Note the meaning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notHaltInPeano</a:t>
            </a:r>
            <a:r>
              <a:t>: </a:t>
            </a:r>
          </a:p>
          <a:p>
            <a:pPr>
              <a:defRPr sz="2000">
                <a:solidFill>
                  <a:srgbClr val="FF0000"/>
                </a:solidFill>
              </a:defRPr>
            </a:pPr>
            <a:r>
              <a:t>“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godel.py</a:t>
            </a:r>
            <a:r>
              <a:t> doesn't halt on empty input”</a:t>
            </a:r>
          </a:p>
        </p:txBody>
      </p:sp>
      <p:sp>
        <p:nvSpPr>
          <p:cNvPr id="236" name="Straight Arrow Connector 7"/>
          <p:cNvSpPr/>
          <p:nvPr/>
        </p:nvSpPr>
        <p:spPr>
          <a:xfrm flipH="1">
            <a:off x="6155703" y="4477732"/>
            <a:ext cx="1209774" cy="9428"/>
          </a:xfrm>
          <a:prstGeom prst="line">
            <a:avLst/>
          </a:prstGeom>
          <a:ln w="28575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7" name="TextBox 9"/>
          <p:cNvSpPr txBox="1"/>
          <p:nvPr/>
        </p:nvSpPr>
        <p:spPr>
          <a:xfrm>
            <a:off x="7725265" y="1759844"/>
            <a:ext cx="1296187" cy="3401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pPr/>
            <a:r>
              <a:t>See step 2</a:t>
            </a:r>
          </a:p>
        </p:txBody>
      </p:sp>
      <p:sp>
        <p:nvSpPr>
          <p:cNvPr id="238" name="Straight Arrow Connector 10"/>
          <p:cNvSpPr/>
          <p:nvPr/>
        </p:nvSpPr>
        <p:spPr>
          <a:xfrm flipH="1">
            <a:off x="6515492" y="1959899"/>
            <a:ext cx="1209774" cy="9428"/>
          </a:xfrm>
          <a:prstGeom prst="line">
            <a:avLst/>
          </a:prstGeom>
          <a:ln w="28575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9" name="TextBox 11"/>
          <p:cNvSpPr txBox="1"/>
          <p:nvPr/>
        </p:nvSpPr>
        <p:spPr>
          <a:xfrm>
            <a:off x="8509261" y="2871331"/>
            <a:ext cx="1296187" cy="3401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pPr/>
            <a:r>
              <a:t>See step 1</a:t>
            </a:r>
          </a:p>
        </p:txBody>
      </p:sp>
      <p:sp>
        <p:nvSpPr>
          <p:cNvPr id="240" name="Straight Arrow Connector 12"/>
          <p:cNvSpPr/>
          <p:nvPr/>
        </p:nvSpPr>
        <p:spPr>
          <a:xfrm flipH="1">
            <a:off x="7299489" y="3071386"/>
            <a:ext cx="1209774" cy="9428"/>
          </a:xfrm>
          <a:prstGeom prst="line">
            <a:avLst/>
          </a:prstGeom>
          <a:ln w="28575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1" name="TextBox 13"/>
          <p:cNvSpPr txBox="1"/>
          <p:nvPr/>
        </p:nvSpPr>
        <p:spPr>
          <a:xfrm>
            <a:off x="6348715" y="5897168"/>
            <a:ext cx="5801888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009051"/>
                </a:solidFill>
              </a:defRPr>
            </a:pPr>
            <a:r>
              <a:t>…therefore,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notHaltInPeano</a:t>
            </a:r>
            <a:r>
              <a:t> is »</a:t>
            </a:r>
            <a:r>
              <a:rPr>
                <a:solidFill>
                  <a:srgbClr val="FFFFFF"/>
                </a:solidFill>
              </a:rPr>
              <a:t>true but not provable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Assume that Peano arithmetic is consistent, and that the TM M has the following high-level description:…"/>
          <p:cNvSpPr txBox="1"/>
          <p:nvPr/>
        </p:nvSpPr>
        <p:spPr>
          <a:xfrm>
            <a:off x="731008" y="1445466"/>
            <a:ext cx="9700318" cy="2377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009051"/>
                </a:solidFill>
              </a:defRPr>
            </a:pPr>
            <a:r>
              <a:t>Assume that Peano arithmetic is consistent, and that the TM M has the following high-level description:</a:t>
            </a:r>
          </a:p>
          <a:p>
            <a:pPr>
              <a:defRPr>
                <a:solidFill>
                  <a:srgbClr val="009051"/>
                </a:solidFill>
              </a:defRPr>
            </a:pPr>
            <a:r>
              <a:t>    If you can prove that M does not halt:  halt</a:t>
            </a:r>
          </a:p>
          <a:p>
            <a:pPr>
              <a:defRPr>
                <a:solidFill>
                  <a:srgbClr val="009051"/>
                </a:solidFill>
              </a:defRPr>
            </a:pPr>
            <a:r>
              <a:t>    else: loop</a:t>
            </a:r>
          </a:p>
          <a:p>
            <a:pPr>
              <a:defRPr>
                <a:solidFill>
                  <a:srgbClr val="009051"/>
                </a:solidFill>
              </a:defRPr>
            </a:pPr>
          </a:p>
          <a:p>
            <a:pPr>
              <a:defRPr>
                <a:solidFill>
                  <a:srgbClr val="009051"/>
                </a:solidFill>
              </a:defRPr>
            </a:pPr>
            <a:r>
              <a:t>Statement S = "M does not halt</a:t>
            </a:r>
          </a:p>
          <a:p>
            <a:pPr>
              <a:defRPr>
                <a:solidFill>
                  <a:srgbClr val="009051"/>
                </a:solidFill>
              </a:defRPr>
            </a:pPr>
          </a:p>
          <a:p>
            <a:pPr>
              <a:defRPr>
                <a:solidFill>
                  <a:srgbClr val="009051"/>
                </a:solidFill>
              </a:defRPr>
            </a:pPr>
            <a:r>
              <a:t>Show that S is true but unprovable.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of a proof system: BinAd</a:t>
            </a:r>
          </a:p>
        </p:txBody>
      </p:sp>
      <p:sp>
        <p:nvSpPr>
          <p:cNvPr id="118" name="Content Placeholder 2"/>
          <p:cNvSpPr txBox="1"/>
          <p:nvPr>
            <p:ph type="body" idx="1"/>
          </p:nvPr>
        </p:nvSpPr>
        <p:spPr>
          <a:xfrm>
            <a:off x="838200" y="1798100"/>
            <a:ext cx="10515600" cy="4351339"/>
          </a:xfrm>
          <a:prstGeom prst="rect">
            <a:avLst/>
          </a:prstGeom>
        </p:spPr>
        <p:txBody>
          <a:bodyPr/>
          <a:lstStyle/>
          <a:p>
            <a:pPr/>
            <a:r>
              <a:t>Alphabet: {0, 1, +, =}</a:t>
            </a:r>
          </a:p>
          <a:p>
            <a:pPr/>
          </a:p>
          <a:p>
            <a:pPr/>
            <a:r>
              <a:t>Axiom:</a:t>
            </a:r>
          </a:p>
          <a:p>
            <a:pPr/>
          </a:p>
          <a:p>
            <a:pPr/>
          </a:p>
          <a:p>
            <a:pPr/>
            <a:r>
              <a:t>Inference rules:</a:t>
            </a:r>
          </a:p>
        </p:txBody>
      </p:sp>
      <p:pic>
        <p:nvPicPr>
          <p:cNvPr id="11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7720" y="3345758"/>
            <a:ext cx="1052219" cy="458329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120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2970" y="5113461"/>
            <a:ext cx="7985484" cy="1269882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/>
          <p:nvPr>
            <p:ph type="title"/>
          </p:nvPr>
        </p:nvSpPr>
        <p:spPr>
          <a:xfrm>
            <a:off x="753357" y="212930"/>
            <a:ext cx="10515601" cy="63411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Examples of applying inference rules in BinAd</a:t>
            </a:r>
          </a:p>
        </p:txBody>
      </p:sp>
      <p:pic>
        <p:nvPicPr>
          <p:cNvPr id="123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4191" y="2135406"/>
            <a:ext cx="10515601" cy="2735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27801" y="943705"/>
            <a:ext cx="6280315" cy="998720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sp>
        <p:nvSpPr>
          <p:cNvPr id="125" name="Rectangle 6"/>
          <p:cNvSpPr/>
          <p:nvPr/>
        </p:nvSpPr>
        <p:spPr>
          <a:xfrm>
            <a:off x="4798243" y="2837468"/>
            <a:ext cx="6721311" cy="735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Rectangle 7"/>
          <p:cNvSpPr/>
          <p:nvPr/>
        </p:nvSpPr>
        <p:spPr>
          <a:xfrm>
            <a:off x="4798243" y="3513015"/>
            <a:ext cx="6721311" cy="5405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	</a:t>
            </a:r>
          </a:p>
        </p:txBody>
      </p:sp>
      <p:sp>
        <p:nvSpPr>
          <p:cNvPr id="127" name="Rectangle 8"/>
          <p:cNvSpPr/>
          <p:nvPr/>
        </p:nvSpPr>
        <p:spPr>
          <a:xfrm>
            <a:off x="5129708" y="3993782"/>
            <a:ext cx="6721311" cy="8134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8" name="TextBox 9"/>
          <p:cNvSpPr txBox="1"/>
          <p:nvPr/>
        </p:nvSpPr>
        <p:spPr>
          <a:xfrm>
            <a:off x="168958" y="4886038"/>
            <a:ext cx="5957030" cy="1902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100">
                <a:solidFill>
                  <a:srgbClr val="0070C0"/>
                </a:solidFill>
              </a:defRPr>
            </a:pPr>
            <a:r>
              <a:t>Experiments: after importing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binAd.py</a:t>
            </a:r>
            <a:r>
              <a:t>, try</a:t>
            </a:r>
          </a:p>
          <a:p>
            <a:pPr lvl="3">
              <a:defRPr sz="21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applyRuleTwo('1+1+1=11')</a:t>
            </a:r>
          </a:p>
          <a:p>
            <a:pPr lvl="3">
              <a:defRPr sz="21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</a:t>
            </a:r>
          </a:p>
          <a:p>
            <a:pPr lvl="3">
              <a:defRPr sz="21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isProvable('1+1+1=11')</a:t>
            </a:r>
          </a:p>
          <a:p>
            <a:pPr lvl="3">
              <a:defRPr sz="21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3">
              <a:defRPr sz="21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isProvable('1=0')</a:t>
            </a:r>
          </a:p>
        </p:txBody>
      </p:sp>
      <p:sp>
        <p:nvSpPr>
          <p:cNvPr id="129" name="»{1+1+10+10=1+101"/>
          <p:cNvSpPr txBox="1"/>
          <p:nvPr/>
        </p:nvSpPr>
        <p:spPr>
          <a:xfrm>
            <a:off x="5505124" y="2902320"/>
            <a:ext cx="2033735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433FF"/>
                </a:solidFill>
              </a:defRPr>
            </a:pPr>
            <a:r>
              <a:rPr>
                <a:solidFill>
                  <a:srgbClr val="009051"/>
                </a:solidFill>
              </a:rPr>
              <a:t>»</a:t>
            </a:r>
            <a:r>
              <a:rPr>
                <a:solidFill>
                  <a:srgbClr val="FFFFFF"/>
                </a:solidFill>
              </a:rPr>
              <a:t>{1+1+10+10=1+101</a:t>
            </a:r>
          </a:p>
        </p:txBody>
      </p:sp>
      <p:sp>
        <p:nvSpPr>
          <p:cNvPr id="130" name="»Add one to each side of the equation."/>
          <p:cNvSpPr txBox="1"/>
          <p:nvPr/>
        </p:nvSpPr>
        <p:spPr>
          <a:xfrm>
            <a:off x="7660521" y="2958580"/>
            <a:ext cx="3841885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 </a:t>
            </a:r>
            <a:r>
              <a:rPr b="1">
                <a:solidFill>
                  <a:srgbClr val="009051"/>
                </a:solidFill>
              </a:rPr>
              <a:t>»</a:t>
            </a:r>
            <a:r>
              <a:rPr b="1">
                <a:solidFill>
                  <a:srgbClr val="FFFFFF"/>
                </a:solidFill>
              </a:rPr>
              <a:t>Add one to each side of the equation</a:t>
            </a:r>
            <a:r>
              <a:rPr b="1">
                <a:solidFill>
                  <a:srgbClr val="009051"/>
                </a:solidFill>
              </a:rPr>
              <a:t>.</a:t>
            </a:r>
          </a:p>
        </p:txBody>
      </p:sp>
      <p:sp>
        <p:nvSpPr>
          <p:cNvPr id="131" name="»1+100=101"/>
          <p:cNvSpPr txBox="1"/>
          <p:nvPr/>
        </p:nvSpPr>
        <p:spPr>
          <a:xfrm>
            <a:off x="5534156" y="3581911"/>
            <a:ext cx="1266005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433FF"/>
                </a:solidFill>
              </a:defRPr>
            </a:pPr>
            <a:r>
              <a:rPr>
                <a:solidFill>
                  <a:srgbClr val="009051"/>
                </a:solidFill>
              </a:rPr>
              <a:t>»</a:t>
            </a:r>
            <a:r>
              <a:rPr>
                <a:solidFill>
                  <a:srgbClr val="FFFFFF"/>
                </a:solidFill>
              </a:rPr>
              <a:t>1+100=101</a:t>
            </a:r>
          </a:p>
        </p:txBody>
      </p:sp>
      <p:sp>
        <p:nvSpPr>
          <p:cNvPr id="132" name="»10+10=100."/>
          <p:cNvSpPr txBox="1"/>
          <p:nvPr/>
        </p:nvSpPr>
        <p:spPr>
          <a:xfrm>
            <a:off x="7733096" y="3456755"/>
            <a:ext cx="1327062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433FF"/>
                </a:solidFill>
              </a:defRPr>
            </a:pPr>
            <a:r>
              <a:rPr>
                <a:solidFill>
                  <a:srgbClr val="009193"/>
                </a:solidFill>
              </a:rPr>
              <a:t>»</a:t>
            </a:r>
            <a:r>
              <a:rPr>
                <a:solidFill>
                  <a:srgbClr val="FFFFFF"/>
                </a:solidFill>
              </a:rPr>
              <a:t>10+10=100</a:t>
            </a:r>
            <a:r>
              <a:t>.</a:t>
            </a:r>
          </a:p>
        </p:txBody>
      </p:sp>
      <p:sp>
        <p:nvSpPr>
          <p:cNvPr id="133" name="»11+10=101"/>
          <p:cNvSpPr txBox="1"/>
          <p:nvPr/>
        </p:nvSpPr>
        <p:spPr>
          <a:xfrm>
            <a:off x="5462997" y="4331132"/>
            <a:ext cx="1266005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09051"/>
                </a:solidFill>
              </a:defRPr>
            </a:lvl1pPr>
          </a:lstStyle>
          <a:p>
            <a:pPr>
              <a:defRPr>
                <a:solidFill>
                  <a:srgbClr val="0433FF"/>
                </a:solidFill>
              </a:defRPr>
            </a:pPr>
            <a:r>
              <a:rPr>
                <a:solidFill>
                  <a:srgbClr val="009051"/>
                </a:solidFill>
              </a:rPr>
              <a:t>»11+10=101</a:t>
            </a:r>
          </a:p>
        </p:txBody>
      </p:sp>
      <p:sp>
        <p:nvSpPr>
          <p:cNvPr id="134" name="»1+10=11."/>
          <p:cNvSpPr txBox="1"/>
          <p:nvPr/>
        </p:nvSpPr>
        <p:spPr>
          <a:xfrm>
            <a:off x="7708817" y="4298298"/>
            <a:ext cx="1095336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9051"/>
                </a:solidFill>
              </a:defRPr>
            </a:pPr>
            <a:r>
              <a:t>»</a:t>
            </a:r>
            <a:r>
              <a:rPr>
                <a:solidFill>
                  <a:srgbClr val="FFFFFF"/>
                </a:solidFill>
              </a:rPr>
              <a:t>1+10=11</a:t>
            </a:r>
            <a:r>
              <a:t>.</a:t>
            </a:r>
          </a:p>
        </p:txBody>
      </p:sp>
      <p:sp>
        <p:nvSpPr>
          <p:cNvPr id="135" name="» {'10+1=11', '1+10=11'}"/>
          <p:cNvSpPr txBox="1"/>
          <p:nvPr/>
        </p:nvSpPr>
        <p:spPr>
          <a:xfrm>
            <a:off x="1524422" y="5542520"/>
            <a:ext cx="2807239" cy="330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900">
                <a:solidFill>
                  <a:srgbClr val="009051"/>
                </a:solidFill>
              </a:defRPr>
            </a:pPr>
            <a:r>
              <a:t>» {'</a:t>
            </a:r>
            <a:r>
              <a:rPr>
                <a:solidFill>
                  <a:srgbClr val="FFFFFF"/>
                </a:solidFill>
              </a:rPr>
              <a:t>10+1=11', '1+10=11</a:t>
            </a:r>
            <a:r>
              <a:t>'}</a:t>
            </a:r>
          </a:p>
        </p:txBody>
      </p:sp>
      <p:sp>
        <p:nvSpPr>
          <p:cNvPr id="136" name="» ('provable', ['1=1', '1+1=1+1', '1+1+1=1+1+1', '1+1+1=1+10', '1+1+1=11'])"/>
          <p:cNvSpPr txBox="1"/>
          <p:nvPr/>
        </p:nvSpPr>
        <p:spPr>
          <a:xfrm>
            <a:off x="1475414" y="6159426"/>
            <a:ext cx="9383488" cy="330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900">
                <a:solidFill>
                  <a:srgbClr val="008F00"/>
                </a:solidFill>
              </a:defRPr>
            </a:pPr>
            <a:r>
              <a:t>» (</a:t>
            </a:r>
            <a:r>
              <a:rPr>
                <a:solidFill>
                  <a:srgbClr val="FFFFFF"/>
                </a:solidFill>
              </a:rPr>
              <a:t>'provable', ['1=1', '1+1=1+1', '1+1+1=1+1+1', '1+1+1=1+10', '1+1+1=11']</a:t>
            </a:r>
            <a:r>
              <a:t>)</a:t>
            </a:r>
          </a:p>
        </p:txBody>
      </p:sp>
      <p:sp>
        <p:nvSpPr>
          <p:cNvPr id="137" name="» ('not proved in first 109322 formulas generated', None)"/>
          <p:cNvSpPr txBox="1"/>
          <p:nvPr/>
        </p:nvSpPr>
        <p:spPr>
          <a:xfrm>
            <a:off x="5035972" y="6399552"/>
            <a:ext cx="6721311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9051"/>
                </a:solidFill>
              </a:defRPr>
            </a:pPr>
            <a:r>
              <a:t>» (</a:t>
            </a:r>
            <a:r>
              <a:rPr>
                <a:solidFill>
                  <a:srgbClr val="FFFFFF"/>
                </a:solidFill>
              </a:rPr>
              <a:t>'not proved in first 109322 formulas generated', None</a:t>
            </a:r>
            <a:r>
              <a:t>)</a:t>
            </a:r>
          </a:p>
        </p:txBody>
      </p:sp>
      <p:sp>
        <p:nvSpPr>
          <p:cNvPr id="138" name="1"/>
          <p:cNvSpPr txBox="1"/>
          <p:nvPr/>
        </p:nvSpPr>
        <p:spPr>
          <a:xfrm>
            <a:off x="6505944" y="3336692"/>
            <a:ext cx="220004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>
              <a:defRPr>
                <a:solidFill>
                  <a:srgbClr val="0433FF"/>
                </a:solidFill>
              </a:defRPr>
            </a:pPr>
            <a:r>
              <a:rPr>
                <a:solidFill>
                  <a:srgbClr val="FFFFFF"/>
                </a:solidFill>
              </a:rP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5" grpId="1"/>
      <p:bldP build="whole" bldLvl="1" animBg="1" rev="0" advAuto="0" spid="128" grpId="4"/>
      <p:bldP build="whole" bldLvl="1" animBg="1" rev="0" advAuto="0" spid="127" grpId="3"/>
      <p:bldP build="whole" bldLvl="1" animBg="1" rev="0" advAuto="0" spid="126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of logical system: BinAdLogic</a:t>
            </a:r>
          </a:p>
        </p:txBody>
      </p:sp>
      <p:sp>
        <p:nvSpPr>
          <p:cNvPr id="141" name="Content Placeholder 2"/>
          <p:cNvSpPr txBox="1"/>
          <p:nvPr>
            <p:ph type="body" idx="1"/>
          </p:nvPr>
        </p:nvSpPr>
        <p:spPr>
          <a:xfrm>
            <a:off x="838200" y="1698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Use the obvious truth value: statement is true if it is mathematically correct (e.g. “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1+1=10</a:t>
            </a:r>
            <a:r>
              <a:t>” is true; “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1+1=1</a:t>
            </a:r>
            <a:r>
              <a:t>” is false)</a:t>
            </a:r>
          </a:p>
          <a:p>
            <a:pPr/>
            <a:r>
              <a:t>Exercise: in BinAdLogic, is “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10+100=110</a:t>
            </a:r>
            <a:r>
              <a:t>”</a:t>
            </a:r>
          </a:p>
          <a:p>
            <a:pPr lvl="1" marL="914400" indent="-457200">
              <a:spcBef>
                <a:spcPts val="500"/>
              </a:spcBef>
              <a:buFontTx/>
              <a:buAutoNum type="alphaLcParenR" startAt="1"/>
              <a:defRPr sz="2400"/>
            </a:pPr>
            <a:r>
              <a:t>true?</a:t>
            </a:r>
          </a:p>
          <a:p>
            <a:pPr lvl="1" marL="914400" indent="-457200">
              <a:spcBef>
                <a:spcPts val="500"/>
              </a:spcBef>
              <a:buFontTx/>
              <a:buAutoNum type="alphaLcParenR" startAt="1"/>
              <a:defRPr sz="2400"/>
            </a:pPr>
            <a:r>
              <a:t>provable?</a:t>
            </a:r>
          </a:p>
          <a:p>
            <a:pPr/>
            <a:r>
              <a:t>Experiments:</a:t>
            </a:r>
          </a:p>
          <a:p>
            <a:pPr lvl="1" marL="0" indent="457200"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&gt;&gt;&gt; isTrue('1+1=10')</a:t>
            </a:r>
          </a:p>
          <a:p>
            <a:pPr lvl="1" marL="0" indent="457200"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&gt;&gt;&gt; isProvable('1+1=10')</a:t>
            </a:r>
          </a:p>
          <a:p>
            <a:pPr lvl="1" marL="0" indent="457200"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&gt;&gt;&gt; isTrue('10000=10000')</a:t>
            </a:r>
          </a:p>
          <a:p>
            <a:pPr lvl="1" marL="0" indent="457200"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&gt;&gt;&gt; isProvable('10000=10000')</a:t>
            </a:r>
          </a:p>
        </p:txBody>
      </p:sp>
      <p:sp>
        <p:nvSpPr>
          <p:cNvPr id="142" name="BinAdLogic is consistent because all provable statements are true, and it is also complete because all true statements are provable."/>
          <p:cNvSpPr txBox="1"/>
          <p:nvPr/>
        </p:nvSpPr>
        <p:spPr>
          <a:xfrm>
            <a:off x="5220569" y="3362704"/>
            <a:ext cx="6218484" cy="1023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100">
                <a:solidFill>
                  <a:srgbClr val="009051"/>
                </a:solidFill>
              </a:defRPr>
            </a:pPr>
            <a:r>
              <a:t>BinAdLogic is </a:t>
            </a:r>
            <a:r>
              <a:rPr u="sng"/>
              <a:t>consistent</a:t>
            </a:r>
            <a:r>
              <a:t> because all provable statements are true, and it is also </a:t>
            </a:r>
            <a:r>
              <a:rPr u="sng"/>
              <a:t>complete</a:t>
            </a:r>
            <a:r>
              <a:t> because all true statements are provable.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1"/>
          <p:cNvSpPr txBox="1"/>
          <p:nvPr>
            <p:ph type="title"/>
          </p:nvPr>
        </p:nvSpPr>
        <p:spPr>
          <a:xfrm>
            <a:off x="675851" y="140041"/>
            <a:ext cx="10515601" cy="1303420"/>
          </a:xfrm>
          <a:prstGeom prst="rect">
            <a:avLst/>
          </a:prstGeom>
        </p:spPr>
        <p:txBody>
          <a:bodyPr/>
          <a:lstStyle/>
          <a:p>
            <a:pPr/>
            <a:r>
              <a:t>BUT in some logical systems, truth is not the same as provability</a:t>
            </a:r>
          </a:p>
        </p:txBody>
      </p:sp>
      <p:sp>
        <p:nvSpPr>
          <p:cNvPr id="145" name="Content Placeholder 2"/>
          <p:cNvSpPr txBox="1"/>
          <p:nvPr>
            <p:ph type="body" sz="half" idx="1"/>
          </p:nvPr>
        </p:nvSpPr>
        <p:spPr>
          <a:xfrm>
            <a:off x="838200" y="1825625"/>
            <a:ext cx="10515600" cy="2887778"/>
          </a:xfrm>
          <a:prstGeom prst="rect">
            <a:avLst/>
          </a:prstGeom>
        </p:spPr>
        <p:txBody>
          <a:bodyPr/>
          <a:lstStyle/>
          <a:p>
            <a:pPr/>
            <a:r>
              <a:t>Examples:</a:t>
            </a:r>
          </a:p>
        </p:txBody>
      </p:sp>
      <p:pic>
        <p:nvPicPr>
          <p:cNvPr id="14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4625" y="2395542"/>
            <a:ext cx="8433504" cy="2218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06909" y="1241502"/>
            <a:ext cx="6280315" cy="998720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sp>
        <p:nvSpPr>
          <p:cNvPr id="148" name="TextBox 5"/>
          <p:cNvSpPr txBox="1"/>
          <p:nvPr/>
        </p:nvSpPr>
        <p:spPr>
          <a:xfrm>
            <a:off x="5768402" y="872170"/>
            <a:ext cx="1240444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0070C0"/>
                </a:solidFill>
              </a:defRPr>
            </a:lvl1pPr>
          </a:lstStyle>
          <a:p>
            <a:pPr/>
            <a:r>
              <a:t>BinAdLogic</a:t>
            </a:r>
          </a:p>
        </p:txBody>
      </p:sp>
      <p:sp>
        <p:nvSpPr>
          <p:cNvPr id="149" name="TextBox 6"/>
          <p:cNvSpPr txBox="1"/>
          <p:nvPr/>
        </p:nvSpPr>
        <p:spPr>
          <a:xfrm>
            <a:off x="695862" y="5095566"/>
            <a:ext cx="9324936" cy="1497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0070C0"/>
                </a:solidFill>
              </a:defRPr>
            </a:pPr>
            <a:r>
              <a:t>Exercises:</a:t>
            </a:r>
          </a:p>
          <a:p>
            <a:pPr marL="342900" indent="-342900">
              <a:buSzPct val="100000"/>
              <a:buAutoNum type="arabicPeriod" startAt="1"/>
              <a:defRPr sz="2400">
                <a:solidFill>
                  <a:srgbClr val="0070C0"/>
                </a:solidFill>
              </a:defRPr>
            </a:pPr>
            <a:r>
              <a:t>Produce a BrokenBinAdLogic statement that is provable, but not true</a:t>
            </a:r>
          </a:p>
          <a:p>
            <a:pPr marL="342900" indent="-342900">
              <a:buSzPct val="100000"/>
              <a:buAutoNum type="arabicPeriod" startAt="1"/>
              <a:defRPr sz="2400">
                <a:solidFill>
                  <a:srgbClr val="0070C0"/>
                </a:solidFill>
              </a:defRPr>
            </a:pPr>
            <a:r>
              <a:t>Produce a RestrictedBinAdLogic statement that is true, but not provable</a:t>
            </a:r>
          </a:p>
          <a:p>
            <a:pPr marL="342900" indent="-342900">
              <a:buSzPct val="100000"/>
              <a:buAutoNum type="arabicPeriod" startAt="1"/>
              <a:defRPr sz="2400">
                <a:solidFill>
                  <a:srgbClr val="0070C0"/>
                </a:solidFill>
              </a:defRPr>
            </a:pPr>
            <a:r>
              <a:t>Think of a new truth assignment that “fixes” BrokenBinAdLogic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Broken binAd logic v2.0: Infer A  = B + 1…"/>
          <p:cNvSpPr txBox="1"/>
          <p:nvPr/>
        </p:nvSpPr>
        <p:spPr>
          <a:xfrm>
            <a:off x="423237" y="1217756"/>
            <a:ext cx="9742176" cy="39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>
                <a:solidFill>
                  <a:srgbClr val="009051"/>
                </a:solidFill>
              </a:defRPr>
            </a:pPr>
          </a:p>
          <a:p>
            <a:pPr>
              <a:defRPr sz="2200">
                <a:solidFill>
                  <a:srgbClr val="009051"/>
                </a:solidFill>
              </a:defRPr>
            </a:pPr>
            <a:r>
              <a:t>  Broken binAd logic v2.0: Infer A  = B + 1</a:t>
            </a:r>
          </a:p>
          <a:p>
            <a:pPr>
              <a:defRPr sz="2200">
                <a:solidFill>
                  <a:srgbClr val="009051"/>
                </a:solidFill>
              </a:defRPr>
            </a:pPr>
            <a:r>
              <a:t>  i. Derive a statement S that is provable but not true in our understanding of binary arithmetic.  </a:t>
            </a:r>
            <a:r>
              <a:rPr b="1"/>
              <a:t>»</a:t>
            </a:r>
            <a:r>
              <a:rPr b="1">
                <a:solidFill>
                  <a:srgbClr val="FFFFFF"/>
                </a:solidFill>
              </a:rPr>
              <a:t>1=1+1</a:t>
            </a:r>
            <a:r>
              <a:rPr b="1"/>
              <a:t>.</a:t>
            </a:r>
            <a:endParaRPr b="1"/>
          </a:p>
          <a:p>
            <a:pPr>
              <a:defRPr sz="2200">
                <a:solidFill>
                  <a:srgbClr val="009051"/>
                </a:solidFill>
              </a:defRPr>
            </a:pPr>
            <a:r>
              <a:t>  ii.  Provide a new interpretation for '=' that makes S true under the rules of binary arithmetic. </a:t>
            </a:r>
            <a:r>
              <a:rPr b="1"/>
              <a:t>»'=' has the same semantics as '≤'.</a:t>
            </a:r>
          </a:p>
          <a:p>
            <a:pPr>
              <a:defRPr sz="2200">
                <a:solidFill>
                  <a:srgbClr val="009051"/>
                </a:solidFill>
              </a:defRPr>
            </a:pPr>
          </a:p>
          <a:p>
            <a:pPr>
              <a:defRPr sz="2200">
                <a:solidFill>
                  <a:srgbClr val="009051"/>
                </a:solidFill>
              </a:defRPr>
            </a:pPr>
            <a:r>
              <a:t>  Restricted bidAd logic v2.0: Remove rule 2, N + N = N0</a:t>
            </a:r>
          </a:p>
          <a:p>
            <a:pPr>
              <a:defRPr sz="2200">
                <a:solidFill>
                  <a:srgbClr val="009051"/>
                </a:solidFill>
              </a:defRPr>
            </a:pPr>
            <a:r>
              <a:t>  iii. Using this restricted version of binAd, produce a statement S that is true under the rules of binary arithmetic, but not provable.  </a:t>
            </a:r>
            <a:r>
              <a:rPr b="1"/>
              <a:t>»</a:t>
            </a:r>
            <a:r>
              <a:rPr b="1">
                <a:solidFill>
                  <a:srgbClr val="FFFFFF"/>
                </a:solidFill>
              </a:rPr>
              <a:t>1+1+10</a:t>
            </a:r>
            <a:r>
              <a:rPr b="1"/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/>
          <p:nvPr>
            <p:ph type="title"/>
          </p:nvPr>
        </p:nvSpPr>
        <p:spPr>
          <a:xfrm>
            <a:off x="838200" y="138881"/>
            <a:ext cx="10515600" cy="496066"/>
          </a:xfrm>
          <a:prstGeom prst="rect">
            <a:avLst/>
          </a:prstGeom>
        </p:spPr>
        <p:txBody>
          <a:bodyPr/>
          <a:lstStyle>
            <a:lvl1pPr defTabSz="822959">
              <a:defRPr sz="3239"/>
            </a:lvl1pPr>
          </a:lstStyle>
          <a:p>
            <a:pPr/>
            <a:r>
              <a:t>Consistency, completeness and decidability</a:t>
            </a:r>
          </a:p>
        </p:txBody>
      </p:sp>
      <p:sp>
        <p:nvSpPr>
          <p:cNvPr id="154" name="Content Placeholder 2"/>
          <p:cNvSpPr txBox="1"/>
          <p:nvPr>
            <p:ph type="body" sz="half" idx="1"/>
          </p:nvPr>
        </p:nvSpPr>
        <p:spPr>
          <a:xfrm>
            <a:off x="808348" y="596572"/>
            <a:ext cx="10515601" cy="179426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1000"/>
              </a:lnSpc>
              <a:buSzTx/>
              <a:buNone/>
              <a:defRPr sz="2500"/>
            </a:pPr>
            <a:r>
              <a:t>A logical system is</a:t>
            </a:r>
          </a:p>
          <a:p>
            <a:pPr>
              <a:lnSpc>
                <a:spcPct val="81000"/>
              </a:lnSpc>
              <a:defRPr i="1" sz="2500"/>
            </a:pPr>
            <a:r>
              <a:t>consistent</a:t>
            </a:r>
            <a:r>
              <a:rPr i="0"/>
              <a:t> if all provable statements are true</a:t>
            </a:r>
          </a:p>
          <a:p>
            <a:pPr>
              <a:lnSpc>
                <a:spcPct val="81000"/>
              </a:lnSpc>
              <a:defRPr i="1" sz="2500"/>
            </a:pPr>
            <a:r>
              <a:t>complete</a:t>
            </a:r>
            <a:r>
              <a:rPr i="0"/>
              <a:t> if all true statements are provable</a:t>
            </a:r>
          </a:p>
          <a:p>
            <a:pPr>
              <a:lnSpc>
                <a:spcPct val="81000"/>
              </a:lnSpc>
              <a:defRPr i="1" sz="2500"/>
            </a:pPr>
            <a:r>
              <a:t>decidable</a:t>
            </a:r>
            <a:r>
              <a:rPr i="0"/>
              <a:t> if a computer program can decide the truth of statements</a:t>
            </a:r>
          </a:p>
        </p:txBody>
      </p:sp>
      <p:pic>
        <p:nvPicPr>
          <p:cNvPr id="15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6552" y="2745718"/>
            <a:ext cx="7456602" cy="4011975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Rectangle 4"/>
          <p:cNvSpPr/>
          <p:nvPr/>
        </p:nvSpPr>
        <p:spPr>
          <a:xfrm>
            <a:off x="5788057" y="3275815"/>
            <a:ext cx="3582186" cy="33323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7" name="TextBox 8"/>
          <p:cNvSpPr txBox="1"/>
          <p:nvPr/>
        </p:nvSpPr>
        <p:spPr>
          <a:xfrm>
            <a:off x="281390" y="5780987"/>
            <a:ext cx="1586533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/>
            <a:r>
              <a:t>will be explained soon!</a:t>
            </a:r>
          </a:p>
        </p:txBody>
      </p:sp>
      <p:sp>
        <p:nvSpPr>
          <p:cNvPr id="158" name="Straight Arrow Connector 10"/>
          <p:cNvSpPr/>
          <p:nvPr/>
        </p:nvSpPr>
        <p:spPr>
          <a:xfrm>
            <a:off x="1847654" y="6315958"/>
            <a:ext cx="490195" cy="188537"/>
          </a:xfrm>
          <a:prstGeom prst="line">
            <a:avLst/>
          </a:prstGeom>
          <a:ln w="28575">
            <a:solidFill>
              <a:srgbClr val="0070C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9" name="Yes          Yes         Yes…"/>
          <p:cNvSpPr txBox="1"/>
          <p:nvPr/>
        </p:nvSpPr>
        <p:spPr>
          <a:xfrm>
            <a:off x="5612514" y="3173556"/>
            <a:ext cx="4504772" cy="339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90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Yes          Yes         Yes</a:t>
            </a:r>
          </a:p>
          <a:p>
            <a:pPr>
              <a:defRPr>
                <a:solidFill>
                  <a:srgbClr val="0090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>
                <a:solidFill>
                  <a:srgbClr val="0090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>
                <a:solidFill>
                  <a:srgbClr val="0090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Yes          No          Yes</a:t>
            </a:r>
          </a:p>
          <a:p>
            <a:pPr>
              <a:defRPr>
                <a:solidFill>
                  <a:srgbClr val="0090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>
                <a:solidFill>
                  <a:srgbClr val="0090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>
                <a:solidFill>
                  <a:srgbClr val="0090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No           Yes         Yes</a:t>
            </a:r>
          </a:p>
          <a:p>
            <a:pPr>
              <a:defRPr>
                <a:solidFill>
                  <a:srgbClr val="0090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>
                <a:solidFill>
                  <a:srgbClr val="0090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>
                <a:solidFill>
                  <a:srgbClr val="0090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Yes          Yes         Yes</a:t>
            </a:r>
          </a:p>
          <a:p>
            <a:pPr>
              <a:defRPr>
                <a:solidFill>
                  <a:srgbClr val="0090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>
                <a:solidFill>
                  <a:srgbClr val="0090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>
                <a:solidFill>
                  <a:srgbClr val="0090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No        Hopefully      No</a:t>
            </a:r>
          </a:p>
        </p:txBody>
      </p:sp>
      <p:sp>
        <p:nvSpPr>
          <p:cNvPr id="160" name="Truth values are not necessarily assigned by an algorithm."/>
          <p:cNvSpPr txBox="1"/>
          <p:nvPr/>
        </p:nvSpPr>
        <p:spPr>
          <a:xfrm>
            <a:off x="1943522" y="2398187"/>
            <a:ext cx="7456602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009051"/>
                </a:solidFill>
              </a:defRPr>
            </a:lvl1pPr>
          </a:lstStyle>
          <a:p>
            <a:pPr/>
            <a:r>
              <a:t>Truth values are not necessarily assigned by an algorithm.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 txBox="1"/>
          <p:nvPr>
            <p:ph type="title"/>
          </p:nvPr>
        </p:nvSpPr>
        <p:spPr>
          <a:xfrm>
            <a:off x="817816" y="200025"/>
            <a:ext cx="10515601" cy="1325563"/>
          </a:xfrm>
          <a:prstGeom prst="rect">
            <a:avLst/>
          </a:prstGeom>
        </p:spPr>
        <p:txBody>
          <a:bodyPr/>
          <a:lstStyle/>
          <a:p>
            <a:pPr algn="ctr">
              <a:defRPr sz="3200"/>
            </a:pPr>
            <a:r>
              <a:rPr b="1">
                <a:latin typeface="Carlito"/>
                <a:ea typeface="Carlito"/>
                <a:cs typeface="Carlito"/>
                <a:sym typeface="Carlito"/>
              </a:rPr>
              <a:t>Peano arithmetic </a:t>
            </a:r>
            <a:r>
              <a:t>(PA) is a </a:t>
            </a:r>
            <a:r>
              <a:rPr b="1">
                <a:latin typeface="Carlito"/>
                <a:ea typeface="Carlito"/>
                <a:cs typeface="Carlito"/>
                <a:sym typeface="Carlito"/>
              </a:rPr>
              <a:t>logical system</a:t>
            </a:r>
            <a:r>
              <a:t> that describes integers, addition, and multiplication</a:t>
            </a:r>
          </a:p>
        </p:txBody>
      </p:sp>
      <p:sp>
        <p:nvSpPr>
          <p:cNvPr id="163" name="Content Placeholder 2"/>
          <p:cNvSpPr txBox="1"/>
          <p:nvPr>
            <p:ph type="body" sz="quarter" idx="1"/>
          </p:nvPr>
        </p:nvSpPr>
        <p:spPr>
          <a:xfrm>
            <a:off x="838200" y="1825625"/>
            <a:ext cx="10515600" cy="813880"/>
          </a:xfrm>
          <a:prstGeom prst="rect">
            <a:avLst/>
          </a:prstGeom>
        </p:spPr>
        <p:txBody>
          <a:bodyPr/>
          <a:lstStyle/>
          <a:p>
            <a:pPr/>
            <a:r>
              <a:t>Example:</a:t>
            </a:r>
          </a:p>
        </p:txBody>
      </p:sp>
      <p:sp>
        <p:nvSpPr>
          <p:cNvPr id="164" name="TextBox 3"/>
          <p:cNvSpPr txBox="1"/>
          <p:nvPr/>
        </p:nvSpPr>
        <p:spPr>
          <a:xfrm>
            <a:off x="2731170" y="2639504"/>
            <a:ext cx="668889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NOT EXISTS x,y, 0''*x=y AND y=0'''''</a:t>
            </a:r>
          </a:p>
        </p:txBody>
      </p:sp>
      <p:sp>
        <p:nvSpPr>
          <p:cNvPr id="165" name="TextBox 4"/>
          <p:cNvSpPr txBox="1"/>
          <p:nvPr/>
        </p:nvSpPr>
        <p:spPr>
          <a:xfrm>
            <a:off x="1440887" y="3456311"/>
            <a:ext cx="8701222" cy="452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Meaning: there do not exist integers </a:t>
            </a:r>
            <a14:m>
              <m:oMath>
                <m:r>
                  <a:rPr xmlns:a="http://schemas.openxmlformats.org/drawingml/2006/main" sz="2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𝑥</m:t>
                </m:r>
                <m:r>
                  <a:rPr xmlns:a="http://schemas.openxmlformats.org/drawingml/2006/main" sz="2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2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𝑦</m:t>
                </m:r>
              </m:oMath>
            </a14:m>
            <a:r>
              <a:t> such that </a:t>
            </a:r>
            <a14:m>
              <m:oMath>
                <m:r>
                  <a:rPr xmlns:a="http://schemas.openxmlformats.org/drawingml/2006/main" sz="2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2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𝑥</m:t>
                </m:r>
                <m:r>
                  <a:rPr xmlns:a="http://schemas.openxmlformats.org/drawingml/2006/main" sz="2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𝑦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2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𝑦</m:t>
                </m:r>
                <m:r>
                  <a:rPr xmlns:a="http://schemas.openxmlformats.org/drawingml/2006/main" sz="2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5</m:t>
                </m:r>
              </m:oMath>
            </a14:m>
          </a:p>
        </p:txBody>
      </p:sp>
      <p:sp>
        <p:nvSpPr>
          <p:cNvPr id="166" name="Yes, these axioms do use an unary number system!"/>
          <p:cNvSpPr txBox="1"/>
          <p:nvPr/>
        </p:nvSpPr>
        <p:spPr>
          <a:xfrm>
            <a:off x="6183822" y="3083688"/>
            <a:ext cx="6688892" cy="362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solidFill>
                  <a:srgbClr val="009051"/>
                </a:solidFill>
              </a:defRPr>
            </a:lvl1pPr>
          </a:lstStyle>
          <a:p>
            <a:pPr/>
            <a:r>
              <a:t>Yes, these axioms do use an unary number system!</a:t>
            </a:r>
          </a:p>
        </p:txBody>
      </p:sp>
      <p:sp>
        <p:nvSpPr>
          <p:cNvPr id="167" name="All variables in PA statements must be quantified in order to evaluate the truth of the statement (as above, where x and y are quantified with NOT EXISTS). PA statements with only quantified variables are called closed."/>
          <p:cNvSpPr txBox="1"/>
          <p:nvPr/>
        </p:nvSpPr>
        <p:spPr>
          <a:xfrm>
            <a:off x="500224" y="4187761"/>
            <a:ext cx="11973333" cy="1023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100">
                <a:solidFill>
                  <a:srgbClr val="009051"/>
                </a:solidFill>
              </a:defRPr>
            </a:pPr>
            <a:r>
              <a:t>All variables in PA statements must be quantified in order to evaluate the truth of the statement (as above, where x and y are quantified with NOT EXISTS). PA statements with only quantified variables are called</a:t>
            </a:r>
            <a:r>
              <a:rPr u="sng"/>
              <a:t> closed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