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179108" y="1857653"/>
            <a:ext cx="11660959" cy="2054471"/>
          </a:xfrm>
          <a:prstGeom prst="rect">
            <a:avLst/>
          </a:prstGeom>
        </p:spPr>
        <p:txBody>
          <a:bodyPr/>
          <a:lstStyle/>
          <a:p>
            <a:pPr/>
            <a:r>
              <a:t>17. </a:t>
            </a:r>
            <a:r>
              <a:t>Karp's 21 problems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1524000" y="4581426"/>
            <a:ext cx="9144000" cy="676374"/>
          </a:xfrm>
          <a:prstGeom prst="rect">
            <a:avLst/>
          </a:prstGeom>
        </p:spPr>
        <p:txBody>
          <a:bodyPr/>
          <a:lstStyle/>
          <a:p>
            <a:pPr/>
            <a:r>
              <a:t>Lecture slides for </a:t>
            </a:r>
            <a:r>
              <a:rPr i="1"/>
              <a:t>What Can Be Computed?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2009" y="1179253"/>
            <a:ext cx="3066213" cy="48393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02147" y="1179253"/>
            <a:ext cx="3229944" cy="4839307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itle 1"/>
          <p:cNvSpPr txBox="1"/>
          <p:nvPr>
            <p:ph type="title"/>
          </p:nvPr>
        </p:nvSpPr>
        <p:spPr>
          <a:xfrm>
            <a:off x="838200" y="58879"/>
            <a:ext cx="10515600" cy="954629"/>
          </a:xfrm>
          <a:prstGeom prst="rect">
            <a:avLst/>
          </a:prstGeom>
        </p:spPr>
        <p:txBody>
          <a:bodyPr/>
          <a:lstStyle/>
          <a:p>
            <a:pPr/>
            <a:r>
              <a:t>Example of </a:t>
            </a:r>
            <a14:m>
              <m:oMath>
                <m:r>
                  <m:rPr>
                    <m:sty m:val="p"/>
                  </m:rP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m:rPr>
                    <m:sty m:val="p"/>
                  </m:rP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m:rPr>
                    <m:sty m:val="p"/>
                  </m:rP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m:rPr>
                    <m:sty m:val="p"/>
                  </m:rP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m:rPr>
                    <m:sty m:val="p"/>
                  </m:rP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sSub>
                  <m:e>
                    <m:r>
                      <a:rPr xmlns:a="http://schemas.openxmlformats.org/drawingml/2006/main" sz="4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e>
                  <m:sub>
                    <m:r>
                      <a:rPr xmlns:a="http://schemas.openxmlformats.org/drawingml/2006/main" sz="4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sub>
                </m:sSub>
                <m:r>
                  <m:rPr>
                    <m:nor/>
                  </m:rP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Node</m:t>
                </m:r>
                <m:r>
                  <m:rPr>
                    <m:nor/>
                  </m:rP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/>
                </m:r>
                <m:r>
                  <m:rPr>
                    <m:nor/>
                  </m:rP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Cover</m:t>
                </m:r>
              </m:oMath>
            </a14:m>
          </a:p>
        </p:txBody>
      </p:sp>
      <p:sp>
        <p:nvSpPr>
          <p:cNvPr id="160" name="Right Arrow 14"/>
          <p:cNvSpPr/>
          <p:nvPr/>
        </p:nvSpPr>
        <p:spPr>
          <a:xfrm>
            <a:off x="5806056" y="3256460"/>
            <a:ext cx="838987" cy="56235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TextBox 15"/>
          <p:cNvSpPr txBox="1"/>
          <p:nvPr/>
        </p:nvSpPr>
        <p:spPr>
          <a:xfrm>
            <a:off x="2060563" y="6184305"/>
            <a:ext cx="3736285" cy="434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0070C0"/>
                </a:solidFill>
              </a:defRPr>
            </a:pPr>
            <a:r>
              <a:t>Clique instance </a:t>
            </a:r>
            <a14:m>
              <m:oMath>
                <m:r>
                  <a:rPr xmlns:a="http://schemas.openxmlformats.org/drawingml/2006/main" sz="260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>𝐺</m:t>
                </m:r>
              </m:oMath>
            </a14:m>
            <a:r>
              <a:t> with </a:t>
            </a:r>
            <a14:m>
              <m:oMath>
                <m:r>
                  <a:rPr xmlns:a="http://schemas.openxmlformats.org/drawingml/2006/main" sz="260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>𝑘</m:t>
                </m:r>
                <m:r>
                  <a:rPr xmlns:a="http://schemas.openxmlformats.org/drawingml/2006/main" sz="260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60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</p:txBody>
      </p:sp>
      <p:sp>
        <p:nvSpPr>
          <p:cNvPr id="162" name="TextBox 16"/>
          <p:cNvSpPr txBox="1"/>
          <p:nvPr/>
        </p:nvSpPr>
        <p:spPr>
          <a:xfrm>
            <a:off x="6228529" y="6184305"/>
            <a:ext cx="5546952" cy="43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0070C0"/>
                </a:solidFill>
              </a:defRPr>
            </a:pPr>
            <a:r>
              <a:t>Node Cover instance </a:t>
            </a:r>
            <a14:m>
              <m:oMath>
                <m:r>
                  <a:rPr xmlns:a="http://schemas.openxmlformats.org/drawingml/2006/main" sz="260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>𝐺</m:t>
                </m:r>
                <m:r>
                  <a:rPr xmlns:a="http://schemas.openxmlformats.org/drawingml/2006/main" sz="260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>′</m:t>
                </m:r>
              </m:oMath>
            </a14:m>
            <a:r>
              <a:t> with </a:t>
            </a:r>
            <a14:m>
              <m:oMath>
                <m:r>
                  <a:rPr xmlns:a="http://schemas.openxmlformats.org/drawingml/2006/main" sz="260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>𝑙</m:t>
                </m:r>
                <m:r>
                  <a:rPr xmlns:a="http://schemas.openxmlformats.org/drawingml/2006/main" sz="260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60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>6</m:t>
                </m:r>
                <m:r>
                  <a:rPr xmlns:a="http://schemas.openxmlformats.org/drawingml/2006/main" sz="260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>−</m:t>
                </m:r>
                <m:r>
                  <a:rPr xmlns:a="http://schemas.openxmlformats.org/drawingml/2006/main" sz="260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>4</m:t>
                </m:r>
                <m:r>
                  <a:rPr xmlns:a="http://schemas.openxmlformats.org/drawingml/2006/main" sz="260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60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>2</m:t>
                </m:r>
              </m:oMath>
            </a14:m>
          </a:p>
        </p:txBody>
      </p:sp>
      <p:sp>
        <p:nvSpPr>
          <p:cNvPr id="163" name="TextBox 17"/>
          <p:cNvSpPr txBox="1"/>
          <p:nvPr/>
        </p:nvSpPr>
        <p:spPr>
          <a:xfrm>
            <a:off x="9596315" y="782674"/>
            <a:ext cx="2918025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Exercise: prove this maps positive to positive and negative to negative</a:t>
            </a:r>
          </a:p>
        </p:txBody>
      </p:sp>
      <p:sp>
        <p:nvSpPr>
          <p:cNvPr id="164" name="Node cover ≝  a set of nodes including at least one end point of every edge in the graph.  (White nodes in G'.)"/>
          <p:cNvSpPr txBox="1"/>
          <p:nvPr/>
        </p:nvSpPr>
        <p:spPr>
          <a:xfrm>
            <a:off x="9404674" y="2760105"/>
            <a:ext cx="2725713" cy="1683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solidFill>
                  <a:srgbClr val="009051"/>
                </a:solidFill>
              </a:defRPr>
            </a:lvl1pPr>
          </a:lstStyle>
          <a:p>
            <a:pPr/>
            <a:r>
              <a:t>Node cover ≝  a set of nodes including at least one end point of every edge in the graph.  (White nodes in G'.)</a:t>
            </a:r>
          </a:p>
        </p:txBody>
      </p:sp>
      <p:sp>
        <p:nvSpPr>
          <p:cNvPr id="165" name="Clique ≝  a set of nodes such that every node in the set is connected to all the others. (Black nodes in G.)"/>
          <p:cNvSpPr txBox="1"/>
          <p:nvPr/>
        </p:nvSpPr>
        <p:spPr>
          <a:xfrm>
            <a:off x="91341" y="2695847"/>
            <a:ext cx="2725713" cy="1683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solidFill>
                  <a:srgbClr val="009051"/>
                </a:solidFill>
              </a:defRPr>
            </a:lvl1pPr>
          </a:lstStyle>
          <a:p>
            <a:pPr/>
            <a:r>
              <a:t>Clique ≝  a set of nodes such that every node in the set is connected to all the others. (Black nodes in G.)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4061" y="467479"/>
            <a:ext cx="3066213" cy="4839308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Node Cover ≤P Independent Set"/>
          <p:cNvSpPr txBox="1"/>
          <p:nvPr/>
        </p:nvSpPr>
        <p:spPr>
          <a:xfrm>
            <a:off x="705091" y="117089"/>
            <a:ext cx="4654420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solidFill>
                  <a:srgbClr val="009051"/>
                </a:solidFill>
              </a:defRPr>
            </a:pPr>
            <a:r>
              <a:t>Node Cover ≤</a:t>
            </a:r>
            <a:r>
              <a:rPr baseline="-5999"/>
              <a:t>P</a:t>
            </a:r>
            <a:r>
              <a:t> Independent Set</a:t>
            </a:r>
          </a:p>
        </p:txBody>
      </p:sp>
      <p:sp>
        <p:nvSpPr>
          <p:cNvPr id="169" name="IndependentSetD(g,n) ≝ ∃S( (S is a subset of the nodes in graph g) and (|S| ≥ n)  and (no node in S is adjacent to any other node in S). In other words, there are no edges…"/>
          <p:cNvSpPr txBox="1"/>
          <p:nvPr/>
        </p:nvSpPr>
        <p:spPr>
          <a:xfrm>
            <a:off x="6001518" y="875429"/>
            <a:ext cx="6097925" cy="3143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00905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IndependentSetD(g,n) ≝ ∃</a:t>
            </a:r>
            <a:r>
              <a:rPr baseline="-5999"/>
              <a:t>S</a:t>
            </a:r>
            <a:r>
              <a:t>( (S is a subset of the nodes in graph g) and (|S| ≥ n)  and (no node in S is adjacent to any other node in S). In other words, there are no edges</a:t>
            </a:r>
          </a:p>
          <a:p>
            <a:pPr>
              <a:defRPr sz="1600">
                <a:solidFill>
                  <a:srgbClr val="00905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connecting any two nodes in S.</a:t>
            </a:r>
          </a:p>
          <a:p>
            <a:pPr>
              <a:defRPr sz="1600">
                <a:solidFill>
                  <a:srgbClr val="009051"/>
                </a:solidFill>
              </a:defRPr>
            </a:pPr>
          </a:p>
          <a:p>
            <a:pPr>
              <a:defRPr sz="1600">
                <a:solidFill>
                  <a:srgbClr val="009051"/>
                </a:solidFill>
              </a:defRPr>
            </a:pPr>
            <a:r>
              <a:rPr>
                <a:latin typeface="Verdana"/>
                <a:ea typeface="Verdana"/>
                <a:cs typeface="Verdana"/>
                <a:sym typeface="Verdana"/>
              </a:rPr>
              <a:t>For example, if g₁ 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'a,e a,b c,e d,e'</a:t>
            </a:r>
            <a:r>
              <a:t>,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then g₁,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t>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is a positive instance of IndependentSet because there are no edges connecting nodes b, c, and d. But g₁,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'4'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 is a negative instance. And if g₂ 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'a,e a,b c,d c,e d,e'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, then g₂,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 is also a negative instance of IndependentSet, since the addition of the edge c,d means that b, c, and d are not disconnected from each other.</a:t>
            </a:r>
          </a:p>
        </p:txBody>
      </p:sp>
      <p:sp>
        <p:nvSpPr>
          <p:cNvPr id="170" name="The diagram, taken from the previous slide, shows a node cover subset (white disks). Every edge in the diagram must have a white disk as one or both end points, so there can be no edge connecting two blacks disks.…"/>
          <p:cNvSpPr txBox="1"/>
          <p:nvPr/>
        </p:nvSpPr>
        <p:spPr>
          <a:xfrm>
            <a:off x="879654" y="5260589"/>
            <a:ext cx="10432693" cy="1452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>
                <a:solidFill>
                  <a:srgbClr val="009051"/>
                </a:solidFill>
              </a:defRPr>
            </a:pPr>
            <a:r>
              <a:t>The diagram, taken from the previous slide, shows a node cover subset (white disks). Every edge in the diagram must have a white disk as one or both end points, so there can be no edge connecting two blacks disks.</a:t>
            </a:r>
          </a:p>
          <a:p>
            <a:pPr>
              <a:defRPr sz="2200">
                <a:solidFill>
                  <a:srgbClr val="009051"/>
                </a:solidFill>
              </a:defRPr>
            </a:pPr>
            <a:r>
              <a:t>∴ the black disks form an independent set.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645" y="136928"/>
            <a:ext cx="7070105" cy="2045948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TextBox 6"/>
          <p:cNvSpPr txBox="1"/>
          <p:nvPr/>
        </p:nvSpPr>
        <p:spPr>
          <a:xfrm>
            <a:off x="7483468" y="136928"/>
            <a:ext cx="2231751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/>
            <a:r>
              <a:t>Karp’s definition of SAT</a:t>
            </a:r>
          </a:p>
        </p:txBody>
      </p:sp>
      <p:sp>
        <p:nvSpPr>
          <p:cNvPr id="174" name="TextBox 7"/>
          <p:cNvSpPr txBox="1"/>
          <p:nvPr/>
        </p:nvSpPr>
        <p:spPr>
          <a:xfrm>
            <a:off x="7483468" y="2353190"/>
            <a:ext cx="2417600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/>
            <a:r>
              <a:t>Karp’s definition of 3-SAT</a:t>
            </a:r>
          </a:p>
        </p:txBody>
      </p:sp>
      <p:sp>
        <p:nvSpPr>
          <p:cNvPr id="175" name="TextBox 8"/>
          <p:cNvSpPr txBox="1"/>
          <p:nvPr/>
        </p:nvSpPr>
        <p:spPr>
          <a:xfrm>
            <a:off x="1769426" y="3689327"/>
            <a:ext cx="1941613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/>
            <a:r>
              <a:t>Karp’s reduction from SAT to 3-SAT</a:t>
            </a:r>
          </a:p>
        </p:txBody>
      </p:sp>
      <p:pic>
        <p:nvPicPr>
          <p:cNvPr id="176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7644" y="2353190"/>
            <a:ext cx="7070105" cy="1232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39942" y="3755959"/>
            <a:ext cx="8542521" cy="30365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68680">
              <a:defRPr sz="4180"/>
            </a:pPr>
            <a:r>
              <a:t>Karp’s </a:t>
            </a:r>
            <a14:m>
              <m:oMath>
                <m:r>
                  <m:rPr>
                    <m:nor/>
                  </m:rP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SAT</m:t>
                </m:r>
                <m:sSub>
                  <m:e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e>
                  <m:sub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sub>
                </m:sSub>
                <m:r>
                  <m:rPr>
                    <m:nor/>
                  </m:rP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3-</m:t>
                </m:r>
                <m:r>
                  <m:rPr>
                    <m:nor/>
                  </m:rP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SAT</m:t>
                </m:r>
              </m:oMath>
            </a14:m>
            <a:r>
              <a:t> reduction is almost the same as the one in Chapter 13</a:t>
            </a:r>
            <a:endParaRPr sz="4400"/>
          </a:p>
        </p:txBody>
      </p:sp>
      <p:grpSp>
        <p:nvGrpSpPr>
          <p:cNvPr id="193" name="Group 12"/>
          <p:cNvGrpSpPr/>
          <p:nvPr/>
        </p:nvGrpSpPr>
        <p:grpSpPr>
          <a:xfrm>
            <a:off x="3292032" y="2634763"/>
            <a:ext cx="7738152" cy="2625657"/>
            <a:chOff x="0" y="0"/>
            <a:chExt cx="7738151" cy="2625656"/>
          </a:xfrm>
        </p:grpSpPr>
        <p:sp>
          <p:nvSpPr>
            <p:cNvPr id="180" name="Rectangle 13"/>
            <p:cNvSpPr txBox="1"/>
            <p:nvPr/>
          </p:nvSpPr>
          <p:spPr>
            <a:xfrm>
              <a:off x="1525140" y="0"/>
              <a:ext cx="4107594" cy="281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d>
                      <m:dPr>
                        <m:ctrlP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e>
                    </m:d>
                  </m:oMath>
                </m:oMathPara>
              </a14:m>
            </a:p>
          </p:txBody>
        </p:sp>
        <p:sp>
          <p:nvSpPr>
            <p:cNvPr id="181" name="Rectangle 14"/>
            <p:cNvSpPr txBox="1"/>
            <p:nvPr/>
          </p:nvSpPr>
          <p:spPr>
            <a:xfrm>
              <a:off x="989216" y="781492"/>
              <a:ext cx="5319271" cy="281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d>
                      <m:dPr>
                        <m:ctrlP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e>
                    </m:d>
                  </m:oMath>
                </m:oMathPara>
              </a14:m>
            </a:p>
          </p:txBody>
        </p:sp>
        <p:sp>
          <p:nvSpPr>
            <p:cNvPr id="182" name="Rectangle 15"/>
            <p:cNvSpPr txBox="1"/>
            <p:nvPr/>
          </p:nvSpPr>
          <p:spPr>
            <a:xfrm>
              <a:off x="527748" y="1562985"/>
              <a:ext cx="6534509" cy="281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d>
                      <m:dPr>
                        <m:ctrlP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e>
                    </m:d>
                  </m:oMath>
                </m:oMathPara>
              </a14:m>
            </a:p>
          </p:txBody>
        </p:sp>
        <p:sp>
          <p:nvSpPr>
            <p:cNvPr id="183" name="Rectangle 16"/>
            <p:cNvSpPr txBox="1"/>
            <p:nvPr/>
          </p:nvSpPr>
          <p:spPr>
            <a:xfrm>
              <a:off x="0" y="2344478"/>
              <a:ext cx="7738152" cy="281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d>
                      <m:dPr>
                        <m:ctrlP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xmlns:a="http://schemas.openxmlformats.org/drawingml/2006/ma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e>
                    </m:d>
                  </m:oMath>
                </m:oMathPara>
              </a14:m>
            </a:p>
          </p:txBody>
        </p:sp>
        <p:grpSp>
          <p:nvGrpSpPr>
            <p:cNvPr id="186" name="Group 17"/>
            <p:cNvGrpSpPr/>
            <p:nvPr/>
          </p:nvGrpSpPr>
          <p:grpSpPr>
            <a:xfrm>
              <a:off x="2395083" y="403327"/>
              <a:ext cx="761999" cy="344170"/>
              <a:chOff x="0" y="0"/>
              <a:chExt cx="761998" cy="344168"/>
            </a:xfrm>
          </p:grpSpPr>
          <p:sp>
            <p:nvSpPr>
              <p:cNvPr id="184" name="Straight Arrow Connector 24"/>
              <p:cNvSpPr/>
              <p:nvPr/>
            </p:nvSpPr>
            <p:spPr>
              <a:xfrm flipH="1">
                <a:off x="0" y="-1"/>
                <a:ext cx="381000" cy="337504"/>
              </a:xfrm>
              <a:prstGeom prst="line">
                <a:avLst/>
              </a:prstGeom>
              <a:noFill/>
              <a:ln w="28575" cap="flat">
                <a:solidFill>
                  <a:srgbClr val="00B05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5" name="Straight Arrow Connector 25"/>
              <p:cNvSpPr/>
              <p:nvPr/>
            </p:nvSpPr>
            <p:spPr>
              <a:xfrm>
                <a:off x="380999" y="6667"/>
                <a:ext cx="381001" cy="337502"/>
              </a:xfrm>
              <a:prstGeom prst="line">
                <a:avLst/>
              </a:prstGeom>
              <a:noFill/>
              <a:ln w="28575" cap="flat">
                <a:solidFill>
                  <a:srgbClr val="00B05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89" name="Group 18"/>
            <p:cNvGrpSpPr/>
            <p:nvPr/>
          </p:nvGrpSpPr>
          <p:grpSpPr>
            <a:xfrm>
              <a:off x="1450203" y="1184820"/>
              <a:ext cx="761999" cy="344170"/>
              <a:chOff x="0" y="0"/>
              <a:chExt cx="761998" cy="344168"/>
            </a:xfrm>
          </p:grpSpPr>
          <p:sp>
            <p:nvSpPr>
              <p:cNvPr id="187" name="Straight Arrow Connector 22"/>
              <p:cNvSpPr/>
              <p:nvPr/>
            </p:nvSpPr>
            <p:spPr>
              <a:xfrm flipH="1">
                <a:off x="0" y="-1"/>
                <a:ext cx="381000" cy="337504"/>
              </a:xfrm>
              <a:prstGeom prst="line">
                <a:avLst/>
              </a:prstGeom>
              <a:noFill/>
              <a:ln w="28575" cap="flat">
                <a:solidFill>
                  <a:srgbClr val="00B05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8" name="Straight Arrow Connector 23"/>
              <p:cNvSpPr/>
              <p:nvPr/>
            </p:nvSpPr>
            <p:spPr>
              <a:xfrm>
                <a:off x="380999" y="6667"/>
                <a:ext cx="381001" cy="337502"/>
              </a:xfrm>
              <a:prstGeom prst="line">
                <a:avLst/>
              </a:prstGeom>
              <a:noFill/>
              <a:ln w="28575" cap="flat">
                <a:solidFill>
                  <a:srgbClr val="00B05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92" name="Group 19"/>
            <p:cNvGrpSpPr/>
            <p:nvPr/>
          </p:nvGrpSpPr>
          <p:grpSpPr>
            <a:xfrm>
              <a:off x="5976482" y="1966314"/>
              <a:ext cx="761999" cy="344170"/>
              <a:chOff x="0" y="0"/>
              <a:chExt cx="761998" cy="344168"/>
            </a:xfrm>
          </p:grpSpPr>
          <p:sp>
            <p:nvSpPr>
              <p:cNvPr id="190" name="Straight Arrow Connector 20"/>
              <p:cNvSpPr/>
              <p:nvPr/>
            </p:nvSpPr>
            <p:spPr>
              <a:xfrm flipH="1">
                <a:off x="0" y="-1"/>
                <a:ext cx="381000" cy="337504"/>
              </a:xfrm>
              <a:prstGeom prst="line">
                <a:avLst/>
              </a:prstGeom>
              <a:noFill/>
              <a:ln w="28575" cap="flat">
                <a:solidFill>
                  <a:srgbClr val="00B05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1" name="Straight Arrow Connector 21"/>
              <p:cNvSpPr/>
              <p:nvPr/>
            </p:nvSpPr>
            <p:spPr>
              <a:xfrm>
                <a:off x="380999" y="6667"/>
                <a:ext cx="381001" cy="337502"/>
              </a:xfrm>
              <a:prstGeom prst="line">
                <a:avLst/>
              </a:prstGeom>
              <a:noFill/>
              <a:ln w="28575" cap="flat">
                <a:solidFill>
                  <a:srgbClr val="00B05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94" name="Arc 26"/>
          <p:cNvSpPr/>
          <p:nvPr/>
        </p:nvSpPr>
        <p:spPr>
          <a:xfrm rot="13603940">
            <a:off x="1888117" y="3210787"/>
            <a:ext cx="1693058" cy="1557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76200">
            <a:solidFill>
              <a:schemeClr val="accent1"/>
            </a:solidFill>
            <a:miter/>
            <a:headEnd type="triangle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95" name="TextBox 27"/>
          <p:cNvSpPr txBox="1"/>
          <p:nvPr/>
        </p:nvSpPr>
        <p:spPr>
          <a:xfrm>
            <a:off x="646919" y="3665168"/>
            <a:ext cx="1717492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/>
            <a:r>
              <a:t>transform via clause-splitting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695" y="277442"/>
            <a:ext cx="7497845" cy="100126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0" name="Group 4"/>
          <p:cNvGrpSpPr/>
          <p:nvPr/>
        </p:nvGrpSpPr>
        <p:grpSpPr>
          <a:xfrm>
            <a:off x="288695" y="1515996"/>
            <a:ext cx="7154945" cy="1338569"/>
            <a:chOff x="0" y="0"/>
            <a:chExt cx="7154944" cy="1338567"/>
          </a:xfrm>
        </p:grpSpPr>
        <p:pic>
          <p:nvPicPr>
            <p:cNvPr id="198" name="Picture 3" descr="Picture 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6089718" cy="4989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9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65891"/>
              <a:ext cx="7154944" cy="9726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1" name="TextBox 5"/>
          <p:cNvSpPr txBox="1"/>
          <p:nvPr/>
        </p:nvSpPr>
        <p:spPr>
          <a:xfrm>
            <a:off x="7832259" y="277442"/>
            <a:ext cx="2765858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/>
            <a:r>
              <a:t>Karp’s definition of Knapsack</a:t>
            </a:r>
          </a:p>
        </p:txBody>
      </p:sp>
      <p:sp>
        <p:nvSpPr>
          <p:cNvPr id="202" name="TextBox 6"/>
          <p:cNvSpPr txBox="1"/>
          <p:nvPr/>
        </p:nvSpPr>
        <p:spPr>
          <a:xfrm>
            <a:off x="6458070" y="1459932"/>
            <a:ext cx="270368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/>
            <a:r>
              <a:t>Karp’s definition of Partition</a:t>
            </a:r>
          </a:p>
        </p:txBody>
      </p:sp>
      <p:pic>
        <p:nvPicPr>
          <p:cNvPr id="203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54804" y="3082848"/>
            <a:ext cx="7185042" cy="361858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TextBox 8"/>
          <p:cNvSpPr txBox="1"/>
          <p:nvPr/>
        </p:nvSpPr>
        <p:spPr>
          <a:xfrm>
            <a:off x="2747677" y="3068449"/>
            <a:ext cx="2236981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/>
            <a:r>
              <a:t>Karp’s reduction from Knapsack to Partition</a:t>
            </a:r>
          </a:p>
        </p:txBody>
      </p:sp>
      <p:sp>
        <p:nvSpPr>
          <p:cNvPr id="205" name="TextBox 9"/>
          <p:cNvSpPr txBox="1"/>
          <p:nvPr/>
        </p:nvSpPr>
        <p:spPr>
          <a:xfrm>
            <a:off x="1948112" y="5387778"/>
            <a:ext cx="2842207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00B050"/>
                </a:solidFill>
              </a:defRPr>
            </a:pPr>
            <a:r>
              <a:t>Ouch. This is again very terse.</a:t>
            </a:r>
          </a:p>
          <a:p>
            <a:pPr>
              <a:defRPr>
                <a:solidFill>
                  <a:srgbClr val="00B050"/>
                </a:solidFill>
              </a:defRPr>
            </a:pPr>
            <a:r>
              <a:t>Why does it work?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1"/>
          <p:cNvSpPr txBox="1"/>
          <p:nvPr>
            <p:ph type="title"/>
          </p:nvPr>
        </p:nvSpPr>
        <p:spPr>
          <a:xfrm>
            <a:off x="234883" y="101175"/>
            <a:ext cx="10515601" cy="860360"/>
          </a:xfrm>
          <a:prstGeom prst="rect">
            <a:avLst/>
          </a:prstGeom>
        </p:spPr>
        <p:txBody>
          <a:bodyPr/>
          <a:lstStyle/>
          <a:p>
            <a:pPr/>
            <a:r>
              <a:t>Example of </a:t>
            </a:r>
            <a14:m>
              <m:oMath>
                <m:r>
                  <m:rPr>
                    <m:nor/>
                  </m:rP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Knapsack</m:t>
                </m:r>
                <m:sSub>
                  <m:e>
                    <m:r>
                      <a:rPr xmlns:a="http://schemas.openxmlformats.org/drawingml/2006/main" sz="4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e>
                  <m:sub>
                    <m:r>
                      <a:rPr xmlns:a="http://schemas.openxmlformats.org/drawingml/2006/main" sz="4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sub>
                </m:sSub>
                <m:r>
                  <m:rPr>
                    <m:nor/>
                  </m:rP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Partition</m:t>
                </m:r>
              </m:oMath>
            </a14:m>
          </a:p>
        </p:txBody>
      </p:sp>
      <p:sp>
        <p:nvSpPr>
          <p:cNvPr id="208" name="TextBox 3"/>
          <p:cNvSpPr txBox="1"/>
          <p:nvPr/>
        </p:nvSpPr>
        <p:spPr>
          <a:xfrm>
            <a:off x="1979322" y="996113"/>
            <a:ext cx="1841821" cy="1259546"/>
          </a:xfrm>
          <a:prstGeom prst="rect">
            <a:avLst/>
          </a:prstGeom>
          <a:ln w="19050">
            <a:solidFill>
              <a:srgbClr val="0070C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0070C0"/>
                </a:solidFill>
              </a:defRPr>
            </a:pPr>
            <a:r>
              <a:t>knapsack instance</a:t>
            </a:r>
          </a:p>
          <a:p>
            <a:pPr>
              <a:defRPr>
                <a:solidFill>
                  <a:srgbClr val="0070C0"/>
                </a:solidFill>
              </a:defRPr>
            </a:pPr>
          </a:p>
          <a:p>
            <a:pPr>
              <a:defRPr>
                <a:solidFill>
                  <a:srgbClr val="0070C0"/>
                </a:solidFill>
              </a:defRPr>
            </a:pPr>
            <a:r>
              <a:t>Weights </a:t>
            </a:r>
            <a14:m>
              <m:oMath>
                <m:r>
                  <a:rPr xmlns:a="http://schemas.openxmlformats.org/drawingml/2006/main" sz="195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>1,</m:t>
                </m:r>
                <m:r>
                  <a:rPr xmlns:a="http://schemas.openxmlformats.org/drawingml/2006/main" sz="195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/>
                </m:r>
                <m:r>
                  <a:rPr xmlns:a="http://schemas.openxmlformats.org/drawingml/2006/main" sz="195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>2,</m:t>
                </m:r>
                <m:r>
                  <a:rPr xmlns:a="http://schemas.openxmlformats.org/drawingml/2006/main" sz="195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/>
                </m:r>
                <m:r>
                  <a:rPr xmlns:a="http://schemas.openxmlformats.org/drawingml/2006/main" sz="195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>4,</m:t>
                </m:r>
                <m:r>
                  <a:rPr xmlns:a="http://schemas.openxmlformats.org/drawingml/2006/main" sz="195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/>
                </m:r>
                <m:r>
                  <a:rPr xmlns:a="http://schemas.openxmlformats.org/drawingml/2006/main" sz="195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>7</m:t>
                </m:r>
              </m:oMath>
            </a14:m>
          </a:p>
          <a:p>
            <a:pPr>
              <a:defRPr>
                <a:solidFill>
                  <a:srgbClr val="0070C0"/>
                </a:solidFill>
              </a:defRPr>
            </a:pPr>
            <a:r>
              <a:t>Knapsack size </a:t>
            </a:r>
            <a14:m>
              <m:oMath>
                <m:r>
                  <a:rPr xmlns:a="http://schemas.openxmlformats.org/drawingml/2006/main" sz="195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>9</m:t>
                </m:r>
              </m:oMath>
            </a14:m>
          </a:p>
        </p:txBody>
      </p:sp>
      <p:sp>
        <p:nvSpPr>
          <p:cNvPr id="209" name="TextBox 4"/>
          <p:cNvSpPr txBox="1"/>
          <p:nvPr/>
        </p:nvSpPr>
        <p:spPr>
          <a:xfrm>
            <a:off x="7326197" y="1134612"/>
            <a:ext cx="2336277" cy="1246144"/>
          </a:xfrm>
          <a:prstGeom prst="rect">
            <a:avLst/>
          </a:prstGeom>
          <a:ln w="19050">
            <a:solidFill>
              <a:srgbClr val="0070C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0070C0"/>
                </a:solidFill>
              </a:defRPr>
            </a:pPr>
            <a:r>
              <a:t>partition instance</a:t>
            </a:r>
          </a:p>
          <a:p>
            <a:pPr>
              <a:defRPr>
                <a:solidFill>
                  <a:srgbClr val="0070C0"/>
                </a:solidFill>
              </a:defRPr>
            </a:pPr>
          </a:p>
          <a:p>
            <a:pPr>
              <a:defRPr>
                <a:solidFill>
                  <a:srgbClr val="0070C0"/>
                </a:solidFill>
              </a:defRPr>
            </a:pPr>
            <a:r>
              <a:t>Weights </a:t>
            </a:r>
            <a14:m>
              <m:oMath>
                <m:r>
                  <a:rPr xmlns:a="http://schemas.openxmlformats.org/drawingml/2006/main" sz="195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>1,</m:t>
                </m:r>
                <m:r>
                  <a:rPr xmlns:a="http://schemas.openxmlformats.org/drawingml/2006/main" sz="195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/>
                </m:r>
                <m:r>
                  <a:rPr xmlns:a="http://schemas.openxmlformats.org/drawingml/2006/main" sz="195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>2,</m:t>
                </m:r>
                <m:r>
                  <a:rPr xmlns:a="http://schemas.openxmlformats.org/drawingml/2006/main" sz="195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/>
                </m:r>
                <m:r>
                  <a:rPr xmlns:a="http://schemas.openxmlformats.org/drawingml/2006/main" sz="195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>4,</m:t>
                </m:r>
                <m:r>
                  <a:rPr xmlns:a="http://schemas.openxmlformats.org/drawingml/2006/main" sz="195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/>
                </m:r>
                <m:r>
                  <a:rPr xmlns:a="http://schemas.openxmlformats.org/drawingml/2006/main" sz="195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>7,</m:t>
                </m:r>
                <m:r>
                  <a:rPr xmlns:a="http://schemas.openxmlformats.org/drawingml/2006/main" sz="195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/>
                </m:r>
                <m:r>
                  <a:rPr xmlns:a="http://schemas.openxmlformats.org/drawingml/2006/main" sz="195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>6,</m:t>
                </m:r>
                <m:r>
                  <a:rPr xmlns:a="http://schemas.openxmlformats.org/drawingml/2006/main" sz="195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/>
                </m:r>
                <m:r>
                  <a:rPr xmlns:a="http://schemas.openxmlformats.org/drawingml/2006/main" sz="1950" i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m:t>10</m:t>
                </m:r>
              </m:oMath>
            </a14:m>
          </a:p>
        </p:txBody>
      </p:sp>
      <p:sp>
        <p:nvSpPr>
          <p:cNvPr id="210" name="Right Arrow 5"/>
          <p:cNvSpPr/>
          <p:nvPr/>
        </p:nvSpPr>
        <p:spPr>
          <a:xfrm>
            <a:off x="5172411" y="1248548"/>
            <a:ext cx="838987" cy="56235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1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477" y="2338702"/>
            <a:ext cx="6216341" cy="45192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9513" y="4242060"/>
            <a:ext cx="3732950" cy="2456960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TextBox 9"/>
          <p:cNvSpPr txBox="1"/>
          <p:nvPr/>
        </p:nvSpPr>
        <p:spPr>
          <a:xfrm>
            <a:off x="8309458" y="3864254"/>
            <a:ext cx="1504093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/>
            <a:r>
              <a:t>Karp’s notation</a:t>
            </a:r>
          </a:p>
        </p:txBody>
      </p:sp>
      <p:sp>
        <p:nvSpPr>
          <p:cNvPr id="214" name="TextBox 10"/>
          <p:cNvSpPr txBox="1"/>
          <p:nvPr/>
        </p:nvSpPr>
        <p:spPr>
          <a:xfrm>
            <a:off x="9633062" y="2499433"/>
            <a:ext cx="2918025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Exercise: prove this maps positive to positive and negative to negative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In other words:…"/>
          <p:cNvSpPr txBox="1"/>
          <p:nvPr/>
        </p:nvSpPr>
        <p:spPr>
          <a:xfrm>
            <a:off x="419695" y="164761"/>
            <a:ext cx="9721903" cy="6306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>
                <a:solidFill>
                  <a:srgbClr val="009051"/>
                </a:solidFill>
              </a:defRPr>
            </a:pPr>
            <a:r>
              <a:t>In other words:</a:t>
            </a:r>
          </a:p>
          <a:p>
            <a:pPr>
              <a:defRPr sz="2100">
                <a:solidFill>
                  <a:srgbClr val="009051"/>
                </a:solidFill>
              </a:defRPr>
            </a:pPr>
          </a:p>
          <a:p>
            <a:pPr>
              <a:defRPr sz="2100">
                <a:solidFill>
                  <a:srgbClr val="009051"/>
                </a:solidFill>
              </a:defRPr>
            </a:pPr>
            <a:r>
              <a:t>W is the sum of all weights</a:t>
            </a:r>
          </a:p>
          <a:p>
            <a:pPr>
              <a:defRPr sz="2100">
                <a:solidFill>
                  <a:srgbClr val="009051"/>
                </a:solidFill>
              </a:defRPr>
            </a:pPr>
            <a:r>
              <a:t>b is the capacity of the knapsack (the target sum)</a:t>
            </a:r>
          </a:p>
          <a:p>
            <a:pPr>
              <a:defRPr sz="2100">
                <a:solidFill>
                  <a:srgbClr val="009051"/>
                </a:solidFill>
              </a:defRPr>
            </a:pPr>
            <a:r>
              <a:t>Cᵣ₊₁ = b + 1</a:t>
            </a:r>
          </a:p>
          <a:p>
            <a:pPr>
              <a:defRPr sz="2100">
                <a:solidFill>
                  <a:srgbClr val="009051"/>
                </a:solidFill>
              </a:defRPr>
            </a:pPr>
            <a:r>
              <a:t>Cᵣ₊₂ = W - b  + 1</a:t>
            </a:r>
          </a:p>
          <a:p>
            <a:pPr>
              <a:defRPr sz="2100">
                <a:solidFill>
                  <a:srgbClr val="009051"/>
                </a:solidFill>
              </a:defRPr>
            </a:pPr>
            <a:r>
              <a:t>Total weight after adding Cᵣ₊₁ and Cᵣ₊₂ = W + b + 1 + W - b + 1 = 2W + 2</a:t>
            </a:r>
          </a:p>
          <a:p>
            <a:pPr>
              <a:defRPr sz="2100">
                <a:solidFill>
                  <a:srgbClr val="009051"/>
                </a:solidFill>
              </a:defRPr>
            </a:pPr>
            <a:r>
              <a:t>Cᵣ₊₁ + Cᵣ₊₂ = W + 2 &gt; (2W + 2)/2 so Cᵣ₊₁ and Cᵣ₊₂ cannot both be in the same partition</a:t>
            </a:r>
          </a:p>
          <a:p>
            <a:pPr>
              <a:defRPr sz="2100">
                <a:solidFill>
                  <a:srgbClr val="009051"/>
                </a:solidFill>
              </a:defRPr>
            </a:pPr>
          </a:p>
          <a:p>
            <a:pPr>
              <a:defRPr sz="2100">
                <a:solidFill>
                  <a:srgbClr val="009051"/>
                </a:solidFill>
              </a:defRPr>
            </a:pPr>
            <a:r>
              <a:t>Note that each partition must weigh W + 1.</a:t>
            </a:r>
          </a:p>
          <a:p>
            <a:pPr>
              <a:defRPr sz="2100">
                <a:solidFill>
                  <a:srgbClr val="009051"/>
                </a:solidFill>
              </a:defRPr>
            </a:pPr>
            <a:r>
              <a:t>Let partition </a:t>
            </a:r>
            <a:r>
              <a:rPr b="1"/>
              <a:t>Non-Filler</a:t>
            </a:r>
            <a:r>
              <a:t> be the partition containing Cᵣ₊₁. Then besides Cᵣ₊₁, the other items in Non-filler weigh </a:t>
            </a:r>
            <a:r>
              <a:rPr b="1"/>
              <a:t>»W + 1 - (b + 1) = W - b.</a:t>
            </a:r>
          </a:p>
          <a:p>
            <a:pPr>
              <a:defRPr sz="2100">
                <a:solidFill>
                  <a:srgbClr val="009051"/>
                </a:solidFill>
              </a:defRPr>
            </a:pPr>
          </a:p>
          <a:p>
            <a:pPr>
              <a:defRPr sz="2100">
                <a:solidFill>
                  <a:srgbClr val="009051"/>
                </a:solidFill>
              </a:defRPr>
            </a:pPr>
            <a:r>
              <a:t>Let partition</a:t>
            </a:r>
            <a:r>
              <a:rPr b="1"/>
              <a:t> Filler</a:t>
            </a:r>
            <a:r>
              <a:t> be the partition containing Cᵣ₊₂. Then besides Cᵣ₊₂, the other items in Filler weigh </a:t>
            </a:r>
            <a:r>
              <a:rPr b="1"/>
              <a:t>»W + 1 - (W - b + 1) = b.</a:t>
            </a:r>
          </a:p>
          <a:p>
            <a:pPr>
              <a:defRPr sz="2100">
                <a:solidFill>
                  <a:srgbClr val="009051"/>
                </a:solidFill>
              </a:defRPr>
            </a:pPr>
          </a:p>
          <a:p>
            <a:pPr>
              <a:defRPr sz="2100">
                <a:solidFill>
                  <a:srgbClr val="009051"/>
                </a:solidFill>
              </a:defRPr>
            </a:pPr>
            <a:r>
              <a:t>So after adding Cᵣ₊₁ and Cᵣ₊₂, the weights can be partitioned iff there is a subset of weights in C₀ - Cᵣ that sum to 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28502"/>
            <a:ext cx="12192000" cy="48009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rest of the paper: NP-hardness and more</a:t>
            </a:r>
          </a:p>
        </p:txBody>
      </p:sp>
      <p:sp>
        <p:nvSpPr>
          <p:cNvPr id="22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Doesn’t explicitly define NP-hardness, but shows an awareness of it</a:t>
            </a:r>
          </a:p>
          <a:p>
            <a:pPr/>
            <a:r>
              <a:t>Discusses possibility of problems lying strictly between P and NP: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Karp’s examples include graph isomorphism, primality, and linear programming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Since then, polynomial time algorithms have been found for primality and linear programming … and we seem to be close for graph isomorphism too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Modern examples would include integer factorization and discrete logarithm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xfrm>
            <a:off x="838200" y="167162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1972: dramatic moment in the history of theoretical computer science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838200" y="1825624"/>
            <a:ext cx="11683256" cy="4744857"/>
          </a:xfrm>
          <a:prstGeom prst="rect">
            <a:avLst/>
          </a:prstGeom>
        </p:spPr>
        <p:txBody>
          <a:bodyPr/>
          <a:lstStyle/>
          <a:p>
            <a:pPr/>
            <a:r>
              <a:t>SAT already known to be NP-complete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Proved by Cook (1971) and independently by Levin in Soviet Union</a:t>
            </a:r>
          </a:p>
          <a:p>
            <a:pPr/>
            <a:r>
              <a:t>So, SAT is a “hardest” problem in NP</a:t>
            </a:r>
          </a:p>
          <a:p>
            <a:pPr/>
            <a:r>
              <a:t>Presumably, therefore, SAT has some special property that makes it harder than most or all of the other NP problems</a:t>
            </a:r>
          </a:p>
          <a:p>
            <a:pPr/>
            <a:r>
              <a:t>Karp’s 1972 paper dramatically refutes this, demonstrating 20 additional problems that are “equally hard” compared to SAT </a:t>
            </a:r>
            <a:r>
              <a:rPr sz="2200">
                <a:solidFill>
                  <a:srgbClr val="009051"/>
                </a:solidFill>
              </a:rPr>
              <a:t>(polyequivalent to SAT)</a:t>
            </a:r>
          </a:p>
          <a:p>
            <a:pPr/>
            <a:r>
              <a:t>Computer scientists conclude that NP-completeness is widespread, and therefore there are many important problems that will probably never be solvable in polynomial time </a:t>
            </a:r>
            <a:r>
              <a:rPr sz="2200">
                <a:solidFill>
                  <a:srgbClr val="009051"/>
                </a:solidFill>
              </a:rPr>
              <a:t>( or they all will be solvable in polynomial time)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9137" y="65202"/>
            <a:ext cx="8767211" cy="6558013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Line"/>
          <p:cNvSpPr/>
          <p:nvPr/>
        </p:nvSpPr>
        <p:spPr>
          <a:xfrm>
            <a:off x="1491034" y="5765031"/>
            <a:ext cx="7843419" cy="1"/>
          </a:xfrm>
          <a:prstGeom prst="line">
            <a:avLst/>
          </a:prstGeom>
          <a:ln w="38100">
            <a:solidFill>
              <a:srgbClr val="00905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Line"/>
          <p:cNvSpPr/>
          <p:nvPr/>
        </p:nvSpPr>
        <p:spPr>
          <a:xfrm>
            <a:off x="8861804" y="5472931"/>
            <a:ext cx="612348" cy="1"/>
          </a:xfrm>
          <a:prstGeom prst="line">
            <a:avLst/>
          </a:prstGeom>
          <a:ln w="38100">
            <a:solidFill>
              <a:srgbClr val="00905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Line"/>
          <p:cNvSpPr/>
          <p:nvPr/>
        </p:nvSpPr>
        <p:spPr>
          <a:xfrm>
            <a:off x="7407654" y="4831581"/>
            <a:ext cx="1942701" cy="1"/>
          </a:xfrm>
          <a:prstGeom prst="line">
            <a:avLst/>
          </a:prstGeom>
          <a:ln w="38100">
            <a:solidFill>
              <a:srgbClr val="00905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04" name="Line"/>
          <p:cNvSpPr/>
          <p:nvPr/>
        </p:nvSpPr>
        <p:spPr>
          <a:xfrm>
            <a:off x="2213354" y="5161781"/>
            <a:ext cx="2062447" cy="1"/>
          </a:xfrm>
          <a:prstGeom prst="line">
            <a:avLst/>
          </a:prstGeom>
          <a:ln w="38100">
            <a:solidFill>
              <a:srgbClr val="00905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Line"/>
          <p:cNvSpPr/>
          <p:nvPr/>
        </p:nvSpPr>
        <p:spPr>
          <a:xfrm>
            <a:off x="4404104" y="5472931"/>
            <a:ext cx="1626448" cy="1"/>
          </a:xfrm>
          <a:prstGeom prst="line">
            <a:avLst/>
          </a:prstGeom>
          <a:ln w="38100">
            <a:solidFill>
              <a:srgbClr val="009051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6978" y="404290"/>
            <a:ext cx="10694315" cy="6182438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itle 1"/>
          <p:cNvSpPr txBox="1"/>
          <p:nvPr>
            <p:ph type="title"/>
          </p:nvPr>
        </p:nvSpPr>
        <p:spPr>
          <a:xfrm>
            <a:off x="251345" y="0"/>
            <a:ext cx="10515601" cy="808582"/>
          </a:xfrm>
          <a:prstGeom prst="rect">
            <a:avLst/>
          </a:prstGeom>
        </p:spPr>
        <p:txBody>
          <a:bodyPr/>
          <a:lstStyle/>
          <a:p>
            <a:pPr/>
            <a:r>
              <a:t>Karp’s reductions</a:t>
            </a:r>
          </a:p>
        </p:txBody>
      </p:sp>
      <p:pic>
        <p:nvPicPr>
          <p:cNvPr id="109" name="Ink 4" descr="Ink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4980" y="504230"/>
            <a:ext cx="2306880" cy="76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Ink 5" descr="Ink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58499" y="1364270"/>
            <a:ext cx="751321" cy="1270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Ink 6" descr="Ink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28100" y="4148511"/>
            <a:ext cx="164521" cy="588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Ink 8" descr="Ink 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71540" y="490911"/>
            <a:ext cx="2716561" cy="793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Ink 9" descr="Ink 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22859" y="4830710"/>
            <a:ext cx="423721" cy="7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extBox 10"/>
          <p:cNvSpPr txBox="1"/>
          <p:nvPr/>
        </p:nvSpPr>
        <p:spPr>
          <a:xfrm>
            <a:off x="406352" y="5759091"/>
            <a:ext cx="5111175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0070C0"/>
                </a:solidFill>
              </a:defRPr>
            </a:lvl1pPr>
          </a:lstStyle>
          <a:p>
            <a:pPr/>
            <a:r>
              <a:t>We study only 5 of the 20 reductions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4" grpId="1"/>
      <p:bldP build="whole" bldLvl="1" animBg="1" rev="0" advAuto="0" spid="109" grpId="3"/>
      <p:bldP build="whole" bldLvl="1" animBg="1" rev="0" advAuto="0" spid="113" grpId="5"/>
      <p:bldP build="whole" bldLvl="1" animBg="1" rev="0" advAuto="0" spid="112" grpId="4"/>
      <p:bldP build="whole" bldLvl="1" animBg="1" rev="0" advAuto="0" spid="110" grpId="2"/>
      <p:bldP build="whole" bldLvl="1" animBg="1" rev="0" advAuto="0" spid="111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2407" y="495362"/>
            <a:ext cx="9267186" cy="5867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Karp's NP-complete definition:…"/>
          <p:cNvSpPr txBox="1"/>
          <p:nvPr/>
        </p:nvSpPr>
        <p:spPr>
          <a:xfrm>
            <a:off x="773146" y="1182125"/>
            <a:ext cx="9602753" cy="37112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9051"/>
                </a:solidFill>
              </a:defRPr>
            </a:pPr>
            <a:r>
              <a:t>Karp's NP-complete definition:</a:t>
            </a:r>
          </a:p>
          <a:p>
            <a:pPr>
              <a:defRPr>
                <a:solidFill>
                  <a:srgbClr val="009051"/>
                </a:solidFill>
              </a:defRPr>
            </a:pPr>
          </a:p>
          <a:p>
            <a:pPr>
              <a:defRPr>
                <a:solidFill>
                  <a:srgbClr val="009051"/>
                </a:solidFill>
              </a:defRPr>
            </a:pPr>
            <a:r>
              <a:t>  L is polynomial complete if:</a:t>
            </a:r>
          </a:p>
          <a:p>
            <a:pPr>
              <a:defRPr>
                <a:solidFill>
                  <a:srgbClr val="009051"/>
                </a:solidFill>
              </a:defRPr>
            </a:pPr>
            <a:r>
              <a:t>  (a) L ∈ NP and</a:t>
            </a:r>
          </a:p>
          <a:p>
            <a:pPr>
              <a:defRPr>
                <a:solidFill>
                  <a:srgbClr val="009051"/>
                </a:solidFill>
              </a:defRPr>
            </a:pPr>
            <a:r>
              <a:t>  (b) SATISFIABILITY ∝ L</a:t>
            </a:r>
          </a:p>
          <a:p>
            <a:pPr>
              <a:spcBef>
                <a:spcPts val="600"/>
              </a:spcBef>
              <a:defRPr>
                <a:solidFill>
                  <a:srgbClr val="009051"/>
                </a:solidFill>
              </a:defRPr>
            </a:pPr>
            <a:r>
              <a:t>   where ∝ means ≤</a:t>
            </a:r>
            <a:r>
              <a:rPr baseline="-5999"/>
              <a:t>p</a:t>
            </a:r>
          </a:p>
          <a:p>
            <a:pPr>
              <a:spcBef>
                <a:spcPts val="600"/>
              </a:spcBef>
              <a:defRPr>
                <a:solidFill>
                  <a:srgbClr val="009051"/>
                </a:solidFill>
              </a:defRPr>
            </a:pPr>
            <a:r>
              <a:t>Of the 4 definitions of NP-complete in chapter 14, which is this closest to?</a:t>
            </a:r>
          </a:p>
          <a:p>
            <a:pPr>
              <a:defRPr>
                <a:solidFill>
                  <a:srgbClr val="009051"/>
                </a:solidFill>
              </a:defRPr>
            </a:pPr>
            <a:r>
              <a:t>   1. Problem D ∈ NP-complete if D ∈ NP ∧ ∀C ∈ NP(C ≤p D</a:t>
            </a:r>
          </a:p>
          <a:p>
            <a:pPr>
              <a:defRPr>
                <a:solidFill>
                  <a:srgbClr val="009051"/>
                </a:solidFill>
              </a:defRPr>
            </a:pPr>
            <a:r>
              <a:t>   2. Problem D ∈ NP-complete if D ∈ NP ∧ SAT ≤p D)</a:t>
            </a:r>
          </a:p>
          <a:p>
            <a:pPr>
              <a:defRPr>
                <a:solidFill>
                  <a:srgbClr val="009051"/>
                </a:solidFill>
              </a:defRPr>
            </a:pPr>
            <a:r>
              <a:t>   3. Problem D ∈ NP-complete if D ∈ NP ∧  C ≤p D, where C ∈ NP-complete   </a:t>
            </a:r>
          </a:p>
          <a:p>
            <a:pPr>
              <a:defRPr>
                <a:solidFill>
                  <a:srgbClr val="009051"/>
                </a:solidFill>
              </a:defRPr>
            </a:pPr>
            <a:r>
              <a:t>   4. Problem D ∈ NP-complete if D ≡p SAT, or D ≡p C, where C ∈ NP-complete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5941" y="3780148"/>
            <a:ext cx="6931962" cy="1976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7644" y="267991"/>
            <a:ext cx="7833433" cy="22668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7644" y="2695084"/>
            <a:ext cx="6107118" cy="924809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extBox 6"/>
          <p:cNvSpPr txBox="1"/>
          <p:nvPr/>
        </p:nvSpPr>
        <p:spPr>
          <a:xfrm>
            <a:off x="8246796" y="197963"/>
            <a:ext cx="2231751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/>
            <a:r>
              <a:t>Karp’s definition of SAT</a:t>
            </a:r>
          </a:p>
        </p:txBody>
      </p:sp>
      <p:sp>
        <p:nvSpPr>
          <p:cNvPr id="124" name="TextBox 7"/>
          <p:cNvSpPr txBox="1"/>
          <p:nvPr/>
        </p:nvSpPr>
        <p:spPr>
          <a:xfrm>
            <a:off x="6520481" y="2631986"/>
            <a:ext cx="2483345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/>
            <a:r>
              <a:t>Karp’s definition of Clique</a:t>
            </a:r>
          </a:p>
        </p:txBody>
      </p:sp>
      <p:sp>
        <p:nvSpPr>
          <p:cNvPr id="125" name="TextBox 8"/>
          <p:cNvSpPr txBox="1"/>
          <p:nvPr/>
        </p:nvSpPr>
        <p:spPr>
          <a:xfrm>
            <a:off x="1101608" y="3701707"/>
            <a:ext cx="1941613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/>
            <a:r>
              <a:t>Karp’s reduction from SAT to Clique</a:t>
            </a:r>
          </a:p>
        </p:txBody>
      </p:sp>
      <p:sp>
        <p:nvSpPr>
          <p:cNvPr id="126" name="TextBox 9"/>
          <p:cNvSpPr txBox="1"/>
          <p:nvPr/>
        </p:nvSpPr>
        <p:spPr>
          <a:xfrm>
            <a:off x="741980" y="4270592"/>
            <a:ext cx="2295598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pPr/>
            <a:r>
              <a:t>Ouch. This is very terse.</a:t>
            </a:r>
          </a:p>
        </p:txBody>
      </p:sp>
      <p:sp>
        <p:nvSpPr>
          <p:cNvPr id="127" name="literal ≝ a variable or its negation."/>
          <p:cNvSpPr txBox="1"/>
          <p:nvPr/>
        </p:nvSpPr>
        <p:spPr>
          <a:xfrm>
            <a:off x="1590424" y="1428084"/>
            <a:ext cx="3289026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009051"/>
                </a:solidFill>
              </a:defRPr>
            </a:pPr>
            <a:r>
              <a:rPr b="1"/>
              <a:t>literal ≝ a variable or its negation</a:t>
            </a:r>
            <a:r>
              <a:t>.</a:t>
            </a:r>
          </a:p>
        </p:txBody>
      </p:sp>
      <p:sp>
        <p:nvSpPr>
          <p:cNvPr id="128" name="a literal and its negation cannot be both be true"/>
          <p:cNvSpPr txBox="1"/>
          <p:nvPr/>
        </p:nvSpPr>
        <p:spPr>
          <a:xfrm>
            <a:off x="7272536" y="1657209"/>
            <a:ext cx="4625800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9051"/>
                </a:solidFill>
              </a:defRPr>
            </a:lvl1pPr>
          </a:lstStyle>
          <a:p>
            <a:pPr>
              <a:defRPr b="0"/>
            </a:pPr>
            <a:r>
              <a:rPr b="1"/>
              <a:t>a literal and its negation cannot be both be true</a:t>
            </a:r>
          </a:p>
        </p:txBody>
      </p:sp>
      <p:sp>
        <p:nvSpPr>
          <p:cNvPr id="129" name="at least one literal in every clause must be true"/>
          <p:cNvSpPr txBox="1"/>
          <p:nvPr/>
        </p:nvSpPr>
        <p:spPr>
          <a:xfrm>
            <a:off x="4404891" y="2144597"/>
            <a:ext cx="4531480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at least one literal in every clause must be true</a:t>
            </a:r>
          </a:p>
        </p:txBody>
      </p:sp>
      <p:sp>
        <p:nvSpPr>
          <p:cNvPr id="130" name="N: The nodes in the graph are labeled &lt;σ,i&gt; where σ is a literal and i is the index of a clause."/>
          <p:cNvSpPr txBox="1"/>
          <p:nvPr/>
        </p:nvSpPr>
        <p:spPr>
          <a:xfrm>
            <a:off x="202539" y="4597740"/>
            <a:ext cx="4962370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9051"/>
                </a:solidFill>
              </a:defRPr>
            </a:lvl1pPr>
          </a:lstStyle>
          <a:p>
            <a:pPr/>
            <a:r>
              <a:t>N: The nodes in the graph are labeled &lt;σ,i&gt; where σ is a literal and i is the index of a clause.</a:t>
            </a:r>
          </a:p>
        </p:txBody>
      </p:sp>
      <p:sp>
        <p:nvSpPr>
          <p:cNvPr id="131" name="A: draw an edge between a pair of nodes except if they are in the same clause, or the edge connects a literal and its negation."/>
          <p:cNvSpPr txBox="1"/>
          <p:nvPr/>
        </p:nvSpPr>
        <p:spPr>
          <a:xfrm>
            <a:off x="218411" y="5380768"/>
            <a:ext cx="4930625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919191"/>
                </a:solidFill>
              </a:defRPr>
            </a:lvl1pPr>
          </a:lstStyle>
          <a:p>
            <a:pPr/>
            <a:r>
              <a:t>A: draw an edge between a pair of nodes except if they are in the same clause, or the edge connects a literal and its negation.</a:t>
            </a:r>
          </a:p>
        </p:txBody>
      </p:sp>
      <p:sp>
        <p:nvSpPr>
          <p:cNvPr id="132" name="k is the size of the clique"/>
          <p:cNvSpPr txBox="1"/>
          <p:nvPr/>
        </p:nvSpPr>
        <p:spPr>
          <a:xfrm>
            <a:off x="5616423" y="6237081"/>
            <a:ext cx="241793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k is the size of the clique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/>
          <p:nvPr>
            <p:ph type="title"/>
          </p:nvPr>
        </p:nvSpPr>
        <p:spPr>
          <a:xfrm>
            <a:off x="838200" y="365126"/>
            <a:ext cx="10515600" cy="954628"/>
          </a:xfrm>
          <a:prstGeom prst="rect">
            <a:avLst/>
          </a:prstGeom>
        </p:spPr>
        <p:txBody>
          <a:bodyPr/>
          <a:lstStyle/>
          <a:p>
            <a:pPr/>
            <a:r>
              <a:t>Example of </a:t>
            </a:r>
            <a14:m>
              <m:oMath>
                <m:r>
                  <m:rPr>
                    <m:nor/>
                  </m:rP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SAT</m:t>
                </m:r>
                <m:sSub>
                  <m:e>
                    <m:r>
                      <a:rPr xmlns:a="http://schemas.openxmlformats.org/drawingml/2006/main" sz="4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e>
                  <m:sub>
                    <m:r>
                      <a:rPr xmlns:a="http://schemas.openxmlformats.org/drawingml/2006/main" sz="4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sub>
                </m:sSub>
                <m:r>
                  <m:rPr>
                    <m:nor/>
                  </m:rP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Clique</m:t>
                </m:r>
              </m:oMath>
            </a14:m>
          </a:p>
        </p:txBody>
      </p:sp>
      <p:pic>
        <p:nvPicPr>
          <p:cNvPr id="13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046" y="2159580"/>
            <a:ext cx="4176528" cy="420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3632" y="3341301"/>
            <a:ext cx="2441641" cy="16524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75834" y="1564436"/>
            <a:ext cx="5046728" cy="5159575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TextBox 6"/>
          <p:cNvSpPr txBox="1"/>
          <p:nvPr/>
        </p:nvSpPr>
        <p:spPr>
          <a:xfrm>
            <a:off x="479352" y="1762811"/>
            <a:ext cx="269765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/>
            <a:r>
              <a:t>SAT instance in our notation</a:t>
            </a:r>
          </a:p>
        </p:txBody>
      </p:sp>
      <p:sp>
        <p:nvSpPr>
          <p:cNvPr id="139" name="TextBox 7"/>
          <p:cNvSpPr txBox="1"/>
          <p:nvPr/>
        </p:nvSpPr>
        <p:spPr>
          <a:xfrm>
            <a:off x="448758" y="2971969"/>
            <a:ext cx="3496641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/>
            <a:r>
              <a:t>Same SAT instance in Karp’s notation</a:t>
            </a:r>
          </a:p>
        </p:txBody>
      </p:sp>
      <p:sp>
        <p:nvSpPr>
          <p:cNvPr id="140" name="TextBox 8"/>
          <p:cNvSpPr txBox="1"/>
          <p:nvPr/>
        </p:nvSpPr>
        <p:spPr>
          <a:xfrm>
            <a:off x="7021554" y="1185669"/>
            <a:ext cx="2872121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/>
            <a:r>
              <a:t>corresponding clique instance</a:t>
            </a:r>
          </a:p>
        </p:txBody>
      </p:sp>
      <p:sp>
        <p:nvSpPr>
          <p:cNvPr id="141" name="Right Arrow 9"/>
          <p:cNvSpPr/>
          <p:nvPr/>
        </p:nvSpPr>
        <p:spPr>
          <a:xfrm>
            <a:off x="5349711" y="3341301"/>
            <a:ext cx="838987" cy="56235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2" name="TextBox 10"/>
          <p:cNvSpPr txBox="1"/>
          <p:nvPr/>
        </p:nvSpPr>
        <p:spPr>
          <a:xfrm>
            <a:off x="6234417" y="4836081"/>
            <a:ext cx="2439107" cy="1209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Put edges between all pairs of nodes in distinct clauses, except complementary literals</a:t>
            </a:r>
          </a:p>
        </p:txBody>
      </p:sp>
      <p:sp>
        <p:nvSpPr>
          <p:cNvPr id="143" name="TextBox 11"/>
          <p:cNvSpPr txBox="1"/>
          <p:nvPr/>
        </p:nvSpPr>
        <p:spPr>
          <a:xfrm>
            <a:off x="203662" y="5925201"/>
            <a:ext cx="8706082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  <a:lvl2pPr>
              <a:defRPr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</a:lstStyle>
          <a:p>
            <a:pPr/>
            <a:r>
              <a:t>Experiment:</a:t>
            </a:r>
          </a:p>
          <a:p>
            <a:pPr lvl="1"/>
            <a:r>
              <a:t>&gt;&gt;&gt; convertSatToClique((x1 OR x2) AND (NOT x1 OR NOT x2) AND (x2))</a:t>
            </a:r>
          </a:p>
        </p:txBody>
      </p:sp>
      <p:sp>
        <p:nvSpPr>
          <p:cNvPr id="144" name="TextBox 12"/>
          <p:cNvSpPr txBox="1"/>
          <p:nvPr/>
        </p:nvSpPr>
        <p:spPr>
          <a:xfrm>
            <a:off x="203662" y="5145671"/>
            <a:ext cx="4520581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Exercise: prove this maps positive to positive and negative to negative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923" y="215836"/>
            <a:ext cx="6872143" cy="1040656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extBox 7"/>
          <p:cNvSpPr txBox="1"/>
          <p:nvPr/>
        </p:nvSpPr>
        <p:spPr>
          <a:xfrm>
            <a:off x="7313785" y="215836"/>
            <a:ext cx="248334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/>
            <a:r>
              <a:t>Karp’s definition of Clique</a:t>
            </a:r>
          </a:p>
        </p:txBody>
      </p:sp>
      <p:sp>
        <p:nvSpPr>
          <p:cNvPr id="148" name="TextBox 8"/>
          <p:cNvSpPr txBox="1"/>
          <p:nvPr/>
        </p:nvSpPr>
        <p:spPr>
          <a:xfrm>
            <a:off x="1491158" y="4130566"/>
            <a:ext cx="1941614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/>
            <a:r>
              <a:t>Karp’s reduction from Clique to Node Cover</a:t>
            </a:r>
          </a:p>
        </p:txBody>
      </p:sp>
      <p:pic>
        <p:nvPicPr>
          <p:cNvPr id="149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5923" y="1604584"/>
            <a:ext cx="7907279" cy="1713653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TextBox 10"/>
          <p:cNvSpPr txBox="1"/>
          <p:nvPr/>
        </p:nvSpPr>
        <p:spPr>
          <a:xfrm>
            <a:off x="8348921" y="1508879"/>
            <a:ext cx="2992113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/>
            <a:r>
              <a:t>Karp’s definition of Node Cover</a:t>
            </a:r>
          </a:p>
        </p:txBody>
      </p:sp>
      <p:pic>
        <p:nvPicPr>
          <p:cNvPr id="151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76833" y="4184467"/>
            <a:ext cx="6219826" cy="180975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In other words, the node cover of a graph is a set of vertices that includes at least one endpoint of every edge of the graph."/>
          <p:cNvSpPr txBox="1"/>
          <p:nvPr/>
        </p:nvSpPr>
        <p:spPr>
          <a:xfrm>
            <a:off x="8698015" y="2131227"/>
            <a:ext cx="2992114" cy="1559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009051"/>
                </a:solidFill>
              </a:defRPr>
            </a:pPr>
            <a:r>
              <a:t>In other words, the </a:t>
            </a:r>
            <a:r>
              <a:rPr i="1"/>
              <a:t>node cover</a:t>
            </a:r>
            <a:r>
              <a:t> of a graph is a set of vertices that includes at least one endpoint of every edge of the graph.</a:t>
            </a:r>
          </a:p>
        </p:txBody>
      </p:sp>
      <p:sp>
        <p:nvSpPr>
          <p:cNvPr id="153" name="G' is a complement of G if G' has an edge everywhere…"/>
          <p:cNvSpPr txBox="1"/>
          <p:nvPr/>
        </p:nvSpPr>
        <p:spPr>
          <a:xfrm>
            <a:off x="9444708" y="4182500"/>
            <a:ext cx="2659545" cy="1559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009051"/>
                </a:solidFill>
              </a:defRPr>
            </a:pPr>
            <a:r>
              <a:t>G' is a </a:t>
            </a:r>
            <a:r>
              <a:rPr i="1"/>
              <a:t>complement</a:t>
            </a:r>
            <a:r>
              <a:t> of G if G' has an edge everywhere</a:t>
            </a:r>
          </a:p>
          <a:p>
            <a:pPr>
              <a:defRPr sz="2000">
                <a:solidFill>
                  <a:srgbClr val="009051"/>
                </a:solidFill>
              </a:defRPr>
            </a:pPr>
            <a:r>
              <a:t>G doesn't, and vice versa.</a:t>
            </a:r>
          </a:p>
        </p:txBody>
      </p:sp>
      <p:sp>
        <p:nvSpPr>
          <p:cNvPr id="154" name="|R|, the number of nodes to cover G' = the number of nodes - the size of the clique."/>
          <p:cNvSpPr txBox="1"/>
          <p:nvPr/>
        </p:nvSpPr>
        <p:spPr>
          <a:xfrm>
            <a:off x="2349033" y="6161744"/>
            <a:ext cx="7875425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9051"/>
                </a:solidFill>
              </a:defRPr>
            </a:lvl1pPr>
          </a:lstStyle>
          <a:p>
            <a:pPr/>
            <a:r>
              <a:t>|R|, the number of nodes to cover G' = the number of nodes - the size of the clique.</a:t>
            </a:r>
          </a:p>
        </p:txBody>
      </p:sp>
      <p:sp>
        <p:nvSpPr>
          <p:cNvPr id="155" name="Each node in a clique is connected to all the other…"/>
          <p:cNvSpPr txBox="1"/>
          <p:nvPr/>
        </p:nvSpPr>
        <p:spPr>
          <a:xfrm>
            <a:off x="7313785" y="493856"/>
            <a:ext cx="4755404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9051"/>
                </a:solidFill>
              </a:defRPr>
            </a:pPr>
            <a:r>
              <a:t>Each node in a clique is connected to all the other</a:t>
            </a:r>
          </a:p>
          <a:p>
            <a:pPr>
              <a:defRPr>
                <a:solidFill>
                  <a:srgbClr val="009051"/>
                </a:solidFill>
              </a:defRPr>
            </a:pPr>
            <a:r>
              <a:t>nodes in the clique.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