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0" r:id="rId3"/>
    <p:sldId id="311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3.79455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17-09-25T18:37:33.303"/>
    </inkml:context>
    <inkml:brush xml:id="br0">
      <inkml:brushProperty name="width" value="0.33333" units="cm"/>
      <inkml:brushProperty name="height" value="0.6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0-1 0,'0'25'47,"26"-25"-15,-1 0-32,1 0 15,0 0 1,-1 0-16,1 0 31,0 0-15,-1 0-1,1 0-15,0 0 16,-1 0 0,1 0-1,0 0 1,-1 0-16,1 0 31,25 0-15,-25 0-1,-1 0 1,1 0 0,0 0 15,-1 0-31,1 0 47,0 0-32,-1 0 1,27 0 0,-27 0 15,1 0-16,0 0 1,-1 0 0,1 0-16,0 0 15,-1 0 1,1 0 0,0 0-1,-1 0 1,1 0-1,0 0 1,-1 0 0,1 0-1,0 0-15,-1 0 16,1 0 0,0 0-16,25 0 15,-26 0 16,1 0-31,0 0 16,-1 0 0,27 0-1,-27 0 1,1 0 0,0 0-1,-1 0 1,1 0-1,0 0 17,-1 0-17,1 0 17,0 0-17,-1 0 1,1 0-1,0 26 1,-1-26 15,1 0-15,0 0 15,-1 0-15,1 0-1,0 0 17,-1 0-32,-25 26 15,26-26 1,0 0 0,-1 0-16,1 25 31,0-25-16,-1 0 1,1 0-16,-1 0 16,1 0-1,0 0-15,-1 0 16,1 0 0,0 0-16,-26 26 15,25-26-15,1 0 16,0 0-16,-1 0 15,1 0-15,25 0 16,-25 0 0,0 0-1,25 26-15,-25-26 16,-1 0 0,1 0-16,0 0 15,-1 0 1,1 0-1,0 0 1,-1 0 0,1 0-1,0 0-15,-1 0 32,1 0-32,0 0 15,-1 0 16,1 0-31,0 0 47,-1 0-31,1 0 0,-1 0 15,1 0 0,0 0 0,-1 0-15,1 0-16,0 0 31,-1 0-15,1 0 31,-26-26-16,26 26-15,-1 0 15,1 0-16,0 0 17,-1 0 15,1 0-47,0 0 46,-1 0-14,1 0 15,0 0-1,-1 0 17,1 0 46,0 0-77,-1 0 14,1 0 142,0 0-141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5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3.79455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17-09-25T18:37:41.575"/>
    </inkml:context>
    <inkml:brush xml:id="br0">
      <inkml:brushProperty name="width" value="0.33333" units="cm"/>
      <inkml:brushProperty name="height" value="0.6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 30 0,'26'0'109,"0"0"-93,25 0-16,-25 0 15,-1 0-15,27 0 16,-27 0-16,27 0 16,-27 0-16,27 0 15,-1 0-15,-25 0 16,25 0-16,-26 0 15,1 0-15,25 0 16,-25 0-16,25 0 16,-25 0-16,25 0 15,-25 0 1,0 0 0,-1 0-16,1 0 31,0-25-16,-1 25 17,1 0-17,0 0 1,-1 0 0,1 0-1,0 0-15,-1 0 16,1 0-1,0 0 1,-1 0-16,1 0 16,0 0-1,-1 0-15,1 0 16,0 0-16,-1 0 16,1 0-16,-1 0 15,1 0 1,0 0-1,-1 0 1,1 0 0,0 0-1,-26 25-15,25-25 32,1 0-32,0 0 15,-1 0 1,1 0-16,25 0 15,-25 0 1,0 0 0,-1 0-16,1 0 15,25 26 1,-25-26 0,0 0-1,-1 0 1,1 0-16,0 0 15,-1 0 1,1 26 0,0-26-1,-1 0 1,1 0-16,0 0 16,-26 25-16,25-25 15,1 0 1,-1 0-1,1 0 1,0 0 0,-1 0-1,1 0-15,0 0 16,-1 0 0,1 0-16,0 0 15,-1 0-15,1 0 16,0 0-1,-1 0-15,1 0 16,0 0-16,-1 0 16,1 0-1,0 0 1,-1 0-16,1 0 16,0 0-16,-1 0 15,1 0 1,0 0-1,-1 0-15,1 0 16,0 0 0,-1 0-1,1 0 1,0 0-16,-1 0 16,1 0-16,0 0 15,-1 0-15,1 0 16,-1 0-1,1 0 1,0 0 0,-1 0-1,1 0-15,0 0 16,-1 0-16,1 0 16,25 0-16,1 0 15,-27 0 1,1 0-16,25 0 15,-25 0-15,0 0 16,25 0-16,-25 0 16,-1 0-1,-25-25-15,26 25 16,0 0 0,-1 0-1,1 0 1,0 0-16,-1 0 15,27 0 1,-1 0 0,0 0-1,0 0-15,-25 0 32,25 0-32,-25 0 15,0 0-15,-1 0 16,1 0-1,0 0 1,-1 0 15,1 0-15,0 0 0,-1 0 15,1 0-31,0 0 15,-1 0 1,1 0 0,0 0-1,-1 0-15,1 0 16,25 0 0,-25 0-1,0 0 1,-1 0-16,1 0 15,0 0 17,-1 0-32,1 0 15,-1 0 17,1 0-17,0 0-15,-1 0 16,1 0 15,0 0 0,-1 0-15,1 0 0,0 0-16,-1 0 15,1 0-15,0 0 16,-1 0-1,1 0-15,0 0 16,-1 0 0,1 0-1,0 0 1,-1 0-16,1 0 16,25 0-1,1 0 1,-27 0-1,27 0 1,-27 0-16,1 0 16,0 0-16,25 0 15,-25 0 1,-1 0 0,1 0-1,-1 0-15,1 0 16,0 0-1,-1 0 1,1 0 0,0 0-1,-1 0 1,1 0-16,0 0 16,-1 0-1,1 0 1,0 0-16,-1 0 15,1 0 1,0 0-16,-1 0 16,1 0-16,0 0 15,-1 0 1,1 0 0,0 0-16,-1 0 15,1 0 1,0 0-1,-1 0 1,1 0 0,0 0-16,-1 0 15,1 0 17,0 0-17,-1 0 16,1 0-15,-1 0 15,1 0-15,0 0 0,-1 0-16,1 0 15,0 0 1,-1 0 15,-25-26-31,52 26 16,-27 0-1,1 0 1,0-26 0,-1 26-1,1 0-15,0 0 31,-1 0-15,1 0 31,25 0-47,-25 0 31,0 0-15,-1 0 31,1 0-16,0 0-15,-1 0 109,1 0-94,0 0 31,-1 0-30,1 0 14,0 0 158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5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0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58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1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2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4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11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16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66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21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0031-D6FA-482B-BEE2-3982F80F9286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4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A0031-D6FA-482B-BEE2-3982F80F9286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D7298-C10D-4C44-8339-043E203B0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customXml" Target="../ink/ink2.xml"/><Relationship Id="rId4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10</a:t>
            </a:r>
            <a:r>
              <a:rPr lang="en-US" dirty="0" smtClean="0"/>
              <a:t>. Complexity theory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slides for </a:t>
            </a:r>
            <a:r>
              <a:rPr lang="en-US" i="1" dirty="0" smtClean="0"/>
              <a:t>What Can Be Computed?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61666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126" y="143452"/>
            <a:ext cx="10515600" cy="1325563"/>
          </a:xfrm>
        </p:spPr>
        <p:txBody>
          <a:bodyPr/>
          <a:lstStyle/>
          <a:p>
            <a:r>
              <a:rPr lang="en-US" dirty="0" smtClean="0"/>
              <a:t>Exact running time of a Turing machine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1" y="1146579"/>
            <a:ext cx="6534088" cy="30836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397" y="3232728"/>
            <a:ext cx="6646603" cy="30754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891" y="3999422"/>
            <a:ext cx="3171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containsGAGA</a:t>
            </a:r>
            <a:r>
              <a:rPr lang="en-US" sz="2400" dirty="0" smtClean="0">
                <a:solidFill>
                  <a:srgbClr val="0070C0"/>
                </a:solidFill>
              </a:rPr>
              <a:t> machine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225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074" y="1189542"/>
            <a:ext cx="7330029" cy="56684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exact running times is usually tedious and unnecessary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945" y="1995055"/>
            <a:ext cx="8102600" cy="19091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Instead, use asymptotic estimates.</a:t>
            </a:r>
          </a:p>
          <a:p>
            <a:pPr marL="0" indent="0">
              <a:buNone/>
            </a:pPr>
            <a:r>
              <a:rPr lang="en-US" dirty="0" smtClean="0"/>
              <a:t>Example: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moreCsThanGs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71945" y="4701307"/>
                <a:ext cx="426950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0070C0"/>
                    </a:solidFill>
                  </a:rPr>
                  <a:t>It’s not hard to see the running time of this machine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945" y="4701307"/>
                <a:ext cx="4269509" cy="830997"/>
              </a:xfrm>
              <a:prstGeom prst="rect">
                <a:avLst/>
              </a:prstGeom>
              <a:blipFill>
                <a:blip r:embed="rId3"/>
                <a:stretch>
                  <a:fillRect l="-2140"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3060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definition of </a:t>
            </a:r>
            <a:r>
              <a:rPr lang="en-US" i="1" dirty="0" smtClean="0"/>
              <a:t>running time</a:t>
            </a:r>
            <a:r>
              <a:rPr lang="en-US" dirty="0" smtClean="0"/>
              <a:t>, also known as </a:t>
            </a:r>
            <a:r>
              <a:rPr lang="en-US" i="1" dirty="0" smtClean="0"/>
              <a:t>time complexity </a:t>
            </a:r>
            <a:r>
              <a:rPr lang="en-US" dirty="0" smtClean="0"/>
              <a:t>or </a:t>
            </a:r>
            <a:r>
              <a:rPr lang="en-US" i="1" dirty="0" smtClean="0"/>
              <a:t>complexity</a:t>
            </a:r>
            <a:endParaRPr lang="en-US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05551"/>
            <a:ext cx="8479992" cy="22336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22855" y="4439227"/>
            <a:ext cx="3844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m</a:t>
            </a:r>
            <a:r>
              <a:rPr lang="en-US" sz="2400" dirty="0" smtClean="0">
                <a:solidFill>
                  <a:srgbClr val="0070C0"/>
                </a:solidFill>
              </a:rPr>
              <a:t>aximum over given length, i.e. worst case</a:t>
            </a:r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9318192" y="3583711"/>
            <a:ext cx="814099" cy="8555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5" name="Ink 14"/>
              <p14:cNvContentPartPr/>
              <p14:nvPr/>
            </p14:nvContentPartPr>
            <p14:xfrm>
              <a:off x="7906338" y="3482571"/>
              <a:ext cx="1275480" cy="59760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46218" y="3362331"/>
                <a:ext cx="139536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6" name="Ink 15"/>
              <p14:cNvContentPartPr/>
              <p14:nvPr/>
            </p14:nvContentPartPr>
            <p14:xfrm>
              <a:off x="2382498" y="3831411"/>
              <a:ext cx="2578320" cy="41040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22738" y="3711171"/>
                <a:ext cx="2697840" cy="28152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/>
          <p:cNvSpPr txBox="1"/>
          <p:nvPr/>
        </p:nvSpPr>
        <p:spPr>
          <a:xfrm>
            <a:off x="2505365" y="4854725"/>
            <a:ext cx="38446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“computational step” is a single CPU instruction for Python programs, or a </a:t>
            </a:r>
            <a:r>
              <a:rPr lang="en-US" sz="2400" dirty="0" err="1" smtClean="0">
                <a:solidFill>
                  <a:srgbClr val="0070C0"/>
                </a:solidFill>
              </a:rPr>
              <a:t>sngle</a:t>
            </a:r>
            <a:r>
              <a:rPr lang="en-US" sz="2400" dirty="0" smtClean="0">
                <a:solidFill>
                  <a:srgbClr val="0070C0"/>
                </a:solidFill>
              </a:rPr>
              <a:t> transition for </a:t>
            </a:r>
            <a:r>
              <a:rPr lang="en-US" sz="2400" dirty="0" err="1" smtClean="0">
                <a:solidFill>
                  <a:srgbClr val="0070C0"/>
                </a:solidFill>
              </a:rPr>
              <a:t>Turng</a:t>
            </a:r>
            <a:r>
              <a:rPr lang="en-US" sz="2400" dirty="0" smtClean="0">
                <a:solidFill>
                  <a:srgbClr val="0070C0"/>
                </a:solidFill>
              </a:rPr>
              <a:t> machines</a:t>
            </a:r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3857049" y="4069774"/>
            <a:ext cx="170006" cy="7849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54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Calculating time complexity of Python programs uses known cost of built-in operations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491" y="1690688"/>
            <a:ext cx="8649566" cy="490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97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calculate asymptotic running time of this Python program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1112097" cy="50323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8026401" y="4206875"/>
                <a:ext cx="360945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70C0"/>
                    </a:solidFill>
                  </a:rPr>
                  <a:t>Answer: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401" y="4206875"/>
                <a:ext cx="3609450" cy="584775"/>
              </a:xfrm>
              <a:prstGeom prst="rect">
                <a:avLst/>
              </a:prstGeom>
              <a:blipFill>
                <a:blip r:embed="rId3"/>
                <a:stretch>
                  <a:fillRect l="-4392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181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 question: time complexity of this apparently-simple program?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8890" y="1767565"/>
            <a:ext cx="10515600" cy="304505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838200" y="4889499"/>
                <a:ext cx="10075002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70C0"/>
                    </a:solidFill>
                  </a:rPr>
                  <a:t>Answer: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 smtClean="0">
                    <a:solidFill>
                      <a:srgbClr val="0070C0"/>
                    </a:solidFill>
                  </a:rPr>
                  <a:t>. </a:t>
                </a:r>
              </a:p>
              <a:p>
                <a:r>
                  <a:rPr lang="en-US" sz="3200" dirty="0" smtClean="0">
                    <a:solidFill>
                      <a:srgbClr val="0070C0"/>
                    </a:solidFill>
                  </a:rPr>
                  <a:t>Requires </a:t>
                </a:r>
                <a:r>
                  <a:rPr lang="en-US" sz="3200" b="1" dirty="0" smtClean="0">
                    <a:solidFill>
                      <a:srgbClr val="0070C0"/>
                    </a:solidFill>
                  </a:rPr>
                  <a:t>exponential time</a:t>
                </a:r>
                <a:r>
                  <a:rPr lang="en-US" sz="3200" dirty="0" smtClean="0">
                    <a:solidFill>
                      <a:srgbClr val="0070C0"/>
                    </a:solidFill>
                  </a:rPr>
                  <a:t>, as a function of </a:t>
                </a:r>
                <a:r>
                  <a:rPr lang="en-US" sz="3200" b="1" dirty="0" smtClean="0">
                    <a:solidFill>
                      <a:srgbClr val="0070C0"/>
                    </a:solidFill>
                  </a:rPr>
                  <a:t>length</a:t>
                </a:r>
                <a:r>
                  <a:rPr lang="en-US" sz="3200" dirty="0" smtClean="0">
                    <a:solidFill>
                      <a:srgbClr val="0070C0"/>
                    </a:solidFill>
                  </a:rPr>
                  <a:t> of input.</a:t>
                </a:r>
              </a:p>
              <a:p>
                <a:r>
                  <a:rPr lang="en-US" sz="3200" dirty="0" smtClean="0">
                    <a:solidFill>
                      <a:srgbClr val="0070C0"/>
                    </a:solidFill>
                  </a:rPr>
                  <a:t>Always express complexity as function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 smtClean="0">
                    <a:solidFill>
                      <a:srgbClr val="0070C0"/>
                    </a:solidFill>
                  </a:rPr>
                  <a:t>, not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dirty="0" smtClean="0">
                    <a:solidFill>
                      <a:srgbClr val="0070C0"/>
                    </a:solidFill>
                  </a:rPr>
                  <a:t>.</a:t>
                </a:r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89499"/>
                <a:ext cx="10075002" cy="1569660"/>
              </a:xfrm>
              <a:prstGeom prst="rect">
                <a:avLst/>
              </a:prstGeom>
              <a:blipFill>
                <a:blip r:embed="rId3"/>
                <a:stretch>
                  <a:fillRect l="-1574" t="-4651" r="-545" b="-12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223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 smtClean="0"/>
                  <a:t>Time complexity is measured as a function of the length of the input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), </a:t>
                </a:r>
                <a:r>
                  <a:rPr lang="en-US" dirty="0"/>
                  <a:t>not the numerical value of the </a:t>
                </a:r>
                <a:r>
                  <a:rPr lang="en-US" dirty="0" smtClean="0"/>
                  <a:t>input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).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28571" r="-1043" b="-35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369" y="2677060"/>
            <a:ext cx="9528437" cy="16940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264" y="4949072"/>
            <a:ext cx="3883121" cy="157187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838200" y="2023714"/>
                <a:ext cx="524412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70C0"/>
                    </a:solidFill>
                  </a:rPr>
                  <a:t>Converting between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 smtClean="0">
                    <a:solidFill>
                      <a:srgbClr val="0070C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dirty="0" smtClean="0">
                    <a:solidFill>
                      <a:srgbClr val="0070C0"/>
                    </a:solidFill>
                  </a:rPr>
                  <a:t>:</a:t>
                </a:r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23714"/>
                <a:ext cx="5244128" cy="584775"/>
              </a:xfrm>
              <a:prstGeom prst="rect">
                <a:avLst/>
              </a:prstGeom>
              <a:blipFill>
                <a:blip r:embed="rId5"/>
                <a:stretch>
                  <a:fillRect l="-3023" t="-12500" r="-814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38200" y="4364297"/>
            <a:ext cx="3226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Specific examples:</a:t>
            </a:r>
            <a:endParaRPr 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02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operations are not constant time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512815" cy="2342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3462" y="2187017"/>
            <a:ext cx="3213305" cy="422536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233367" y="4713088"/>
                <a:ext cx="5512815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0070C0"/>
                    </a:solidFill>
                  </a:rPr>
                  <a:t>Example showing quadratic cost for multiplication: </a:t>
                </a:r>
                <a:r>
                  <a:rPr lang="en-US" sz="2400" dirty="0">
                    <a:solidFill>
                      <a:srgbClr val="0070C0"/>
                    </a:solidFill>
                  </a:rPr>
                  <a:t>m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ultiplication of two 4-digit numbers requires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r>
                  <a:rPr lang="en-US" sz="2400" dirty="0" smtClean="0">
                    <a:solidFill>
                      <a:srgbClr val="0070C0"/>
                    </a:solidFill>
                  </a:rPr>
                  <a:t> pairs of digits to be multiplied.</a:t>
                </a:r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367" y="4713088"/>
                <a:ext cx="5512815" cy="1569660"/>
              </a:xfrm>
              <a:prstGeom prst="rect">
                <a:avLst/>
              </a:prstGeom>
              <a:blipFill>
                <a:blip r:embed="rId4"/>
                <a:stretch>
                  <a:fillRect l="-1657" t="-3101" r="-2210" b="-7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V="1">
            <a:off x="5661891" y="2900218"/>
            <a:ext cx="4119418" cy="18128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58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time complexity of this naïve factoring algorithm?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309" y="1867635"/>
            <a:ext cx="10515600" cy="243851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20157" y="4483099"/>
                <a:ext cx="10803903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solidFill>
                      <a:srgbClr val="0070C0"/>
                    </a:solidFill>
                  </a:rPr>
                  <a:t>Answer: requires at least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800" dirty="0" smtClean="0">
                    <a:solidFill>
                      <a:srgbClr val="0070C0"/>
                    </a:solidFill>
                  </a:rPr>
                  <a:t> steps (line 3); i.e. exponential time.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solidFill>
                      <a:srgbClr val="0070C0"/>
                    </a:solidFill>
                  </a:rPr>
                  <a:t>The most efficient known algorithm is quite a bit better, but still requires superpolynomial time.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solidFill>
                      <a:srgbClr val="0070C0"/>
                    </a:solidFill>
                  </a:rPr>
                  <a:t>This has important practical consequences: some popular cryptographic algorithms rely on the hardness of factoring.</a:t>
                </a:r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57" y="4483099"/>
                <a:ext cx="10803903" cy="2246769"/>
              </a:xfrm>
              <a:prstGeom prst="rect">
                <a:avLst/>
              </a:prstGeom>
              <a:blipFill>
                <a:blip r:embed="rId3"/>
                <a:stretch>
                  <a:fillRect l="-1016" t="-2439" b="-6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914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0756" y="1530061"/>
            <a:ext cx="7796844" cy="52540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lassical computational models can simulate each other with only polynomial costs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9076" y="4655127"/>
            <a:ext cx="30405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Use Python programs as our standard model from now on. Equivalent to random-access TM and real computer, up to constant factor.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081644" y="6107779"/>
            <a:ext cx="1573483" cy="3114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78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How long does it take to run a given computer program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?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The question is not meaningless. But we need care in addressing it.</a:t>
                </a:r>
              </a:p>
              <a:p>
                <a:r>
                  <a:rPr lang="en-US" dirty="0" smtClean="0"/>
                  <a:t>Answer could depend on:</a:t>
                </a:r>
              </a:p>
              <a:p>
                <a:pPr lvl="1"/>
                <a:r>
                  <a:rPr lang="en-US" dirty="0"/>
                  <a:t>The computer hardware</a:t>
                </a:r>
              </a:p>
              <a:p>
                <a:pPr lvl="1"/>
                <a:r>
                  <a:rPr lang="en-US" dirty="0" smtClean="0"/>
                  <a:t>The length of the input</a:t>
                </a:r>
              </a:p>
              <a:p>
                <a:pPr lvl="1"/>
                <a:r>
                  <a:rPr lang="en-US" dirty="0"/>
                  <a:t>T</a:t>
                </a:r>
                <a:r>
                  <a:rPr lang="en-US" dirty="0" smtClean="0"/>
                  <a:t>he precise details of the input</a:t>
                </a:r>
              </a:p>
              <a:p>
                <a:r>
                  <a:rPr lang="en-US" dirty="0" smtClean="0"/>
                  <a:t>In this course, we:</a:t>
                </a:r>
              </a:p>
              <a:p>
                <a:pPr lvl="1"/>
                <a:r>
                  <a:rPr lang="en-US" dirty="0" smtClean="0"/>
                  <a:t>Ignore the hardware (it provides only a constant speed-up factor)</a:t>
                </a:r>
              </a:p>
              <a:p>
                <a:pPr lvl="1"/>
                <a:r>
                  <a:rPr lang="en-US" dirty="0" smtClean="0"/>
                  <a:t>Analyze only </a:t>
                </a:r>
                <a:r>
                  <a:rPr lang="en-US" i="1" dirty="0" smtClean="0"/>
                  <a:t>worst-case</a:t>
                </a:r>
                <a:r>
                  <a:rPr lang="en-US" dirty="0" smtClean="0"/>
                  <a:t> running time for a given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of input</a:t>
                </a:r>
              </a:p>
              <a:p>
                <a:pPr lvl="1"/>
                <a:r>
                  <a:rPr lang="en-US" dirty="0" smtClean="0"/>
                  <a:t>Analyze only the </a:t>
                </a:r>
                <a:r>
                  <a:rPr lang="en-US" i="1" dirty="0" smtClean="0"/>
                  <a:t>asymptotic</a:t>
                </a:r>
                <a:r>
                  <a:rPr lang="en-US" dirty="0" smtClean="0"/>
                  <a:t> running time: </a:t>
                </a:r>
              </a:p>
              <a:p>
                <a:pPr lvl="2"/>
                <a:r>
                  <a:rPr lang="en-US" dirty="0"/>
                  <a:t>I</a:t>
                </a:r>
                <a:r>
                  <a:rPr lang="en-US" dirty="0" smtClean="0"/>
                  <a:t>gnore constant factors and focus on </a:t>
                </a:r>
                <a:r>
                  <a:rPr lang="en-US" i="1" dirty="0" smtClean="0"/>
                  <a:t>shape</a:t>
                </a:r>
                <a:r>
                  <a:rPr lang="en-US" dirty="0" smtClean="0"/>
                  <a:t> of running-time curve for large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This is achieved using “big-O” notation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9156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</a:t>
            </a:r>
            <a:r>
              <a:rPr lang="en-US" b="1" i="1" dirty="0"/>
              <a:t>complexity class </a:t>
            </a:r>
            <a:r>
              <a:rPr lang="en-US" dirty="0"/>
              <a:t>is a collection of computational problems that share some property related to complexity.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6534"/>
            <a:ext cx="10515600" cy="420572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dirty="0" smtClean="0"/>
              <a:t>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Lin</a:t>
            </a:r>
            <a:r>
              <a:rPr lang="en-US" dirty="0" smtClean="0"/>
              <a:t>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Quad</a:t>
            </a:r>
            <a:r>
              <a:rPr lang="en-US" dirty="0" smtClean="0"/>
              <a:t> consist of problems that can be solved in constant, linear, or quadratic time respectively</a:t>
            </a:r>
          </a:p>
          <a:p>
            <a:pPr lvl="1"/>
            <a:r>
              <a:rPr lang="en-US" dirty="0" smtClean="0"/>
              <a:t>These complexity classes are rarely used in computational complexity theory, as they depend on the computational model. We are usually more concerned with broader properties such as whether or not a problem can be solved in polynomial time.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  <a:r>
              <a:rPr lang="en-US" dirty="0" smtClean="0"/>
              <a:t> consists of problems that can be solved in polynomial time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Expo</a:t>
            </a:r>
            <a:r>
              <a:rPr lang="en-US" dirty="0" smtClean="0"/>
              <a:t> </a:t>
            </a:r>
            <a:r>
              <a:rPr lang="en-US" dirty="0"/>
              <a:t>consists of problems that can be solved in </a:t>
            </a:r>
            <a:r>
              <a:rPr lang="en-US" dirty="0" smtClean="0"/>
              <a:t>exponential time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PolyCheck</a:t>
            </a:r>
            <a:r>
              <a:rPr lang="en-US" dirty="0" smtClean="0"/>
              <a:t> consists of problems whose solutions can be verified in polynomial time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141003" y="6262254"/>
            <a:ext cx="9459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We study </a:t>
            </a:r>
            <a:r>
              <a:rPr lang="en-US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  <a:r>
              <a:rPr lang="en-US" sz="2400" dirty="0" smtClean="0">
                <a:solidFill>
                  <a:srgbClr val="0070C0"/>
                </a:solidFill>
              </a:rPr>
              <a:t>, </a:t>
            </a:r>
            <a:r>
              <a:rPr lang="en-US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</a:t>
            </a:r>
            <a:r>
              <a:rPr lang="en-US" sz="2400" dirty="0" smtClean="0">
                <a:solidFill>
                  <a:srgbClr val="0070C0"/>
                </a:solidFill>
              </a:rPr>
              <a:t>, </a:t>
            </a:r>
            <a:r>
              <a:rPr lang="en-US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PolyCheck</a:t>
            </a:r>
            <a:r>
              <a:rPr lang="en-US" sz="2400" dirty="0" smtClean="0">
                <a:solidFill>
                  <a:srgbClr val="0070C0"/>
                </a:solidFill>
              </a:rPr>
              <a:t> in much more detail later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18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Key distinction: vast gulf between exponential, polynomial, and logarithmic functions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07" y="1916510"/>
            <a:ext cx="11423828" cy="36253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11580" y="5883554"/>
            <a:ext cx="8481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“Big-O notation” helps us formalize this distinction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538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332590" y="2493656"/>
            <a:ext cx="7688381" cy="319594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9188" y="2493656"/>
            <a:ext cx="3814619" cy="319594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book explains a </a:t>
            </a:r>
            <a:r>
              <a:rPr lang="en-US" dirty="0" smtClean="0"/>
              <a:t>simple </a:t>
            </a:r>
            <a:r>
              <a:rPr lang="en-US" dirty="0"/>
              <a:t>approach to big-O, via </a:t>
            </a:r>
            <a:r>
              <a:rPr lang="en-US" i="1" dirty="0"/>
              <a:t>dominant terms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13" y="2622957"/>
            <a:ext cx="3451514" cy="28552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811" y="2639498"/>
            <a:ext cx="7487937" cy="29042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1600" y="2023092"/>
            <a:ext cx="465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Ordered list of dominant terms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00524" y="2014193"/>
            <a:ext cx="4653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Examples</a:t>
            </a: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7261" y="3845601"/>
            <a:ext cx="397166" cy="36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87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dominant terms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03" y="1988561"/>
            <a:ext cx="5725247" cy="15584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4291890"/>
            <a:ext cx="11518900" cy="184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930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definition of big-O notation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49" y="1804843"/>
            <a:ext cx="10239375" cy="1733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5" y="4023302"/>
            <a:ext cx="113728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718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</a:t>
            </a:r>
            <a:r>
              <a:rPr lang="en-US" dirty="0"/>
              <a:t>definition of big-O notation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5675" y="2377569"/>
            <a:ext cx="1007745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124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common big-O mistakes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Common big-O </a:t>
                </a:r>
                <a:r>
                  <a:rPr lang="en-US" dirty="0"/>
                  <a:t>mistake </a:t>
                </a:r>
                <a:r>
                  <a:rPr lang="en-US" dirty="0" smtClean="0"/>
                  <a:t>#1: Forgetting </a:t>
                </a:r>
                <a:r>
                  <a:rPr lang="en-US" dirty="0"/>
                  <a:t>the </a:t>
                </a:r>
                <a:r>
                  <a:rPr lang="en-US" dirty="0" smtClean="0"/>
                  <a:t>“at most”</a:t>
                </a:r>
              </a:p>
              <a:p>
                <a:pPr lvl="1"/>
                <a:r>
                  <a:rPr lang="en-US" dirty="0" smtClean="0"/>
                  <a:t>Example: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even though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/>
                  <a:t> is not an exponential function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Common big-O mistake #2: Constants or extra terms inside </a:t>
                </a:r>
                <a:r>
                  <a:rPr lang="en-US" dirty="0" smtClean="0"/>
                  <a:t>the big-O</a:t>
                </a:r>
              </a:p>
              <a:p>
                <a:pPr lvl="1"/>
                <a:r>
                  <a:rPr lang="en-US" dirty="0" smtClean="0"/>
                  <a:t>Example: Never write “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(7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” or “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”. Although these do have a mathematical meaning, they suggest the writer does not understand big-O.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8437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126" y="143452"/>
            <a:ext cx="10515600" cy="1325563"/>
          </a:xfrm>
        </p:spPr>
        <p:txBody>
          <a:bodyPr/>
          <a:lstStyle/>
          <a:p>
            <a:r>
              <a:rPr lang="en-US" dirty="0" smtClean="0"/>
              <a:t>Exact running time of a Turing machine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1" y="1146579"/>
            <a:ext cx="6534088" cy="30836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397" y="3232728"/>
            <a:ext cx="6646603" cy="307541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753600" y="4008582"/>
            <a:ext cx="757382" cy="2299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3891" y="3999422"/>
            <a:ext cx="3171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containsGAGA</a:t>
            </a:r>
            <a:r>
              <a:rPr lang="en-US" sz="2400" dirty="0" smtClean="0">
                <a:solidFill>
                  <a:srgbClr val="0070C0"/>
                </a:solidFill>
              </a:rPr>
              <a:t> machine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57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1900</TotalTime>
  <Words>556</Words>
  <Application>Microsoft Office PowerPoint</Application>
  <PresentationFormat>Widescreen</PresentationFormat>
  <Paragraphs>64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Courier New</vt:lpstr>
      <vt:lpstr>Office Theme</vt:lpstr>
      <vt:lpstr>10. Complexity theory basics</vt:lpstr>
      <vt:lpstr>How long does it take to run a given computer program P?</vt:lpstr>
      <vt:lpstr>Key distinction: vast gulf between exponential, polynomial, and logarithmic functions</vt:lpstr>
      <vt:lpstr>The book explains a simple approach to big-O, via dominant terms</vt:lpstr>
      <vt:lpstr>Examples of dominant terms</vt:lpstr>
      <vt:lpstr>Practical definition of big-O notation</vt:lpstr>
      <vt:lpstr>Formal definition of big-O notation</vt:lpstr>
      <vt:lpstr>Two common big-O mistakes</vt:lpstr>
      <vt:lpstr>Exact running time of a Turing machine</vt:lpstr>
      <vt:lpstr>Exact running time of a Turing machine</vt:lpstr>
      <vt:lpstr>Calculating exact running times is usually tedious and unnecessary</vt:lpstr>
      <vt:lpstr>Formal definition of running time, also known as time complexity or complexity</vt:lpstr>
      <vt:lpstr>Calculating time complexity of Python programs uses known cost of built-in operations</vt:lpstr>
      <vt:lpstr>Exercise: calculate asymptotic running time of this Python program</vt:lpstr>
      <vt:lpstr>Trick question: time complexity of this apparently-simple program?</vt:lpstr>
      <vt:lpstr>Time complexity is measured as a function of the length of the input (n), not the numerical value of the input (M).</vt:lpstr>
      <vt:lpstr>Arithmetic operations are not constant time</vt:lpstr>
      <vt:lpstr>What is the time complexity of this naïve factoring algorithm?</vt:lpstr>
      <vt:lpstr>Classical computational models can simulate each other with only polynomial costs</vt:lpstr>
      <vt:lpstr>A complexity class is a collection of computational problems that share some property related to complexity.</vt:lpstr>
    </vt:vector>
  </TitlesOfParts>
  <Company>Dickinson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Introduction</dc:title>
  <dc:creator>MacCormick, John</dc:creator>
  <cp:lastModifiedBy>MacCormick, John</cp:lastModifiedBy>
  <cp:revision>70</cp:revision>
  <dcterms:created xsi:type="dcterms:W3CDTF">2017-06-16T14:57:42Z</dcterms:created>
  <dcterms:modified xsi:type="dcterms:W3CDTF">2017-09-26T09:28:36Z</dcterms:modified>
</cp:coreProperties>
</file>