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p>
            <a:pPr/>
            <a:r>
              <a:t>14. NP-completeness</a:t>
            </a:r>
          </a:p>
        </p:txBody>
      </p:sp>
      <p:sp>
        <p:nvSpPr>
          <p:cNvPr id="95" name="Subtitle 2"/>
          <p:cNvSpPr txBox="1"/>
          <p:nvPr>
            <p:ph type="subTitle" sz="quarter" idx="1"/>
          </p:nvPr>
        </p:nvSpPr>
        <p:spPr>
          <a:xfrm>
            <a:off x="1524000" y="3602037"/>
            <a:ext cx="9144000" cy="1655762"/>
          </a:xfrm>
          <a:prstGeom prst="rect">
            <a:avLst/>
          </a:prstGeom>
        </p:spPr>
        <p:txBody>
          <a:bodyPr/>
          <a:lstStyle/>
          <a:p>
            <a:pPr/>
            <a:r>
              <a:t>Lecture slides for </a:t>
            </a:r>
            <a:r>
              <a:rPr i="1"/>
              <a:t>What Can Be Computed?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xfrm>
            <a:off x="618066" y="-58209"/>
            <a:ext cx="10515601" cy="1325564"/>
          </a:xfrm>
          <a:prstGeom prst="rect">
            <a:avLst/>
          </a:prstGeom>
        </p:spPr>
        <p:txBody>
          <a:bodyPr/>
          <a:lstStyle>
            <a:lvl1pPr>
              <a:defRPr sz="2800"/>
            </a:lvl1pPr>
          </a:lstStyle>
          <a:p>
            <a:pPr/>
            <a:r>
              <a:t>NP-hard means “as hard as NP-complete, and maybe harder”</a:t>
            </a:r>
          </a:p>
        </p:txBody>
      </p:sp>
      <p:sp>
        <p:nvSpPr>
          <p:cNvPr id="153" name="Content Placeholder 2"/>
          <p:cNvSpPr txBox="1"/>
          <p:nvPr>
            <p:ph type="body" sz="half" idx="1"/>
          </p:nvPr>
        </p:nvSpPr>
        <p:spPr>
          <a:xfrm>
            <a:off x="838200" y="3455377"/>
            <a:ext cx="10515600" cy="2721586"/>
          </a:xfrm>
          <a:prstGeom prst="rect">
            <a:avLst/>
          </a:prstGeom>
        </p:spPr>
        <p:txBody>
          <a:bodyPr/>
          <a:lstStyle/>
          <a:p>
            <a:pPr>
              <a:defRPr sz="2300"/>
            </a:pPr>
            <a:r>
              <a:t>An NP-hard problem could be outside NP</a:t>
            </a:r>
          </a:p>
          <a:p>
            <a:pPr>
              <a:defRPr sz="2300"/>
            </a:pPr>
            <a:r>
              <a:t>For problems in NP, the concepts of </a:t>
            </a:r>
            <a:r>
              <a:rPr i="1"/>
              <a:t>NP-hard</a:t>
            </a:r>
            <a:r>
              <a:t> and </a:t>
            </a:r>
            <a:r>
              <a:rPr i="1"/>
              <a:t>NP-complete</a:t>
            </a:r>
            <a:r>
              <a:t> are  equivalent</a:t>
            </a:r>
          </a:p>
          <a:p>
            <a:pPr>
              <a:defRPr sz="2300"/>
            </a:pPr>
            <a:r>
              <a:t>Example: nondecision variants of NP-complete problems are NP-hard (e.g. nondecision variants of TSP, UHC, SAT)</a:t>
            </a:r>
          </a:p>
        </p:txBody>
      </p:sp>
      <p:pic>
        <p:nvPicPr>
          <p:cNvPr id="154" name="Picture 3" descr="Picture 3"/>
          <p:cNvPicPr>
            <a:picLocks noChangeAspect="1"/>
          </p:cNvPicPr>
          <p:nvPr/>
        </p:nvPicPr>
        <p:blipFill>
          <a:blip r:embed="rId2">
            <a:extLst/>
          </a:blip>
          <a:stretch>
            <a:fillRect/>
          </a:stretch>
        </p:blipFill>
        <p:spPr>
          <a:xfrm>
            <a:off x="686532" y="2057229"/>
            <a:ext cx="10667268" cy="873541"/>
          </a:xfrm>
          <a:prstGeom prst="rect">
            <a:avLst/>
          </a:prstGeom>
          <a:ln w="12700">
            <a:miter lim="400000"/>
          </a:ln>
        </p:spPr>
      </p:pic>
      <p:sp>
        <p:nvSpPr>
          <p:cNvPr id="155" name="self-reducibility ≝ If D is the decision variant of a search problem F, and D is NP-complete, then F ≤p D."/>
          <p:cNvSpPr txBox="1"/>
          <p:nvPr/>
        </p:nvSpPr>
        <p:spPr>
          <a:xfrm>
            <a:off x="369173" y="5620423"/>
            <a:ext cx="11595694" cy="38537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009051"/>
                </a:solidFill>
              </a:defRPr>
            </a:lvl1pPr>
          </a:lstStyle>
          <a:p>
            <a:pPr/>
            <a:r>
              <a:t>self-reducibility ≝ If D is the decision variant of a search problem F, and D is NP-complete, then F ≤p D.</a:t>
            </a:r>
          </a:p>
        </p:txBody>
      </p:sp>
      <p:sp>
        <p:nvSpPr>
          <p:cNvPr id="156" name="All undecidable problems, such as yesOnSome, are in NP-hard but NP-complete."/>
          <p:cNvSpPr txBox="1"/>
          <p:nvPr/>
        </p:nvSpPr>
        <p:spPr>
          <a:xfrm>
            <a:off x="715132" y="1199533"/>
            <a:ext cx="9156401" cy="3853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200">
                <a:solidFill>
                  <a:srgbClr val="009051"/>
                </a:solidFill>
              </a:defRPr>
            </a:lvl1pPr>
          </a:lstStyle>
          <a:p>
            <a:pPr/>
            <a:r>
              <a:t>All undecidable problems, such as yesOnSome, are in NP-hard but NP-complete.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1"/>
          <p:cNvSpPr txBox="1"/>
          <p:nvPr>
            <p:ph type="title"/>
          </p:nvPr>
        </p:nvSpPr>
        <p:spPr>
          <a:xfrm>
            <a:off x="28004" y="111909"/>
            <a:ext cx="10515601" cy="489336"/>
          </a:xfrm>
          <a:prstGeom prst="rect">
            <a:avLst/>
          </a:prstGeom>
        </p:spPr>
        <p:txBody>
          <a:bodyPr/>
          <a:lstStyle>
            <a:lvl1pPr>
              <a:defRPr sz="2400"/>
            </a:lvl1pPr>
          </a:lstStyle>
          <a:p>
            <a:pPr/>
            <a:r>
              <a:t>Summary of complexity classes, restricting attention to decision problems.</a:t>
            </a:r>
          </a:p>
        </p:txBody>
      </p:sp>
      <p:sp>
        <p:nvSpPr>
          <p:cNvPr id="159" name="TextBox 4"/>
          <p:cNvSpPr txBox="1"/>
          <p:nvPr/>
        </p:nvSpPr>
        <p:spPr>
          <a:xfrm>
            <a:off x="371287" y="4971448"/>
            <a:ext cx="6405046" cy="34905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Important note: makes certain standard assumptions, such as P</a:t>
            </a:r>
            <a14:m>
              <m:oMath>
                <m:r>
                  <a:rPr xmlns:a="http://schemas.openxmlformats.org/drawingml/2006/main" sz="1950" i="1">
                    <a:solidFill>
                      <a:srgbClr val="000000"/>
                    </a:solidFill>
                    <a:latin typeface="Cambria Math" panose="02040503050406030204" pitchFamily="18" charset="0"/>
                  </a:rPr>
                  <m:t>≠</m:t>
                </m:r>
              </m:oMath>
            </a14:m>
            <a:r>
              <a:t>NP</a:t>
            </a:r>
          </a:p>
        </p:txBody>
      </p:sp>
      <p:pic>
        <p:nvPicPr>
          <p:cNvPr id="160" name="Picture 5" descr="Picture 5"/>
          <p:cNvPicPr>
            <a:picLocks noChangeAspect="1"/>
          </p:cNvPicPr>
          <p:nvPr/>
        </p:nvPicPr>
        <p:blipFill>
          <a:blip r:embed="rId2">
            <a:extLst/>
          </a:blip>
          <a:stretch>
            <a:fillRect/>
          </a:stretch>
        </p:blipFill>
        <p:spPr>
          <a:xfrm>
            <a:off x="-41300" y="513810"/>
            <a:ext cx="11766600" cy="4535861"/>
          </a:xfrm>
          <a:prstGeom prst="rect">
            <a:avLst/>
          </a:prstGeom>
          <a:ln w="12700">
            <a:miter lim="400000"/>
          </a:ln>
        </p:spPr>
      </p:pic>
      <p:sp>
        <p:nvSpPr>
          <p:cNvPr id="161" name="Undecidable problems like yesOnSome can be in NPHard!…"/>
          <p:cNvSpPr txBox="1"/>
          <p:nvPr/>
        </p:nvSpPr>
        <p:spPr>
          <a:xfrm>
            <a:off x="9239191" y="4048786"/>
            <a:ext cx="2973398" cy="26670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900">
                <a:solidFill>
                  <a:srgbClr val="009051"/>
                </a:solidFill>
              </a:defRPr>
            </a:pPr>
            <a:r>
              <a:t>Undecidable problems like yesOnSome can be in NPHard!</a:t>
            </a:r>
          </a:p>
          <a:p>
            <a:pPr>
              <a:defRPr sz="1900">
                <a:solidFill>
                  <a:srgbClr val="009051"/>
                </a:solidFill>
              </a:defRPr>
            </a:pPr>
          </a:p>
          <a:p>
            <a:pPr>
              <a:defRPr sz="1900">
                <a:solidFill>
                  <a:srgbClr val="009051"/>
                </a:solidFill>
              </a:defRPr>
            </a:pPr>
            <a:r>
              <a:t>To reduce SAT to yesOnSome, simply ask whether there are some inputs that satisfy a particular formula.</a:t>
            </a:r>
          </a:p>
        </p:txBody>
      </p:sp>
      <p:sp>
        <p:nvSpPr>
          <p:cNvPr id="162" name="Re: FactorInRange. Peter Shor discovered a polytime quantum algorith for finding the prime factors of an integer, but it has not been implemented on the huge composite numbers used in cryptography.  No equivalent classical algorithm has been dicovered, a"/>
          <p:cNvSpPr txBox="1"/>
          <p:nvPr/>
        </p:nvSpPr>
        <p:spPr>
          <a:xfrm>
            <a:off x="25227" y="5432783"/>
            <a:ext cx="8539781" cy="12545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9051"/>
                </a:solidFill>
              </a:defRPr>
            </a:lvl1pPr>
          </a:lstStyle>
          <a:p>
            <a:pPr/>
            <a:r>
              <a:t>Re: FactorInRange. Peter Shor discovered a polytime quantum algorith for finding the prime factors of an integer, but it has not been implemented on the huge composite numbers used in cryptography.  No equivalent classical algorithm has been dicovered, and there is no proof that the problem is NP-complete.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xkcd—types_of_quantum_computing_papers.jpg" descr="xkcd—types_of_quantum_computing_papers.jpg"/>
          <p:cNvPicPr>
            <a:picLocks noChangeAspect="1"/>
          </p:cNvPicPr>
          <p:nvPr/>
        </p:nvPicPr>
        <p:blipFill>
          <a:blip r:embed="rId2">
            <a:extLst/>
          </a:blip>
          <a:stretch>
            <a:fillRect/>
          </a:stretch>
        </p:blipFill>
        <p:spPr>
          <a:xfrm>
            <a:off x="3975682" y="0"/>
            <a:ext cx="4240636" cy="6858000"/>
          </a:xfrm>
          <a:prstGeom prst="rect">
            <a:avLst/>
          </a:prstGeom>
          <a:ln w="12700">
            <a:miter lim="400000"/>
          </a:ln>
        </p:spPr>
      </p:pic>
      <p:sp>
        <p:nvSpPr>
          <p:cNvPr id="165" name="Quantum computing…"/>
          <p:cNvSpPr txBox="1"/>
          <p:nvPr/>
        </p:nvSpPr>
        <p:spPr>
          <a:xfrm>
            <a:off x="1507373" y="1321307"/>
            <a:ext cx="2031391" cy="6251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009051"/>
                </a:solidFill>
              </a:defRPr>
            </a:pPr>
            <a:r>
              <a:t>Quantum computing</a:t>
            </a:r>
          </a:p>
          <a:p>
            <a:pPr>
              <a:defRPr>
                <a:solidFill>
                  <a:srgbClr val="009051"/>
                </a:solidFill>
              </a:defRPr>
            </a:pPr>
            <a:r>
              <a:t> per xkcd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ef ConvertSat_To_YesOnSome(SAT_instance):…"/>
          <p:cNvSpPr txBox="1"/>
          <p:nvPr/>
        </p:nvSpPr>
        <p:spPr>
          <a:xfrm>
            <a:off x="821966" y="932006"/>
            <a:ext cx="9020992" cy="567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ourier New"/>
                <a:ea typeface="Courier New"/>
                <a:cs typeface="Courier New"/>
                <a:sym typeface="Courier New"/>
              </a:defRPr>
            </a:pPr>
            <a:r>
              <a:t>def ConvertSat_To_YesOnSome(SAT_instance):</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    SAT_instance is a propositional logic formula in</a:t>
            </a:r>
          </a:p>
          <a:p>
            <a:pPr>
              <a:defRPr>
                <a:latin typeface="Courier New"/>
                <a:ea typeface="Courier New"/>
                <a:cs typeface="Courier New"/>
                <a:sym typeface="Courier New"/>
              </a:defRPr>
            </a:pPr>
            <a:r>
              <a:t>    Conjunctive Normal Form.</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p>
          <a:p>
            <a:pPr>
              <a:defRPr>
                <a:latin typeface="Courier New"/>
                <a:ea typeface="Courier New"/>
                <a:cs typeface="Courier New"/>
                <a:sym typeface="Courier New"/>
              </a:defRPr>
            </a:pPr>
            <a:r>
              <a:t>    yesOnSomeInstance =</a:t>
            </a:r>
          </a:p>
          <a:p>
            <a:pPr>
              <a:defRPr>
                <a:latin typeface="Courier New"/>
                <a:ea typeface="Courier New"/>
                <a:cs typeface="Courier New"/>
                <a:sym typeface="Courier New"/>
              </a:defRPr>
            </a:pPr>
            <a:r>
              <a:t>    f'''</a:t>
            </a:r>
          </a:p>
          <a:p>
            <a:pPr>
              <a:defRPr>
                <a:latin typeface="Courier New"/>
                <a:ea typeface="Courier New"/>
                <a:cs typeface="Courier New"/>
                <a:sym typeface="Courier New"/>
              </a:defRPr>
            </a:pPr>
            <a:r>
              <a:t>    def yos_instance(I):</a:t>
            </a:r>
          </a:p>
          <a:p>
            <a:pPr>
              <a:defRPr>
                <a:latin typeface="Courier New"/>
                <a:ea typeface="Courier New"/>
                <a:cs typeface="Courier New"/>
                <a:sym typeface="Courier New"/>
              </a:defRPr>
            </a:pPr>
            <a:r>
              <a:t>         formula = {SAT_instance}</a:t>
            </a:r>
          </a:p>
          <a:p>
            <a:pPr>
              <a:defRPr>
                <a:latin typeface="Courier New"/>
                <a:ea typeface="Courier New"/>
                <a:cs typeface="Courier New"/>
                <a:sym typeface="Courier New"/>
              </a:defRPr>
            </a:pPr>
            <a:r>
              <a:t>         # high level code</a:t>
            </a:r>
          </a:p>
          <a:p>
            <a:pPr>
              <a:defRPr>
                <a:latin typeface="Courier New"/>
                <a:ea typeface="Courier New"/>
                <a:cs typeface="Courier New"/>
                <a:sym typeface="Courier New"/>
              </a:defRPr>
            </a:pPr>
            <a:r>
              <a:t>         # 1. If I does not contain assignments for</a:t>
            </a:r>
          </a:p>
          <a:p>
            <a:pPr>
              <a:defRPr>
                <a:latin typeface="Courier New"/>
                <a:ea typeface="Courier New"/>
                <a:cs typeface="Courier New"/>
                <a:sym typeface="Courier New"/>
              </a:defRPr>
            </a:pPr>
            <a:r>
              <a:t>         #   all the literals in formula, return 'no'</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         # 2. Use I to assign truth values to all the literals in</a:t>
            </a:r>
          </a:p>
          <a:p>
            <a:pPr>
              <a:defRPr>
                <a:latin typeface="Courier New"/>
                <a:ea typeface="Courier New"/>
                <a:cs typeface="Courier New"/>
                <a:sym typeface="Courier New"/>
              </a:defRPr>
            </a:pPr>
            <a:r>
              <a:t>         #    formula</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         # 3. If formula evaluates to True return 'yes'.</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         # 4. return 'no'     </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    return yesOnSomeInstance</a:t>
            </a:r>
          </a:p>
        </p:txBody>
      </p:sp>
      <p:sp>
        <p:nvSpPr>
          <p:cNvPr id="168" name="YesOnSome(P) returns 'yes' if there is some I such that P(I) == 'yes'; and returns 'no' otherwise."/>
          <p:cNvSpPr txBox="1"/>
          <p:nvPr/>
        </p:nvSpPr>
        <p:spPr>
          <a:xfrm>
            <a:off x="1426455" y="125421"/>
            <a:ext cx="6666113" cy="625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YesOnSome(P) returns 'yes' if there is some I such that P(I) == 'yes'; and returns 'no' otherwise.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prstGeom prst="rect">
            <a:avLst/>
          </a:prstGeom>
        </p:spPr>
        <p:txBody>
          <a:bodyPr/>
          <a:lstStyle/>
          <a:p>
            <a:pPr/>
            <a:r>
              <a:t>Summary of complexity classes, including nondecision problems</a:t>
            </a:r>
          </a:p>
        </p:txBody>
      </p:sp>
      <p:pic>
        <p:nvPicPr>
          <p:cNvPr id="171" name="Content Placeholder 3" descr="Content Placeholder 3"/>
          <p:cNvPicPr>
            <a:picLocks noChangeAspect="1"/>
          </p:cNvPicPr>
          <p:nvPr/>
        </p:nvPicPr>
        <p:blipFill>
          <a:blip r:embed="rId2">
            <a:extLst/>
          </a:blip>
          <a:stretch>
            <a:fillRect/>
          </a:stretch>
        </p:blipFill>
        <p:spPr>
          <a:xfrm>
            <a:off x="838200" y="1948614"/>
            <a:ext cx="10515600" cy="4105359"/>
          </a:xfrm>
          <a:prstGeom prst="rect">
            <a:avLst/>
          </a:prstGeom>
          <a:ln w="12700">
            <a:miter lim="400000"/>
          </a:ln>
        </p:spPr>
      </p:pic>
      <p:sp>
        <p:nvSpPr>
          <p:cNvPr id="172" name="TextBox 4"/>
          <p:cNvSpPr txBox="1"/>
          <p:nvPr/>
        </p:nvSpPr>
        <p:spPr>
          <a:xfrm>
            <a:off x="2415987" y="6311898"/>
            <a:ext cx="6405046" cy="34905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Important note: makes certain standard assumptions, such as P</a:t>
            </a:r>
            <a14:m>
              <m:oMath>
                <m:r>
                  <a:rPr xmlns:a="http://schemas.openxmlformats.org/drawingml/2006/main" sz="1950" i="1">
                    <a:solidFill>
                      <a:srgbClr val="000000"/>
                    </a:solidFill>
                    <a:latin typeface="Cambria Math" panose="02040503050406030204" pitchFamily="18" charset="0"/>
                  </a:rPr>
                  <m:t>≠</m:t>
                </m:r>
              </m:oMath>
            </a14:m>
            <a:r>
              <a:t>NP</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Image" descr="Image"/>
          <p:cNvPicPr>
            <a:picLocks noChangeAspect="1"/>
          </p:cNvPicPr>
          <p:nvPr/>
        </p:nvPicPr>
        <p:blipFill>
          <a:blip r:embed="rId2">
            <a:extLst/>
          </a:blip>
          <a:stretch>
            <a:fillRect/>
          </a:stretch>
        </p:blipFill>
        <p:spPr>
          <a:xfrm>
            <a:off x="609600" y="1452704"/>
            <a:ext cx="12192000" cy="3952592"/>
          </a:xfrm>
          <a:prstGeom prst="rect">
            <a:avLst/>
          </a:prstGeom>
          <a:ln w="12700">
            <a:miter lim="400000"/>
          </a:ln>
        </p:spPr>
      </p:pic>
      <p:sp>
        <p:nvSpPr>
          <p:cNvPr id="175" name="And your knowledge of the complicated complexity classifiction of Factor, the problem of finding the prime factors of a number."/>
          <p:cNvSpPr txBox="1"/>
          <p:nvPr/>
        </p:nvSpPr>
        <p:spPr>
          <a:xfrm>
            <a:off x="1692121" y="5535756"/>
            <a:ext cx="9120099" cy="7381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300">
                <a:solidFill>
                  <a:srgbClr val="009051"/>
                </a:solidFill>
              </a:defRPr>
            </a:lvl1pPr>
          </a:lstStyle>
          <a:p>
            <a:pPr/>
            <a:r>
              <a:t>And your knowledge of the complicated complexity classifiction of Factor, the problem of finding the prime factors of a number.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prstGeom prst="rect">
            <a:avLst/>
          </a:prstGeom>
        </p:spPr>
        <p:txBody>
          <a:bodyPr/>
          <a:lstStyle/>
          <a:p>
            <a:pPr/>
            <a:r>
              <a:t>What if P=NP?</a:t>
            </a:r>
          </a:p>
        </p:txBody>
      </p:sp>
      <p:sp>
        <p:nvSpPr>
          <p:cNvPr id="178" name="Content Placeholder 2"/>
          <p:cNvSpPr txBox="1"/>
          <p:nvPr>
            <p:ph type="body" idx="1"/>
          </p:nvPr>
        </p:nvSpPr>
        <p:spPr>
          <a:xfrm>
            <a:off x="838200" y="1838325"/>
            <a:ext cx="10515600" cy="4351338"/>
          </a:xfrm>
          <a:prstGeom prst="rect">
            <a:avLst/>
          </a:prstGeom>
        </p:spPr>
        <p:txBody>
          <a:bodyPr/>
          <a:lstStyle/>
          <a:p>
            <a:pPr/>
            <a:r>
              <a:t>Most experts believe P</a:t>
            </a:r>
            <a14:m>
              <m:oMath>
                <m:r>
                  <a:rPr xmlns:a="http://schemas.openxmlformats.org/drawingml/2006/main" sz="3000" i="1">
                    <a:solidFill>
                      <a:srgbClr val="000000"/>
                    </a:solidFill>
                    <a:latin typeface="Cambria Math" panose="02040503050406030204" pitchFamily="18" charset="0"/>
                  </a:rPr>
                  <m:t>≠</m:t>
                </m:r>
              </m:oMath>
            </a14:m>
            <a:r>
              <a:t>NP.</a:t>
            </a:r>
          </a:p>
          <a:p>
            <a:pPr/>
            <a:r>
              <a:t>If someone proves that P=NP, there </a:t>
            </a:r>
            <a:r>
              <a:rPr u="sng"/>
              <a:t>could</a:t>
            </a:r>
            <a:r>
              <a:t> be dramatic consequences because of the ability to solve difficult search problems in polynomial time</a:t>
            </a:r>
          </a:p>
          <a:p>
            <a:pPr/>
            <a:r>
              <a:t>Examples of possible consequences:</a:t>
            </a:r>
          </a:p>
          <a:p>
            <a:pPr lvl="1" marL="685800" indent="-228600">
              <a:spcBef>
                <a:spcPts val="500"/>
              </a:spcBef>
              <a:defRPr sz="2400"/>
            </a:pPr>
            <a:r>
              <a:t>discover new drugs by solving NP-complete protein-folding problems</a:t>
            </a:r>
          </a:p>
          <a:p>
            <a:pPr lvl="1" marL="685800" indent="-228600">
              <a:spcBef>
                <a:spcPts val="500"/>
              </a:spcBef>
              <a:defRPr sz="2400"/>
            </a:pPr>
            <a:r>
              <a:t>surpass human-level ability in many artificial intelligence tasks, such as face recognition, handwriting recognition, and speech recognition</a:t>
            </a:r>
          </a:p>
          <a:p>
            <a:pPr lvl="1" marL="685800" indent="-228600">
              <a:spcBef>
                <a:spcPts val="500"/>
              </a:spcBef>
              <a:defRPr sz="2400"/>
            </a:pPr>
            <a:r>
              <a:t>some existing cryptographic algorithms could be cracked</a:t>
            </a:r>
          </a:p>
        </p:txBody>
      </p:sp>
      <p:sp>
        <p:nvSpPr>
          <p:cNvPr id="179" name="WCBC opines that P = NP need not be so dramatic if, after unlimited optimization, the running time of the program is nᵖ, p ≥ 10"/>
          <p:cNvSpPr txBox="1"/>
          <p:nvPr/>
        </p:nvSpPr>
        <p:spPr>
          <a:xfrm>
            <a:off x="712112" y="5777056"/>
            <a:ext cx="11207985" cy="7381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300">
                <a:solidFill>
                  <a:srgbClr val="009051"/>
                </a:solidFill>
              </a:defRPr>
            </a:pPr>
            <a:r>
              <a:rPr i="1"/>
              <a:t>WCBC</a:t>
            </a:r>
            <a:r>
              <a:t> opines that P = NP need not be so dramatic if, after unlimited optimization, the running time of the program is nᵖ, p ≥ 10</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xfrm>
            <a:off x="838200" y="327025"/>
            <a:ext cx="10515600" cy="635299"/>
          </a:xfrm>
          <a:prstGeom prst="rect">
            <a:avLst/>
          </a:prstGeom>
        </p:spPr>
        <p:txBody>
          <a:bodyPr/>
          <a:lstStyle>
            <a:lvl1pPr>
              <a:defRPr sz="3800"/>
            </a:lvl1pPr>
          </a:lstStyle>
          <a:p>
            <a:pPr/>
            <a:r>
              <a:t>Our next goal: prove that CircuitSAT is NP-complete</a:t>
            </a:r>
          </a:p>
        </p:txBody>
      </p:sp>
      <p:sp>
        <p:nvSpPr>
          <p:cNvPr id="182" name="Content Placeholder 2"/>
          <p:cNvSpPr txBox="1"/>
          <p:nvPr>
            <p:ph type="body" idx="1"/>
          </p:nvPr>
        </p:nvSpPr>
        <p:spPr>
          <a:prstGeom prst="rect">
            <a:avLst/>
          </a:prstGeom>
        </p:spPr>
        <p:txBody>
          <a:bodyPr/>
          <a:lstStyle/>
          <a:p>
            <a:pPr/>
            <a:r>
              <a:t>Usually, we can prove a problem is NP-complete by polyreducing from another NP-complete problem</a:t>
            </a:r>
          </a:p>
          <a:p>
            <a:pPr/>
            <a:r>
              <a:t>But, we need to get this process started by proving some particular problem is NP-complete according to the original definition</a:t>
            </a:r>
          </a:p>
          <a:p>
            <a:pPr/>
            <a:r>
              <a:t>Cook and Levin did this for SAT in the 1970s, but we will do it for CircuitSAT instead</a:t>
            </a:r>
          </a:p>
          <a:p>
            <a:pPr/>
            <a:r>
              <a:t>So, we need to show that for all decision problems </a:t>
            </a:r>
            <a14:m>
              <m:oMath>
                <m:r>
                  <a:rPr xmlns:a="http://schemas.openxmlformats.org/drawingml/2006/main" sz="3000" i="1">
                    <a:solidFill>
                      <a:srgbClr val="000000"/>
                    </a:solidFill>
                    <a:latin typeface="Cambria Math" panose="02040503050406030204" pitchFamily="18" charset="0"/>
                  </a:rPr>
                  <m:t>𝐷</m:t>
                </m:r>
                <m:r>
                  <a:rPr xmlns:a="http://schemas.openxmlformats.org/drawingml/2006/main" sz="3000" i="1">
                    <a:solidFill>
                      <a:srgbClr val="000000"/>
                    </a:solidFill>
                    <a:latin typeface="Cambria Math" panose="02040503050406030204" pitchFamily="18" charset="0"/>
                  </a:rPr>
                  <m:t>∈</m:t>
                </m:r>
                <m:r>
                  <m:rPr>
                    <m:nor/>
                  </m:rPr>
                  <a:rPr xmlns:a="http://schemas.openxmlformats.org/drawingml/2006/main" sz="3000" i="1">
                    <a:solidFill>
                      <a:srgbClr val="000000"/>
                    </a:solidFill>
                    <a:latin typeface="Cambria Math" panose="02040503050406030204" pitchFamily="18" charset="0"/>
                  </a:rPr>
                  <m:t>NP</m:t>
                </m:r>
              </m:oMath>
            </a14:m>
            <a:r>
              <a:t>, we have </a:t>
            </a:r>
            <a14:m>
              <m:oMath>
                <m:r>
                  <a:rPr xmlns:a="http://schemas.openxmlformats.org/drawingml/2006/main" sz="3000" i="1">
                    <a:solidFill>
                      <a:srgbClr val="000000"/>
                    </a:solidFill>
                    <a:latin typeface="Cambria Math" panose="02040503050406030204" pitchFamily="18" charset="0"/>
                  </a:rPr>
                  <m:t>𝐷</m:t>
                </m:r>
                <m:sSub>
                  <m:e>
                    <m:r>
                      <a:rPr xmlns:a="http://schemas.openxmlformats.org/drawingml/2006/main" sz="3000" i="1">
                        <a:solidFill>
                          <a:srgbClr val="000000"/>
                        </a:solidFill>
                        <a:latin typeface="Cambria Math" panose="02040503050406030204" pitchFamily="18" charset="0"/>
                      </a:rPr>
                      <m:t>≤</m:t>
                    </m:r>
                  </m:e>
                  <m:sub>
                    <m:r>
                      <a:rPr xmlns:a="http://schemas.openxmlformats.org/drawingml/2006/main" sz="3000" i="1">
                        <a:solidFill>
                          <a:srgbClr val="000000"/>
                        </a:solidFill>
                        <a:latin typeface="Cambria Math" panose="02040503050406030204" pitchFamily="18" charset="0"/>
                      </a:rPr>
                      <m:t>𝑃</m:t>
                    </m:r>
                  </m:sub>
                </m:sSub>
                <m:r>
                  <m:rPr>
                    <m:nor/>
                  </m:rPr>
                  <a:rPr xmlns:a="http://schemas.openxmlformats.org/drawingml/2006/main" sz="3000" i="1">
                    <a:solidFill>
                      <a:srgbClr val="000000"/>
                    </a:solidFill>
                    <a:latin typeface="Cambria Math" panose="02040503050406030204" pitchFamily="18" charset="0"/>
                  </a:rPr>
                  <m:t>CircuitSAT</m:t>
                </m:r>
              </m:oMath>
            </a14:m>
            <a:r>
              <a:t>.</a:t>
            </a:r>
          </a:p>
        </p:txBody>
      </p:sp>
      <p:sp>
        <p:nvSpPr>
          <p:cNvPr id="183" name="The decision problem CircuitSAT: Given a circuit with one or more inputs, and one output, is it possible for the ouput to be 1?"/>
          <p:cNvSpPr txBox="1"/>
          <p:nvPr/>
        </p:nvSpPr>
        <p:spPr>
          <a:xfrm>
            <a:off x="1311201" y="912956"/>
            <a:ext cx="9569597" cy="7607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solidFill>
                  <a:srgbClr val="009051"/>
                </a:solidFill>
              </a:defRPr>
            </a:lvl1pPr>
          </a:lstStyle>
          <a:p>
            <a:pPr/>
            <a:r>
              <a:t>The decision problem CircuitSAT: Given a circuit with one or more inputs, and one output, is it possible for the ouput to be 1?</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prstGeom prst="rect">
            <a:avLst/>
          </a:prstGeom>
        </p:spPr>
        <p:txBody>
          <a:bodyPr/>
          <a:lstStyle/>
          <a:p>
            <a:pPr/>
            <a:r>
              <a:t>We can also define NP-completeness in terms of polyequivalence</a:t>
            </a:r>
          </a:p>
        </p:txBody>
      </p:sp>
      <p:pic>
        <p:nvPicPr>
          <p:cNvPr id="186" name="Picture 3" descr="Picture 3"/>
          <p:cNvPicPr>
            <a:picLocks noChangeAspect="1"/>
          </p:cNvPicPr>
          <p:nvPr/>
        </p:nvPicPr>
        <p:blipFill>
          <a:blip r:embed="rId2">
            <a:extLst/>
          </a:blip>
          <a:stretch>
            <a:fillRect/>
          </a:stretch>
        </p:blipFill>
        <p:spPr>
          <a:xfrm>
            <a:off x="604104" y="2248586"/>
            <a:ext cx="10983792" cy="1452975"/>
          </a:xfrm>
          <a:prstGeom prst="rect">
            <a:avLst/>
          </a:prstGeom>
          <a:ln w="12700">
            <a:miter lim="400000"/>
          </a:ln>
        </p:spPr>
      </p:pic>
      <p:sp>
        <p:nvSpPr>
          <p:cNvPr id="187" name="TextBox 4"/>
          <p:cNvSpPr txBox="1"/>
          <p:nvPr/>
        </p:nvSpPr>
        <p:spPr>
          <a:xfrm>
            <a:off x="511711" y="4259460"/>
            <a:ext cx="6443723" cy="3401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0070C0"/>
                </a:solidFill>
              </a:defRPr>
            </a:lvl1pPr>
          </a:lstStyle>
          <a:p>
            <a:pPr/>
            <a:r>
              <a:t>Exercise: Why is this definition equivalent to the earlier ones?</a:t>
            </a:r>
          </a:p>
        </p:txBody>
      </p:sp>
      <p:pic>
        <p:nvPicPr>
          <p:cNvPr id="188" name="Content Placeholder 3" descr="Content Placeholder 3"/>
          <p:cNvPicPr>
            <a:picLocks noChangeAspect="1"/>
          </p:cNvPicPr>
          <p:nvPr/>
        </p:nvPicPr>
        <p:blipFill>
          <a:blip r:embed="rId3">
            <a:extLst/>
          </a:blip>
          <a:stretch>
            <a:fillRect/>
          </a:stretch>
        </p:blipFill>
        <p:spPr>
          <a:xfrm>
            <a:off x="2229879" y="4962793"/>
            <a:ext cx="9358016" cy="119182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1"/>
      <p:bldP build="whole" bldLvl="1" animBg="1" rev="0" advAuto="0" spid="188"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itle 1"/>
          <p:cNvSpPr txBox="1"/>
          <p:nvPr>
            <p:ph type="title"/>
          </p:nvPr>
        </p:nvSpPr>
        <p:spPr>
          <a:prstGeom prst="rect">
            <a:avLst/>
          </a:prstGeom>
        </p:spPr>
        <p:txBody>
          <a:bodyPr/>
          <a:lstStyle/>
          <a:p>
            <a:pPr/>
            <a:r>
              <a:t>Preliminary fact: polytime programs can be implemented by polysized circuits</a:t>
            </a:r>
          </a:p>
        </p:txBody>
      </p:sp>
      <p:sp>
        <p:nvSpPr>
          <p:cNvPr id="191" name="Content Placeholder 2"/>
          <p:cNvSpPr txBox="1"/>
          <p:nvPr>
            <p:ph type="body" idx="1"/>
          </p:nvPr>
        </p:nvSpPr>
        <p:spPr>
          <a:prstGeom prst="rect">
            <a:avLst/>
          </a:prstGeom>
        </p:spPr>
        <p:txBody>
          <a:bodyPr/>
          <a:lstStyle/>
          <a:p>
            <a:pPr/>
            <a:r>
              <a:t>Programs run on computers, which are made of circuits, so this is a reasonable claim</a:t>
            </a:r>
          </a:p>
          <a:p>
            <a:pPr/>
            <a:r>
              <a:t>See book for detailed proof</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prstGeom prst="rect">
            <a:avLst/>
          </a:prstGeom>
        </p:spPr>
        <p:txBody>
          <a:bodyPr/>
          <a:lstStyle/>
          <a:p>
            <a:pPr/>
            <a:r>
              <a:t>Recall definitions of P, NP, Exp</a:t>
            </a:r>
          </a:p>
        </p:txBody>
      </p:sp>
      <p:pic>
        <p:nvPicPr>
          <p:cNvPr id="98" name="Content Placeholder 3" descr="Content Placeholder 3"/>
          <p:cNvPicPr>
            <a:picLocks noChangeAspect="1"/>
          </p:cNvPicPr>
          <p:nvPr/>
        </p:nvPicPr>
        <p:blipFill>
          <a:blip r:embed="rId2">
            <a:extLst/>
          </a:blip>
          <a:stretch>
            <a:fillRect/>
          </a:stretch>
        </p:blipFill>
        <p:spPr>
          <a:xfrm>
            <a:off x="2076099" y="1479916"/>
            <a:ext cx="8281583" cy="3898168"/>
          </a:xfrm>
          <a:prstGeom prst="rect">
            <a:avLst/>
          </a:prstGeom>
          <a:ln w="12700">
            <a:miter lim="400000"/>
          </a:ln>
        </p:spPr>
      </p:pic>
      <p:sp>
        <p:nvSpPr>
          <p:cNvPr id="99" name="TextBox 4"/>
          <p:cNvSpPr txBox="1"/>
          <p:nvPr/>
        </p:nvSpPr>
        <p:spPr>
          <a:xfrm>
            <a:off x="1642011" y="5957275"/>
            <a:ext cx="7378860"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0070C0"/>
                </a:solidFill>
              </a:defRPr>
            </a:pPr>
            <a:r>
              <a:t>Remember, we restrict to </a:t>
            </a:r>
            <a:r>
              <a:rPr i="1"/>
              <a:t>decision</a:t>
            </a:r>
            <a:r>
              <a:t> problems in this chapter</a:t>
            </a:r>
          </a:p>
        </p:txBody>
      </p:sp>
      <p:sp>
        <p:nvSpPr>
          <p:cNvPr id="100" name="Diagram assumes  P is a proper subset of NP, but that is an open question."/>
          <p:cNvSpPr txBox="1"/>
          <p:nvPr/>
        </p:nvSpPr>
        <p:spPr>
          <a:xfrm>
            <a:off x="5247723" y="3501491"/>
            <a:ext cx="3189980" cy="9497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9051"/>
                </a:solidFill>
              </a:defRPr>
            </a:lvl1pPr>
          </a:lstStyle>
          <a:p>
            <a:pPr/>
            <a:r>
              <a:t>Diagram assumes  P is a proper subset of NP, but that is an open question.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1827822" y="231286"/>
            <a:ext cx="10515601" cy="528005"/>
          </a:xfrm>
          <a:prstGeom prst="rect">
            <a:avLst/>
          </a:prstGeom>
        </p:spPr>
        <p:txBody>
          <a:bodyPr/>
          <a:lstStyle/>
          <a:p>
            <a:pPr>
              <a:defRPr sz="3200"/>
            </a:pPr>
            <a:r>
              <a:t>Sketch of proof that </a:t>
            </a:r>
            <a14:m>
              <m:oMath>
                <m:r>
                  <a:rPr xmlns:a="http://schemas.openxmlformats.org/drawingml/2006/main" sz="3050" i="1">
                    <a:solidFill>
                      <a:srgbClr val="000000"/>
                    </a:solidFill>
                    <a:latin typeface="Cambria Math" panose="02040503050406030204" pitchFamily="18" charset="0"/>
                  </a:rPr>
                  <m:t>𝐷</m:t>
                </m:r>
                <m:sSub>
                  <m:e>
                    <m:r>
                      <a:rPr xmlns:a="http://schemas.openxmlformats.org/drawingml/2006/main" sz="3050" i="1">
                        <a:solidFill>
                          <a:srgbClr val="000000"/>
                        </a:solidFill>
                        <a:latin typeface="Cambria Math" panose="02040503050406030204" pitchFamily="18" charset="0"/>
                      </a:rPr>
                      <m:t>≤</m:t>
                    </m:r>
                  </m:e>
                  <m:sub>
                    <m:r>
                      <a:rPr xmlns:a="http://schemas.openxmlformats.org/drawingml/2006/main" sz="3050" i="1">
                        <a:solidFill>
                          <a:srgbClr val="000000"/>
                        </a:solidFill>
                        <a:latin typeface="Cambria Math" panose="02040503050406030204" pitchFamily="18" charset="0"/>
                      </a:rPr>
                      <m:t>𝑃</m:t>
                    </m:r>
                  </m:sub>
                </m:sSub>
                <m:r>
                  <m:rPr>
                    <m:nor/>
                  </m:rPr>
                  <a:rPr xmlns:a="http://schemas.openxmlformats.org/drawingml/2006/main" sz="3050" i="1">
                    <a:solidFill>
                      <a:srgbClr val="000000"/>
                    </a:solidFill>
                    <a:latin typeface="Cambria Math" panose="02040503050406030204" pitchFamily="18" charset="0"/>
                  </a:rPr>
                  <m:t>CircuitSAT</m:t>
                </m:r>
              </m:oMath>
            </a14:m>
            <a:r>
              <a:t> </a:t>
            </a:r>
          </a:p>
        </p:txBody>
      </p:sp>
      <p:sp>
        <p:nvSpPr>
          <p:cNvPr id="194" name="Content Placeholder 2"/>
          <p:cNvSpPr txBox="1"/>
          <p:nvPr>
            <p:ph type="body" sz="quarter" idx="1"/>
          </p:nvPr>
        </p:nvSpPr>
        <p:spPr>
          <a:xfrm>
            <a:off x="469900" y="743676"/>
            <a:ext cx="10515600" cy="1387774"/>
          </a:xfrm>
          <a:prstGeom prst="rect">
            <a:avLst/>
          </a:prstGeom>
        </p:spPr>
        <p:txBody>
          <a:bodyPr/>
          <a:lstStyle/>
          <a:p>
            <a:pPr marL="205739" indent="-205739" defTabSz="822959">
              <a:spcBef>
                <a:spcPts val="900"/>
              </a:spcBef>
              <a:defRPr sz="2520">
                <a:latin typeface="Cambria Math"/>
                <a:ea typeface="Cambria Math"/>
                <a:cs typeface="Cambria Math"/>
                <a:sym typeface="Cambria Math"/>
              </a:defRPr>
            </a:pPr>
            <a14:m>
              <m:oMath>
                <m:r>
                  <a:rPr xmlns:a="http://schemas.openxmlformats.org/drawingml/2006/main" sz="2650" i="1">
                    <a:solidFill>
                      <a:srgbClr val="000000"/>
                    </a:solidFill>
                    <a:latin typeface="Cambria Math" panose="02040503050406030204" pitchFamily="18" charset="0"/>
                  </a:rPr>
                  <m:t>𝐷</m:t>
                </m:r>
                <m:r>
                  <a:rPr xmlns:a="http://schemas.openxmlformats.org/drawingml/2006/main" sz="2650" i="1">
                    <a:solidFill>
                      <a:srgbClr val="000000"/>
                    </a:solidFill>
                    <a:latin typeface="Cambria Math" panose="02040503050406030204" pitchFamily="18" charset="0"/>
                  </a:rPr>
                  <m:t>∈</m:t>
                </m:r>
                <m:r>
                  <m:rPr>
                    <m:nor/>
                  </m:rPr>
                  <a:rPr xmlns:a="http://schemas.openxmlformats.org/drawingml/2006/main" sz="2650" i="1">
                    <a:solidFill>
                      <a:srgbClr val="000000"/>
                    </a:solidFill>
                    <a:latin typeface="Cambria Math" panose="02040503050406030204" pitchFamily="18" charset="0"/>
                  </a:rPr>
                  <m:t>NP</m:t>
                </m:r>
              </m:oMath>
            </a14:m>
            <a:r>
              <a:rPr>
                <a:latin typeface="+mj-lt"/>
                <a:ea typeface="+mj-ea"/>
                <a:cs typeface="+mj-cs"/>
                <a:sym typeface="Calibri"/>
              </a:rPr>
              <a:t>, so have polytime verifier </a:t>
            </a:r>
            <a:r>
              <a:rPr>
                <a:latin typeface="Courier New"/>
                <a:ea typeface="Courier New"/>
                <a:cs typeface="Courier New"/>
                <a:sym typeface="Courier New"/>
              </a:rPr>
              <a:t>verifyD.py</a:t>
            </a:r>
            <a:endParaRPr>
              <a:latin typeface="Courier New"/>
              <a:ea typeface="Courier New"/>
              <a:cs typeface="Courier New"/>
              <a:sym typeface="Courier New"/>
            </a:endParaRPr>
          </a:p>
          <a:p>
            <a:pPr marL="205739" indent="-205739" defTabSz="822959">
              <a:spcBef>
                <a:spcPts val="900"/>
              </a:spcBef>
              <a:defRPr sz="2520"/>
            </a:pPr>
            <a:r>
              <a:t>Using result from previous slide, convert </a:t>
            </a:r>
            <a:r>
              <a:rPr>
                <a:latin typeface="Courier New"/>
                <a:ea typeface="Courier New"/>
                <a:cs typeface="Courier New"/>
                <a:sym typeface="Courier New"/>
              </a:rPr>
              <a:t>verifyD.py </a:t>
            </a:r>
            <a:r>
              <a:t>to polysized circuit </a:t>
            </a:r>
            <a14:m>
              <m:oMath>
                <m:r>
                  <a:rPr xmlns:a="http://schemas.openxmlformats.org/drawingml/2006/main" sz="2700" i="1">
                    <a:solidFill>
                      <a:srgbClr val="000000"/>
                    </a:solidFill>
                    <a:latin typeface="Cambria Math" panose="02040503050406030204" pitchFamily="18" charset="0"/>
                  </a:rPr>
                  <m:t>𝐶</m:t>
                </m:r>
              </m:oMath>
            </a14:m>
            <a:r>
              <a:t>:</a:t>
            </a:r>
            <a:endParaRPr sz="2800"/>
          </a:p>
        </p:txBody>
      </p:sp>
      <p:pic>
        <p:nvPicPr>
          <p:cNvPr id="195" name="Picture 3" descr="Picture 3"/>
          <p:cNvPicPr>
            <a:picLocks noChangeAspect="1"/>
          </p:cNvPicPr>
          <p:nvPr/>
        </p:nvPicPr>
        <p:blipFill>
          <a:blip r:embed="rId2">
            <a:extLst/>
          </a:blip>
          <a:stretch>
            <a:fillRect/>
          </a:stretch>
        </p:blipFill>
        <p:spPr>
          <a:xfrm>
            <a:off x="3249123" y="2585437"/>
            <a:ext cx="5693754" cy="4355479"/>
          </a:xfrm>
          <a:prstGeom prst="rect">
            <a:avLst/>
          </a:prstGeom>
          <a:ln w="12700">
            <a:miter lim="400000"/>
          </a:ln>
        </p:spPr>
      </p:pic>
      <p:sp>
        <p:nvSpPr>
          <p:cNvPr id="196" name="Note that only one input bit needed for the solution s, since CircuitSAT is a decision problem."/>
          <p:cNvSpPr txBox="1"/>
          <p:nvPr/>
        </p:nvSpPr>
        <p:spPr>
          <a:xfrm>
            <a:off x="3137769" y="1801956"/>
            <a:ext cx="5916462" cy="7381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300">
                <a:solidFill>
                  <a:srgbClr val="009051"/>
                </a:solidFill>
              </a:defRPr>
            </a:lvl1pPr>
          </a:lstStyle>
          <a:p>
            <a:pPr/>
            <a:r>
              <a:t>Note that only one input bit needed for the solution s, since CircuitSAT is a decision problem.</a:t>
            </a:r>
          </a:p>
        </p:txBody>
      </p:sp>
      <p:sp>
        <p:nvSpPr>
          <p:cNvPr id="197" name="problem  instance i of size n."/>
          <p:cNvSpPr txBox="1"/>
          <p:nvPr/>
        </p:nvSpPr>
        <p:spPr>
          <a:xfrm>
            <a:off x="307157" y="2830656"/>
            <a:ext cx="3105446"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009051"/>
                </a:solidFill>
              </a:defRPr>
            </a:lvl1pPr>
          </a:lstStyle>
          <a:p>
            <a:pPr/>
            <a:r>
              <a:t>problem  instance i of size n.</a:t>
            </a:r>
          </a:p>
        </p:txBody>
      </p:sp>
      <p:sp>
        <p:nvSpPr>
          <p:cNvPr id="198" name="size of the hint h is a polynomial function of n, the size of the problem instance."/>
          <p:cNvSpPr txBox="1"/>
          <p:nvPr/>
        </p:nvSpPr>
        <p:spPr>
          <a:xfrm>
            <a:off x="8968557" y="2690956"/>
            <a:ext cx="3105447"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009051"/>
                </a:solidFill>
              </a:defRPr>
            </a:lvl1pPr>
          </a:lstStyle>
          <a:p>
            <a:pPr/>
            <a:r>
              <a:t>size of the hint h is a polynomial function of n, the size of the problem instance.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697522" y="180486"/>
            <a:ext cx="10515601" cy="839420"/>
          </a:xfrm>
          <a:prstGeom prst="rect">
            <a:avLst/>
          </a:prstGeom>
        </p:spPr>
        <p:txBody>
          <a:bodyPr/>
          <a:lstStyle/>
          <a:p>
            <a:pPr>
              <a:defRPr sz="3900"/>
            </a:pPr>
            <a:r>
              <a:t>Sketch of proof that </a:t>
            </a:r>
            <a14:m>
              <m:oMath>
                <m:r>
                  <a:rPr xmlns:a="http://schemas.openxmlformats.org/drawingml/2006/main" sz="4350" i="1">
                    <a:solidFill>
                      <a:srgbClr val="000000"/>
                    </a:solidFill>
                    <a:latin typeface="Cambria Math" panose="02040503050406030204" pitchFamily="18" charset="0"/>
                  </a:rPr>
                  <m:t>𝐷</m:t>
                </m:r>
                <m:sSub>
                  <m:e>
                    <m:r>
                      <a:rPr xmlns:a="http://schemas.openxmlformats.org/drawingml/2006/main" sz="4350" i="1">
                        <a:solidFill>
                          <a:srgbClr val="000000"/>
                        </a:solidFill>
                        <a:latin typeface="Cambria Math" panose="02040503050406030204" pitchFamily="18" charset="0"/>
                      </a:rPr>
                      <m:t>≤</m:t>
                    </m:r>
                  </m:e>
                  <m:sub>
                    <m:r>
                      <a:rPr xmlns:a="http://schemas.openxmlformats.org/drawingml/2006/main" sz="4350" i="1">
                        <a:solidFill>
                          <a:srgbClr val="000000"/>
                        </a:solidFill>
                        <a:latin typeface="Cambria Math" panose="02040503050406030204" pitchFamily="18" charset="0"/>
                      </a:rPr>
                      <m:t>𝑃</m:t>
                    </m:r>
                  </m:sub>
                </m:sSub>
                <m:r>
                  <m:rPr>
                    <m:nor/>
                  </m:rPr>
                  <a:rPr xmlns:a="http://schemas.openxmlformats.org/drawingml/2006/main" sz="4350" i="1">
                    <a:solidFill>
                      <a:srgbClr val="000000"/>
                    </a:solidFill>
                    <a:latin typeface="Cambria Math" panose="02040503050406030204" pitchFamily="18" charset="0"/>
                  </a:rPr>
                  <m:t>CircuitSAT</m:t>
                </m:r>
              </m:oMath>
            </a14:m>
            <a:r>
              <a:t> (part II) </a:t>
            </a:r>
          </a:p>
        </p:txBody>
      </p:sp>
      <p:sp>
        <p:nvSpPr>
          <p:cNvPr id="201" name="Content Placeholder 2"/>
          <p:cNvSpPr txBox="1"/>
          <p:nvPr>
            <p:ph type="body" sz="half" idx="1"/>
          </p:nvPr>
        </p:nvSpPr>
        <p:spPr>
          <a:xfrm>
            <a:off x="838200" y="1183785"/>
            <a:ext cx="10515600" cy="1603376"/>
          </a:xfrm>
          <a:prstGeom prst="rect">
            <a:avLst/>
          </a:prstGeom>
        </p:spPr>
        <p:txBody>
          <a:bodyPr/>
          <a:lstStyle/>
          <a:p>
            <a:pPr/>
            <a:r>
              <a:t>Given specific instance of </a:t>
            </a:r>
            <a14:m>
              <m:oMath>
                <m:r>
                  <a:rPr xmlns:a="http://schemas.openxmlformats.org/drawingml/2006/main" sz="3000" i="1">
                    <a:solidFill>
                      <a:srgbClr val="000000"/>
                    </a:solidFill>
                    <a:latin typeface="Cambria Math" panose="02040503050406030204" pitchFamily="18" charset="0"/>
                  </a:rPr>
                  <m:t>𝐷</m:t>
                </m:r>
              </m:oMath>
            </a14:m>
            <a:r>
              <a:t>, convert </a:t>
            </a:r>
            <a14:m>
              <m:oMath>
                <m:r>
                  <a:rPr xmlns:a="http://schemas.openxmlformats.org/drawingml/2006/main" sz="3000" i="1">
                    <a:solidFill>
                      <a:srgbClr val="000000"/>
                    </a:solidFill>
                    <a:latin typeface="Cambria Math" panose="02040503050406030204" pitchFamily="18" charset="0"/>
                  </a:rPr>
                  <m:t>𝐶</m:t>
                </m:r>
              </m:oMath>
            </a14:m>
            <a:r>
              <a:t> to </a:t>
            </a:r>
            <a14:m>
              <m:oMath>
                <m:r>
                  <a:rPr xmlns:a="http://schemas.openxmlformats.org/drawingml/2006/main" sz="3000" i="1">
                    <a:solidFill>
                      <a:srgbClr val="000000"/>
                    </a:solidFill>
                    <a:latin typeface="Cambria Math" panose="02040503050406030204" pitchFamily="18" charset="0"/>
                  </a:rPr>
                  <m:t>𝐶</m:t>
                </m:r>
                <m:r>
                  <a:rPr xmlns:a="http://schemas.openxmlformats.org/drawingml/2006/main" sz="3000" i="1">
                    <a:solidFill>
                      <a:srgbClr val="000000"/>
                    </a:solidFill>
                    <a:latin typeface="Cambria Math" panose="02040503050406030204" pitchFamily="18" charset="0"/>
                  </a:rPr>
                  <m:t>′</m:t>
                </m:r>
              </m:oMath>
            </a14:m>
            <a:r>
              <a:t>:</a:t>
            </a:r>
          </a:p>
        </p:txBody>
      </p:sp>
      <p:pic>
        <p:nvPicPr>
          <p:cNvPr id="202" name="Picture 3" descr="Picture 3"/>
          <p:cNvPicPr>
            <a:picLocks noChangeAspect="1"/>
          </p:cNvPicPr>
          <p:nvPr/>
        </p:nvPicPr>
        <p:blipFill>
          <a:blip r:embed="rId2">
            <a:extLst/>
          </a:blip>
          <a:stretch>
            <a:fillRect/>
          </a:stretch>
        </p:blipFill>
        <p:spPr>
          <a:xfrm>
            <a:off x="378069" y="2218008"/>
            <a:ext cx="4953001" cy="3788835"/>
          </a:xfrm>
          <a:prstGeom prst="rect">
            <a:avLst/>
          </a:prstGeom>
          <a:ln w="12700">
            <a:miter lim="400000"/>
          </a:ln>
        </p:spPr>
      </p:pic>
      <p:pic>
        <p:nvPicPr>
          <p:cNvPr id="203" name="Picture 4" descr="Picture 4"/>
          <p:cNvPicPr>
            <a:picLocks noChangeAspect="1"/>
          </p:cNvPicPr>
          <p:nvPr/>
        </p:nvPicPr>
        <p:blipFill>
          <a:blip r:embed="rId3">
            <a:extLst/>
          </a:blip>
          <a:stretch>
            <a:fillRect/>
          </a:stretch>
        </p:blipFill>
        <p:spPr>
          <a:xfrm>
            <a:off x="6870914" y="2218008"/>
            <a:ext cx="5068273" cy="3788835"/>
          </a:xfrm>
          <a:prstGeom prst="rect">
            <a:avLst/>
          </a:prstGeom>
          <a:ln w="12700">
            <a:miter lim="400000"/>
          </a:ln>
        </p:spPr>
      </p:pic>
      <p:sp>
        <p:nvSpPr>
          <p:cNvPr id="204" name="Right Arrow 5"/>
          <p:cNvSpPr/>
          <p:nvPr/>
        </p:nvSpPr>
        <p:spPr>
          <a:xfrm>
            <a:off x="5697415" y="3824654"/>
            <a:ext cx="712178" cy="518747"/>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Picture 6" descr="Picture 6"/>
          <p:cNvPicPr>
            <a:picLocks noChangeAspect="1"/>
          </p:cNvPicPr>
          <p:nvPr/>
        </p:nvPicPr>
        <p:blipFill>
          <a:blip r:embed="rId2">
            <a:extLst/>
          </a:blip>
          <a:stretch>
            <a:fillRect/>
          </a:stretch>
        </p:blipFill>
        <p:spPr>
          <a:xfrm>
            <a:off x="3082948" y="4431322"/>
            <a:ext cx="8957017" cy="2289882"/>
          </a:xfrm>
          <a:prstGeom prst="rect">
            <a:avLst/>
          </a:prstGeom>
          <a:ln w="12700">
            <a:miter lim="400000"/>
          </a:ln>
        </p:spPr>
      </p:pic>
      <p:sp>
        <p:nvSpPr>
          <p:cNvPr id="207" name="Title 1"/>
          <p:cNvSpPr txBox="1"/>
          <p:nvPr>
            <p:ph type="title"/>
          </p:nvPr>
        </p:nvSpPr>
        <p:spPr>
          <a:xfrm>
            <a:off x="697522" y="180486"/>
            <a:ext cx="10515601" cy="839420"/>
          </a:xfrm>
          <a:prstGeom prst="rect">
            <a:avLst/>
          </a:prstGeom>
        </p:spPr>
        <p:txBody>
          <a:bodyPr/>
          <a:lstStyle/>
          <a:p>
            <a:pPr>
              <a:defRPr sz="3900"/>
            </a:pPr>
            <a:r>
              <a:t>Sketch of proof that </a:t>
            </a:r>
            <a14:m>
              <m:oMath>
                <m:r>
                  <a:rPr xmlns:a="http://schemas.openxmlformats.org/drawingml/2006/main" sz="4350" i="1">
                    <a:solidFill>
                      <a:srgbClr val="000000"/>
                    </a:solidFill>
                    <a:latin typeface="Cambria Math" panose="02040503050406030204" pitchFamily="18" charset="0"/>
                  </a:rPr>
                  <m:t>𝐷</m:t>
                </m:r>
                <m:sSub>
                  <m:e>
                    <m:r>
                      <a:rPr xmlns:a="http://schemas.openxmlformats.org/drawingml/2006/main" sz="4350" i="1">
                        <a:solidFill>
                          <a:srgbClr val="000000"/>
                        </a:solidFill>
                        <a:latin typeface="Cambria Math" panose="02040503050406030204" pitchFamily="18" charset="0"/>
                      </a:rPr>
                      <m:t>≤</m:t>
                    </m:r>
                  </m:e>
                  <m:sub>
                    <m:r>
                      <a:rPr xmlns:a="http://schemas.openxmlformats.org/drawingml/2006/main" sz="4350" i="1">
                        <a:solidFill>
                          <a:srgbClr val="000000"/>
                        </a:solidFill>
                        <a:latin typeface="Cambria Math" panose="02040503050406030204" pitchFamily="18" charset="0"/>
                      </a:rPr>
                      <m:t>𝑃</m:t>
                    </m:r>
                  </m:sub>
                </m:sSub>
                <m:r>
                  <m:rPr>
                    <m:nor/>
                  </m:rPr>
                  <a:rPr xmlns:a="http://schemas.openxmlformats.org/drawingml/2006/main" sz="4350" i="1">
                    <a:solidFill>
                      <a:srgbClr val="000000"/>
                    </a:solidFill>
                    <a:latin typeface="Cambria Math" panose="02040503050406030204" pitchFamily="18" charset="0"/>
                  </a:rPr>
                  <m:t>CircuitSAT</m:t>
                </m:r>
              </m:oMath>
            </a14:m>
            <a:r>
              <a:t> (part III) </a:t>
            </a:r>
          </a:p>
        </p:txBody>
      </p:sp>
      <p:sp>
        <p:nvSpPr>
          <p:cNvPr id="208" name="Content Placeholder 2"/>
          <p:cNvSpPr txBox="1"/>
          <p:nvPr>
            <p:ph type="body" sz="half" idx="1"/>
          </p:nvPr>
        </p:nvSpPr>
        <p:spPr>
          <a:xfrm>
            <a:off x="838200" y="1183785"/>
            <a:ext cx="10515600" cy="1603376"/>
          </a:xfrm>
          <a:prstGeom prst="rect">
            <a:avLst/>
          </a:prstGeom>
        </p:spPr>
        <p:txBody>
          <a:bodyPr/>
          <a:lstStyle/>
          <a:p>
            <a:pPr/>
            <a:r>
              <a:t>Observe equivalence between </a:t>
            </a:r>
            <a14:m>
              <m:oMath>
                <m:r>
                  <a:rPr xmlns:a="http://schemas.openxmlformats.org/drawingml/2006/main" sz="3000" i="1">
                    <a:solidFill>
                      <a:srgbClr val="000000"/>
                    </a:solidFill>
                    <a:latin typeface="Cambria Math" panose="02040503050406030204" pitchFamily="18" charset="0"/>
                  </a:rPr>
                  <m:t>𝐷</m:t>
                </m:r>
              </m:oMath>
            </a14:m>
            <a:r>
              <a:t> and </a:t>
            </a:r>
            <a14:m>
              <m:oMath>
                <m:r>
                  <a:rPr xmlns:a="http://schemas.openxmlformats.org/drawingml/2006/main" sz="3000" i="1">
                    <a:solidFill>
                      <a:srgbClr val="000000"/>
                    </a:solidFill>
                    <a:latin typeface="Cambria Math" panose="02040503050406030204" pitchFamily="18" charset="0"/>
                  </a:rPr>
                  <m:t>𝐶</m:t>
                </m:r>
                <m:r>
                  <a:rPr xmlns:a="http://schemas.openxmlformats.org/drawingml/2006/main" sz="3000" i="1">
                    <a:solidFill>
                      <a:srgbClr val="000000"/>
                    </a:solidFill>
                    <a:latin typeface="Cambria Math" panose="02040503050406030204" pitchFamily="18" charset="0"/>
                  </a:rPr>
                  <m:t>′</m:t>
                </m:r>
              </m:oMath>
            </a14:m>
            <a:r>
              <a:t>:</a:t>
            </a:r>
          </a:p>
        </p:txBody>
      </p:sp>
      <p:pic>
        <p:nvPicPr>
          <p:cNvPr id="209" name="Picture 4" descr="Picture 4"/>
          <p:cNvPicPr>
            <a:picLocks noChangeAspect="1"/>
          </p:cNvPicPr>
          <p:nvPr/>
        </p:nvPicPr>
        <p:blipFill>
          <a:blip r:embed="rId3">
            <a:extLst/>
          </a:blip>
          <a:stretch>
            <a:fillRect/>
          </a:stretch>
        </p:blipFill>
        <p:spPr>
          <a:xfrm>
            <a:off x="215138" y="1637715"/>
            <a:ext cx="4536746" cy="339148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xfrm>
            <a:off x="838200" y="110149"/>
            <a:ext cx="10515600" cy="909760"/>
          </a:xfrm>
          <a:prstGeom prst="rect">
            <a:avLst/>
          </a:prstGeom>
        </p:spPr>
        <p:txBody>
          <a:bodyPr/>
          <a:lstStyle/>
          <a:p>
            <a:pPr/>
            <a:r>
              <a:t>NP-completeness is widespread</a:t>
            </a:r>
          </a:p>
        </p:txBody>
      </p:sp>
      <p:sp>
        <p:nvSpPr>
          <p:cNvPr id="212" name="Content Placeholder 2"/>
          <p:cNvSpPr txBox="1"/>
          <p:nvPr>
            <p:ph type="body" idx="1"/>
          </p:nvPr>
        </p:nvSpPr>
        <p:spPr>
          <a:xfrm>
            <a:off x="838200" y="1125413"/>
            <a:ext cx="10515600" cy="5600703"/>
          </a:xfrm>
          <a:prstGeom prst="rect">
            <a:avLst/>
          </a:prstGeom>
        </p:spPr>
        <p:txBody>
          <a:bodyPr/>
          <a:lstStyle/>
          <a:p>
            <a:pPr marL="0" indent="0">
              <a:buSzTx/>
              <a:buNone/>
            </a:pPr>
            <a:r>
              <a:t>Thousands of NP complete problems are known, drawn from diverse areas of computer science, mathematics, engineering, biology, physics, etc. Examples include:</a:t>
            </a:r>
          </a:p>
          <a:p>
            <a:pPr/>
            <a:r>
              <a:t>Computer science: </a:t>
            </a:r>
          </a:p>
          <a:p>
            <a:pPr lvl="1" marL="685800" indent="-228600">
              <a:spcBef>
                <a:spcPts val="500"/>
              </a:spcBef>
              <a:defRPr sz="2400"/>
            </a:pPr>
            <a:r>
              <a:t>MaxClique, MaxCut, DeadlockAvoidance, CubicSubgraph</a:t>
            </a:r>
          </a:p>
          <a:p>
            <a:pPr/>
            <a:r>
              <a:t>Applied math: </a:t>
            </a:r>
          </a:p>
          <a:p>
            <a:pPr lvl="1" marL="685800" indent="-228600">
              <a:spcBef>
                <a:spcPts val="500"/>
              </a:spcBef>
              <a:defRPr sz="2400"/>
            </a:pPr>
            <a:r>
              <a:t>IntegerProgramming, TaskAssignment, MinimumBroadcastTime, SparseMatrixCompression</a:t>
            </a:r>
          </a:p>
          <a:p>
            <a:pPr/>
            <a:r>
              <a:t>Pure math: </a:t>
            </a:r>
          </a:p>
          <a:p>
            <a:pPr lvl="1" marL="685800" indent="-228600">
              <a:spcBef>
                <a:spcPts val="500"/>
              </a:spcBef>
              <a:defRPr sz="2400"/>
            </a:pPr>
            <a:r>
              <a:t>QuadraticDiophantineEquation, CosineIntegral</a:t>
            </a:r>
          </a:p>
          <a:p>
            <a:pPr/>
            <a:r>
              <a:t>Biology: </a:t>
            </a:r>
          </a:p>
          <a:p>
            <a:pPr lvl="1" marL="685800" indent="-228600">
              <a:spcBef>
                <a:spcPts val="500"/>
              </a:spcBef>
              <a:defRPr sz="2400"/>
            </a:pPr>
            <a:r>
              <a:t>MultipleSequenceAlignment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1"/>
          <p:cNvSpPr txBox="1"/>
          <p:nvPr>
            <p:ph type="title"/>
          </p:nvPr>
        </p:nvSpPr>
        <p:spPr>
          <a:xfrm>
            <a:off x="838200" y="162901"/>
            <a:ext cx="10515600" cy="892176"/>
          </a:xfrm>
          <a:prstGeom prst="rect">
            <a:avLst/>
          </a:prstGeom>
        </p:spPr>
        <p:txBody>
          <a:bodyPr/>
          <a:lstStyle/>
          <a:p>
            <a:pPr/>
            <a:r>
              <a:t>The web of NP-completeness</a:t>
            </a:r>
          </a:p>
        </p:txBody>
      </p:sp>
      <p:pic>
        <p:nvPicPr>
          <p:cNvPr id="215" name="Content Placeholder 3" descr="Content Placeholder 3"/>
          <p:cNvPicPr>
            <a:picLocks noChangeAspect="1"/>
          </p:cNvPicPr>
          <p:nvPr/>
        </p:nvPicPr>
        <p:blipFill>
          <a:blip r:embed="rId2">
            <a:extLst/>
          </a:blip>
          <a:stretch>
            <a:fillRect/>
          </a:stretch>
        </p:blipFill>
        <p:spPr>
          <a:xfrm>
            <a:off x="965901" y="1409334"/>
            <a:ext cx="6031769" cy="4657359"/>
          </a:xfrm>
          <a:prstGeom prst="rect">
            <a:avLst/>
          </a:prstGeom>
          <a:ln w="12700">
            <a:miter lim="400000"/>
          </a:ln>
        </p:spPr>
      </p:pic>
      <p:sp>
        <p:nvSpPr>
          <p:cNvPr id="216" name="TextBox 4"/>
          <p:cNvSpPr txBox="1"/>
          <p:nvPr/>
        </p:nvSpPr>
        <p:spPr>
          <a:xfrm>
            <a:off x="7686235" y="2399184"/>
            <a:ext cx="4243169" cy="2602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solidFill>
                  <a:srgbClr val="0070C0"/>
                </a:solidFill>
              </a:defRPr>
            </a:pPr>
            <a:r>
              <a:t>Arrows represent polyreductions</a:t>
            </a:r>
          </a:p>
          <a:p>
            <a:pPr marL="285750" indent="-285750">
              <a:buSzPct val="100000"/>
              <a:buFont typeface="Arial"/>
              <a:buChar char="•"/>
              <a:defRPr sz="2400">
                <a:solidFill>
                  <a:srgbClr val="0070C0"/>
                </a:solidFill>
              </a:defRPr>
            </a:pPr>
            <a:r>
              <a:t>Solid black arrows: we proved</a:t>
            </a:r>
          </a:p>
          <a:p>
            <a:pPr marL="285750" indent="-285750">
              <a:buSzPct val="100000"/>
              <a:buFont typeface="Arial"/>
              <a:buChar char="•"/>
              <a:defRPr sz="2400">
                <a:solidFill>
                  <a:srgbClr val="0070C0"/>
                </a:solidFill>
              </a:defRPr>
            </a:pPr>
            <a:r>
              <a:t>Dotted arrows: see other books</a:t>
            </a:r>
          </a:p>
          <a:p>
            <a:pPr marL="285750" indent="-285750">
              <a:buSzPct val="100000"/>
              <a:buFont typeface="Arial"/>
              <a:buChar char="•"/>
              <a:defRPr sz="2400">
                <a:solidFill>
                  <a:srgbClr val="0070C0"/>
                </a:solidFill>
              </a:defRPr>
            </a:pPr>
            <a:r>
              <a:t>Grey arrows: follow from NP-completeness of CircuitSAT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Picture 3" descr="Picture 3"/>
          <p:cNvPicPr>
            <a:picLocks noChangeAspect="1"/>
          </p:cNvPicPr>
          <p:nvPr/>
        </p:nvPicPr>
        <p:blipFill>
          <a:blip r:embed="rId2">
            <a:extLst/>
          </a:blip>
          <a:stretch>
            <a:fillRect/>
          </a:stretch>
        </p:blipFill>
        <p:spPr>
          <a:xfrm>
            <a:off x="2851229" y="1423011"/>
            <a:ext cx="8278856" cy="1054384"/>
          </a:xfrm>
          <a:prstGeom prst="rect">
            <a:avLst/>
          </a:prstGeom>
          <a:ln w="12700">
            <a:miter lim="400000"/>
          </a:ln>
        </p:spPr>
      </p:pic>
      <p:sp>
        <p:nvSpPr>
          <p:cNvPr id="219" name="Title 1"/>
          <p:cNvSpPr txBox="1"/>
          <p:nvPr>
            <p:ph type="title"/>
          </p:nvPr>
        </p:nvSpPr>
        <p:spPr>
          <a:xfrm>
            <a:off x="838200" y="2785"/>
            <a:ext cx="10515600" cy="1054384"/>
          </a:xfrm>
          <a:prstGeom prst="rect">
            <a:avLst/>
          </a:prstGeom>
        </p:spPr>
        <p:txBody>
          <a:bodyPr/>
          <a:lstStyle/>
          <a:p>
            <a:pPr/>
            <a:r>
              <a:t>Proof techniques for NP-completeness</a:t>
            </a:r>
          </a:p>
        </p:txBody>
      </p:sp>
      <p:sp>
        <p:nvSpPr>
          <p:cNvPr id="220" name="Content Placeholder 2"/>
          <p:cNvSpPr txBox="1"/>
          <p:nvPr>
            <p:ph type="body" idx="1"/>
          </p:nvPr>
        </p:nvSpPr>
        <p:spPr>
          <a:xfrm>
            <a:off x="609600" y="778749"/>
            <a:ext cx="10515600" cy="3511307"/>
          </a:xfrm>
          <a:prstGeom prst="rect">
            <a:avLst/>
          </a:prstGeom>
        </p:spPr>
        <p:txBody>
          <a:bodyPr/>
          <a:lstStyle/>
          <a:p>
            <a:pPr/>
            <a:r>
              <a:t>To prove that problem </a:t>
            </a:r>
            <a14:m>
              <m:oMath>
                <m:r>
                  <a:rPr xmlns:a="http://schemas.openxmlformats.org/drawingml/2006/main" sz="3000" i="1">
                    <a:solidFill>
                      <a:srgbClr val="000000"/>
                    </a:solidFill>
                    <a:latin typeface="Cambria Math" panose="02040503050406030204" pitchFamily="18" charset="0"/>
                  </a:rPr>
                  <m:t>𝐷</m:t>
                </m:r>
              </m:oMath>
            </a14:m>
            <a:r>
              <a:t> is NP-complete, it’s usually easiest to use definition 3:</a:t>
            </a:r>
          </a:p>
          <a:p>
            <a:pPr/>
          </a:p>
          <a:p>
            <a:pPr/>
          </a:p>
          <a:p>
            <a:pPr/>
            <a:r>
              <a:t>Choose a problem </a:t>
            </a:r>
            <a14:m>
              <m:oMath>
                <m:r>
                  <a:rPr xmlns:a="http://schemas.openxmlformats.org/drawingml/2006/main" sz="3000" i="1">
                    <a:solidFill>
                      <a:srgbClr val="000000"/>
                    </a:solidFill>
                    <a:latin typeface="Cambria Math" panose="02040503050406030204" pitchFamily="18" charset="0"/>
                  </a:rPr>
                  <m:t>𝐶</m:t>
                </m:r>
              </m:oMath>
            </a14:m>
            <a:r>
              <a:t> that is similar to </a:t>
            </a:r>
            <a14:m>
              <m:oMath>
                <m:r>
                  <a:rPr xmlns:a="http://schemas.openxmlformats.org/drawingml/2006/main" sz="3000" i="1">
                    <a:solidFill>
                      <a:srgbClr val="000000"/>
                    </a:solidFill>
                    <a:latin typeface="Cambria Math" panose="02040503050406030204" pitchFamily="18" charset="0"/>
                  </a:rPr>
                  <m:t>𝐷</m:t>
                </m:r>
              </m:oMath>
            </a14:m>
            <a:r>
              <a:t> or has a simple polyreduction to </a:t>
            </a:r>
            <a14:m>
              <m:oMath>
                <m:r>
                  <a:rPr xmlns:a="http://schemas.openxmlformats.org/drawingml/2006/main" sz="3000" i="1">
                    <a:solidFill>
                      <a:srgbClr val="000000"/>
                    </a:solidFill>
                    <a:latin typeface="Cambria Math" panose="02040503050406030204" pitchFamily="18" charset="0"/>
                  </a:rPr>
                  <m:t>𝐷</m:t>
                </m:r>
              </m:oMath>
            </a14:m>
            <a:r>
              <a:t>.</a:t>
            </a:r>
          </a:p>
        </p:txBody>
      </p:sp>
      <p:sp>
        <p:nvSpPr>
          <p:cNvPr id="221" name="TextBox 4"/>
          <p:cNvSpPr txBox="1"/>
          <p:nvPr/>
        </p:nvSpPr>
        <p:spPr>
          <a:xfrm>
            <a:off x="833119" y="4220189"/>
            <a:ext cx="8003566"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0070C0"/>
                </a:solidFill>
              </a:defRPr>
            </a:lvl1pPr>
          </a:lstStyle>
          <a:p>
            <a:pPr/>
            <a:r>
              <a:t>Example (exercise): prove that HalfUHC is NP-complete</a:t>
            </a:r>
          </a:p>
        </p:txBody>
      </p:sp>
      <p:sp>
        <p:nvSpPr>
          <p:cNvPr id="222" name="Rectangle 5"/>
          <p:cNvSpPr/>
          <p:nvPr/>
        </p:nvSpPr>
        <p:spPr>
          <a:xfrm>
            <a:off x="2774745" y="1352325"/>
            <a:ext cx="8431823" cy="1195754"/>
          </a:xfrm>
          <a:prstGeom prst="rect">
            <a:avLst/>
          </a:prstGeom>
          <a:ln w="28575">
            <a:solidFill>
              <a:srgbClr val="7030A0"/>
            </a:solidFill>
            <a:miter/>
          </a:ln>
        </p:spPr>
        <p:txBody>
          <a:bodyPr lIns="45719" rIns="45719" anchor="ctr"/>
          <a:lstStyle/>
          <a:p>
            <a:pPr algn="ctr">
              <a:defRPr>
                <a:solidFill>
                  <a:srgbClr val="FFFFFF"/>
                </a:solidFill>
              </a:defRPr>
            </a:pPr>
          </a:p>
        </p:txBody>
      </p:sp>
      <p:sp>
        <p:nvSpPr>
          <p:cNvPr id="223" name="UHC (Undirected Hamiltonian Cycle) is the Traveling Salesman Problem), and is in  NP-complete.  Prove that HalfUHC ∈ NP-complete by showing that UHC ≤p HalfUHC (i.e., use definition 3).  Note that if HalfUHC is NP-complete, it is NP-hard."/>
          <p:cNvSpPr txBox="1"/>
          <p:nvPr/>
        </p:nvSpPr>
        <p:spPr>
          <a:xfrm>
            <a:off x="1569381" y="4772881"/>
            <a:ext cx="9286055" cy="14521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200">
                <a:solidFill>
                  <a:srgbClr val="009051"/>
                </a:solidFill>
              </a:defRPr>
            </a:lvl1pPr>
          </a:lstStyle>
          <a:p>
            <a:pPr/>
            <a:r>
              <a:t>UHC (Undirected Hamiltonian Cycle) is the Traveling Salesman Problem), and is in  NP-complete.  Prove that HalfUHC ∈ NP-complete by showing that UHC ≤p HalfUHC (i.e., use definition 3).  Note that if HalfUHC is NP-complete, it is NP-hard.</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5" name="Image" descr="Image"/>
          <p:cNvPicPr>
            <a:picLocks noChangeAspect="1"/>
          </p:cNvPicPr>
          <p:nvPr/>
        </p:nvPicPr>
        <p:blipFill>
          <a:blip r:embed="rId2">
            <a:extLst/>
          </a:blip>
          <a:stretch>
            <a:fillRect/>
          </a:stretch>
        </p:blipFill>
        <p:spPr>
          <a:xfrm>
            <a:off x="0" y="15885"/>
            <a:ext cx="12192000" cy="682623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7" name="Image" descr="Image"/>
          <p:cNvPicPr>
            <a:picLocks noChangeAspect="1"/>
          </p:cNvPicPr>
          <p:nvPr/>
        </p:nvPicPr>
        <p:blipFill>
          <a:blip r:embed="rId2">
            <a:extLst/>
          </a:blip>
          <a:stretch>
            <a:fillRect/>
          </a:stretch>
        </p:blipFill>
        <p:spPr>
          <a:xfrm>
            <a:off x="643466" y="1421063"/>
            <a:ext cx="12192001" cy="2830541"/>
          </a:xfrm>
          <a:prstGeom prst="rect">
            <a:avLst/>
          </a:prstGeom>
          <a:ln w="12700">
            <a:miter lim="400000"/>
          </a:ln>
        </p:spPr>
      </p:pic>
      <p:sp>
        <p:nvSpPr>
          <p:cNvPr id="228" name="Show that HalfSAT ∈ NP-hard by proving that SAT ≤p HalfSAT."/>
          <p:cNvSpPr txBox="1"/>
          <p:nvPr/>
        </p:nvSpPr>
        <p:spPr>
          <a:xfrm>
            <a:off x="1531767" y="4320775"/>
            <a:ext cx="7259022" cy="3825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solidFill>
                  <a:srgbClr val="009051"/>
                </a:solidFill>
              </a:defRPr>
            </a:lvl1pPr>
          </a:lstStyle>
          <a:p>
            <a:pPr/>
            <a:r>
              <a:t>Show that HalfSAT ∈ NP-hard by proving that SAT ≤p HalfSAT.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itle 1"/>
          <p:cNvSpPr txBox="1"/>
          <p:nvPr>
            <p:ph type="title"/>
          </p:nvPr>
        </p:nvSpPr>
        <p:spPr>
          <a:xfrm>
            <a:off x="2620433" y="18644"/>
            <a:ext cx="10515601" cy="468830"/>
          </a:xfrm>
          <a:prstGeom prst="rect">
            <a:avLst/>
          </a:prstGeom>
        </p:spPr>
        <p:txBody>
          <a:bodyPr/>
          <a:lstStyle>
            <a:lvl1pPr defTabSz="850391">
              <a:defRPr sz="2976"/>
            </a:lvl1pPr>
          </a:lstStyle>
          <a:p>
            <a:pPr/>
            <a:r>
              <a:t>Good news and bad news about NP-completeness</a:t>
            </a:r>
          </a:p>
        </p:txBody>
      </p:sp>
      <p:sp>
        <p:nvSpPr>
          <p:cNvPr id="231" name="Content Placeholder 2"/>
          <p:cNvSpPr txBox="1"/>
          <p:nvPr>
            <p:ph type="body" idx="1"/>
          </p:nvPr>
        </p:nvSpPr>
        <p:spPr>
          <a:xfrm>
            <a:off x="2297722" y="456935"/>
            <a:ext cx="11025556" cy="5148264"/>
          </a:xfrm>
          <a:prstGeom prst="rect">
            <a:avLst/>
          </a:prstGeom>
        </p:spPr>
        <p:txBody>
          <a:bodyPr/>
          <a:lstStyle/>
          <a:p>
            <a:pPr/>
            <a:r>
              <a:t>There are many NP-complete problems, but there seem to be some problems between P and NP-complete.</a:t>
            </a:r>
          </a:p>
          <a:p>
            <a:pPr lvl="1" marL="685800" indent="-228600">
              <a:spcBef>
                <a:spcPts val="500"/>
              </a:spcBef>
              <a:defRPr sz="2400"/>
            </a:pPr>
            <a:r>
              <a:t>Examples: Factor, DiscreteLog</a:t>
            </a:r>
          </a:p>
          <a:p>
            <a:pPr/>
            <a:r>
              <a:t>Don’t forget that some seemingly challenging problems are actually in P</a:t>
            </a:r>
          </a:p>
          <a:p>
            <a:pPr lvl="1" marL="685800" indent="-228600">
              <a:spcBef>
                <a:spcPts val="500"/>
              </a:spcBef>
              <a:defRPr sz="2400"/>
            </a:pPr>
            <a:r>
              <a:t>Examples: IsPrime, MinCut, ShortestPath, LinearProgramming</a:t>
            </a:r>
          </a:p>
          <a:p>
            <a:pPr/>
            <a:r>
              <a:t>Some NP-hard problems can be approximated efficiently</a:t>
            </a:r>
          </a:p>
          <a:p>
            <a:pPr lvl="1" marL="685800" indent="-228600">
              <a:spcBef>
                <a:spcPts val="500"/>
              </a:spcBef>
              <a:defRPr sz="2400"/>
            </a:pPr>
            <a:r>
              <a:t>Examples: TSP, TaskAssignment</a:t>
            </a:r>
          </a:p>
          <a:p>
            <a:pPr/>
            <a:r>
              <a:t>Some NP-hard problems can be solved efficiently for real-world inputs</a:t>
            </a:r>
          </a:p>
          <a:p>
            <a:pPr lvl="1" marL="685800" indent="-228600">
              <a:spcBef>
                <a:spcPts val="500"/>
              </a:spcBef>
              <a:defRPr sz="2400"/>
            </a:pPr>
            <a:r>
              <a:t>Example: SAT</a:t>
            </a:r>
          </a:p>
          <a:p>
            <a:pPr/>
            <a:r>
              <a:t>Some NP-hard problems can be solved in pseudo-polynomial time </a:t>
            </a:r>
          </a:p>
          <a:p>
            <a:pPr lvl="1" marL="685800" indent="-228600">
              <a:spcBef>
                <a:spcPts val="500"/>
              </a:spcBef>
              <a:defRPr sz="2400"/>
            </a:pPr>
            <a:r>
              <a:t>Examples: Packing, SubsetSum, Partition, TaskAssignment</a:t>
            </a:r>
          </a:p>
        </p:txBody>
      </p:sp>
      <p:sp>
        <p:nvSpPr>
          <p:cNvPr id="232" name="assigning tasks to…"/>
          <p:cNvSpPr txBox="1"/>
          <p:nvPr/>
        </p:nvSpPr>
        <p:spPr>
          <a:xfrm>
            <a:off x="6989656" y="3116406"/>
            <a:ext cx="2387462" cy="6251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solidFill>
                  <a:srgbClr val="009051"/>
                </a:solidFill>
              </a:defRPr>
            </a:pPr>
            <a:r>
              <a:t>assigning tasks to </a:t>
            </a:r>
          </a:p>
          <a:p>
            <a:pPr>
              <a:defRPr b="1">
                <a:solidFill>
                  <a:srgbClr val="009051"/>
                </a:solidFill>
              </a:defRPr>
            </a:pPr>
            <a:r>
              <a:t>agents at minimal costs.</a:t>
            </a:r>
          </a:p>
        </p:txBody>
      </p:sp>
      <p:sp>
        <p:nvSpPr>
          <p:cNvPr id="233" name="A function ƒ runs in pseudo-polynomial time ≝ running time of ƒ is a polynomial function of the numeric value of the input, not the number of bits in the input. For example, the running time of ƒ('101010') would be a polynomial function of 42."/>
          <p:cNvSpPr txBox="1"/>
          <p:nvPr/>
        </p:nvSpPr>
        <p:spPr>
          <a:xfrm>
            <a:off x="2760595" y="5436273"/>
            <a:ext cx="9504068"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9051"/>
                </a:solidFill>
              </a:defRPr>
            </a:pPr>
            <a:r>
              <a:t>A function ƒ runs in pseudo-polynomial time ≝ running time of ƒ is a polynomial function of the numeric value of the input, not the number of bits in the input. For example, the running time of ƒ(</a:t>
            </a:r>
            <a:r>
              <a:rPr>
                <a:latin typeface="Courier New"/>
                <a:ea typeface="Courier New"/>
                <a:cs typeface="Courier New"/>
                <a:sym typeface="Courier New"/>
              </a:rPr>
              <a:t>'101010'</a:t>
            </a:r>
            <a:r>
              <a:t>) would be a polynomial function of 42.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1">
                                            <p:txEl>
                                              <p:pRg st="2" end="2"/>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231">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1" fill="hold">
                                  <p:stCondLst>
                                    <p:cond delay="0"/>
                                  </p:stCondLst>
                                  <p:iterate type="el" backwards="0">
                                    <p:tmAbs val="0"/>
                                  </p:iterate>
                                  <p:childTnLst>
                                    <p:set>
                                      <p:cBhvr>
                                        <p:cTn id="13" fill="hold"/>
                                        <p:tgtEl>
                                          <p:spTgt spid="231">
                                            <p:txEl>
                                              <p:pRg st="4" end="4"/>
                                            </p:txEl>
                                          </p:spTgt>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1" fill="hold">
                                  <p:stCondLst>
                                    <p:cond delay="0"/>
                                  </p:stCondLst>
                                  <p:iterate type="el" backwards="0">
                                    <p:tmAbs val="0"/>
                                  </p:iterate>
                                  <p:childTnLst>
                                    <p:set>
                                      <p:cBhvr>
                                        <p:cTn id="16" fill="hold"/>
                                        <p:tgtEl>
                                          <p:spTgt spid="2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1">
                                            <p:txEl>
                                              <p:pRg st="6" end="6"/>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231">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231">
                                            <p:txEl>
                                              <p:pRg st="8" end="8"/>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1" fill="hold">
                                  <p:stCondLst>
                                    <p:cond delay="0"/>
                                  </p:stCondLst>
                                  <p:iterate type="el" backwards="0">
                                    <p:tmAbs val="0"/>
                                  </p:iterate>
                                  <p:childTnLst>
                                    <p:set>
                                      <p:cBhvr>
                                        <p:cTn id="30" fill="hold"/>
                                        <p:tgtEl>
                                          <p:spTgt spid="231">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title"/>
          </p:nvPr>
        </p:nvSpPr>
        <p:spPr>
          <a:xfrm>
            <a:off x="499151" y="117636"/>
            <a:ext cx="10515601" cy="1325563"/>
          </a:xfrm>
          <a:prstGeom prst="rect">
            <a:avLst/>
          </a:prstGeom>
        </p:spPr>
        <p:txBody>
          <a:bodyPr/>
          <a:lstStyle/>
          <a:p>
            <a:pPr/>
            <a:r>
              <a:t>P versus NP: the most famous problem in computer science</a:t>
            </a:r>
          </a:p>
        </p:txBody>
      </p:sp>
      <p:pic>
        <p:nvPicPr>
          <p:cNvPr id="103" name="Content Placeholder 3" descr="Content Placeholder 3"/>
          <p:cNvPicPr>
            <a:picLocks noChangeAspect="1"/>
          </p:cNvPicPr>
          <p:nvPr/>
        </p:nvPicPr>
        <p:blipFill>
          <a:blip r:embed="rId2">
            <a:extLst/>
          </a:blip>
          <a:stretch>
            <a:fillRect/>
          </a:stretch>
        </p:blipFill>
        <p:spPr>
          <a:xfrm>
            <a:off x="-70665" y="1327337"/>
            <a:ext cx="8067545" cy="3797419"/>
          </a:xfrm>
          <a:prstGeom prst="rect">
            <a:avLst/>
          </a:prstGeom>
          <a:ln w="12700">
            <a:miter lim="400000"/>
          </a:ln>
        </p:spPr>
      </p:pic>
      <p:sp>
        <p:nvSpPr>
          <p:cNvPr id="104" name="TextBox 4"/>
          <p:cNvSpPr txBox="1"/>
          <p:nvPr/>
        </p:nvSpPr>
        <p:spPr>
          <a:xfrm>
            <a:off x="3255085" y="3103790"/>
            <a:ext cx="2191630" cy="9497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B050"/>
                </a:solidFill>
              </a:defRPr>
            </a:lvl1pPr>
          </a:lstStyle>
          <a:p>
            <a:pPr/>
            <a:r>
              <a:t>Are there any computational problems in here?</a:t>
            </a:r>
          </a:p>
        </p:txBody>
      </p:sp>
      <p:pic>
        <p:nvPicPr>
          <p:cNvPr id="105" name="Picture 5" descr="Picture 5"/>
          <p:cNvPicPr>
            <a:picLocks noChangeAspect="1"/>
          </p:cNvPicPr>
          <p:nvPr/>
        </p:nvPicPr>
        <p:blipFill>
          <a:blip r:embed="rId3">
            <a:extLst/>
          </a:blip>
          <a:stretch>
            <a:fillRect/>
          </a:stretch>
        </p:blipFill>
        <p:spPr>
          <a:xfrm>
            <a:off x="5739129" y="3242662"/>
            <a:ext cx="6619521" cy="1083356"/>
          </a:xfrm>
          <a:prstGeom prst="rect">
            <a:avLst/>
          </a:prstGeom>
          <a:ln w="12700">
            <a:miter lim="400000"/>
          </a:ln>
        </p:spPr>
      </p:pic>
      <p:pic>
        <p:nvPicPr>
          <p:cNvPr id="106" name="Picture 6" descr="Picture 6"/>
          <p:cNvPicPr>
            <a:picLocks noChangeAspect="1"/>
          </p:cNvPicPr>
          <p:nvPr/>
        </p:nvPicPr>
        <p:blipFill>
          <a:blip r:embed="rId4">
            <a:extLst/>
          </a:blip>
          <a:stretch>
            <a:fillRect/>
          </a:stretch>
        </p:blipFill>
        <p:spPr>
          <a:xfrm>
            <a:off x="6394450" y="4453479"/>
            <a:ext cx="6619520" cy="891430"/>
          </a:xfrm>
          <a:prstGeom prst="rect">
            <a:avLst/>
          </a:prstGeom>
          <a:ln w="12700">
            <a:miter lim="400000"/>
          </a:ln>
        </p:spPr>
      </p:pic>
      <p:sp>
        <p:nvSpPr>
          <p:cNvPr id="107" name="If so P = NP"/>
          <p:cNvSpPr txBox="1"/>
          <p:nvPr/>
        </p:nvSpPr>
        <p:spPr>
          <a:xfrm>
            <a:off x="10748856" y="3478356"/>
            <a:ext cx="1145789"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8F00"/>
                </a:solidFill>
              </a:defRPr>
            </a:lvl1pPr>
          </a:lstStyle>
          <a:p>
            <a:pPr/>
            <a:r>
              <a:t>If so P = NP</a:t>
            </a:r>
          </a:p>
        </p:txBody>
      </p:sp>
      <p:sp>
        <p:nvSpPr>
          <p:cNvPr id="108" name="If so P ⊂ NP"/>
          <p:cNvSpPr txBox="1"/>
          <p:nvPr/>
        </p:nvSpPr>
        <p:spPr>
          <a:xfrm>
            <a:off x="10520256" y="4634056"/>
            <a:ext cx="1176373"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8F00"/>
                </a:solidFill>
              </a:defRPr>
            </a:lvl1pPr>
          </a:lstStyle>
          <a:p>
            <a:pPr/>
            <a:r>
              <a:t>If so P ⊂ NP</a:t>
            </a:r>
          </a:p>
        </p:txBody>
      </p:sp>
      <p:sp>
        <p:nvSpPr>
          <p:cNvPr id="109" name="Ultra-informal version of P vs. NP…"/>
          <p:cNvSpPr txBox="1"/>
          <p:nvPr/>
        </p:nvSpPr>
        <p:spPr>
          <a:xfrm>
            <a:off x="159137" y="5472256"/>
            <a:ext cx="9777134"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9051"/>
                </a:solidFill>
              </a:defRPr>
            </a:pPr>
            <a:r>
              <a:t>		 </a:t>
            </a:r>
            <a:r>
              <a:rPr b="1"/>
              <a:t>Ultra-informal version of P vs. NP</a:t>
            </a:r>
            <a:r>
              <a:t>		 </a:t>
            </a:r>
          </a:p>
          <a:p>
            <a:pPr>
              <a:defRPr>
                <a:solidFill>
                  <a:srgbClr val="009051"/>
                </a:solidFill>
              </a:defRPr>
            </a:pPr>
            <a:r>
              <a:t>Are all problems whose solutions are easy to verify also easy to solve? Is it really as easy to prove a new theorem as it is to verify that it is correct? To write a great book as it is to read a book and decide that it's great? To crack a password as to enter one?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6" grpId="2"/>
      <p:bldP build="whole" bldLvl="1" animBg="1" rev="0" advAuto="0" spid="10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508000" y="123825"/>
            <a:ext cx="10734314" cy="1185476"/>
          </a:xfrm>
          <a:prstGeom prst="rect">
            <a:avLst/>
          </a:prstGeom>
        </p:spPr>
        <p:txBody>
          <a:bodyPr/>
          <a:lstStyle>
            <a:lvl1pPr>
              <a:defRPr sz="3200"/>
            </a:lvl1pPr>
          </a:lstStyle>
          <a:p>
            <a:pPr/>
            <a:r>
              <a:t>Can define in terms of determinism versus nondeterminism</a:t>
            </a:r>
          </a:p>
        </p:txBody>
      </p:sp>
      <p:sp>
        <p:nvSpPr>
          <p:cNvPr id="112" name="Content Placeholder 2"/>
          <p:cNvSpPr txBox="1"/>
          <p:nvPr>
            <p:ph type="body" sz="quarter" idx="1"/>
          </p:nvPr>
        </p:nvSpPr>
        <p:spPr>
          <a:xfrm>
            <a:off x="947556" y="1219464"/>
            <a:ext cx="10515601" cy="1409945"/>
          </a:xfrm>
          <a:prstGeom prst="rect">
            <a:avLst/>
          </a:prstGeom>
        </p:spPr>
        <p:txBody>
          <a:bodyPr/>
          <a:lstStyle/>
          <a:p>
            <a:pPr/>
            <a:r>
              <a:t>“In P” means “can solve with polytime, deterministic program”</a:t>
            </a:r>
          </a:p>
          <a:p>
            <a:pPr/>
            <a:r>
              <a:t>“In NP” means “can solve with polytime, nondeterministic program”</a:t>
            </a:r>
          </a:p>
        </p:txBody>
      </p:sp>
      <p:pic>
        <p:nvPicPr>
          <p:cNvPr id="113" name="Picture 3" descr="Picture 3"/>
          <p:cNvPicPr>
            <a:picLocks noChangeAspect="1"/>
          </p:cNvPicPr>
          <p:nvPr/>
        </p:nvPicPr>
        <p:blipFill>
          <a:blip r:embed="rId2">
            <a:extLst/>
          </a:blip>
          <a:stretch>
            <a:fillRect/>
          </a:stretch>
        </p:blipFill>
        <p:spPr>
          <a:xfrm>
            <a:off x="711200" y="4185799"/>
            <a:ext cx="10083614" cy="1676116"/>
          </a:xfrm>
          <a:prstGeom prst="rect">
            <a:avLst/>
          </a:prstGeom>
          <a:ln w="12700">
            <a:miter lim="400000"/>
          </a:ln>
        </p:spPr>
      </p:pic>
      <p:sp>
        <p:nvSpPr>
          <p:cNvPr id="114" name="Nondeterministic running time ≝ ∞ if at least one of the threads do not halt; otherwise, the maximum number of computational steps in any thread.  So nondeterministic polytime means that the maximum number of steps in any thread, not the number of steps "/>
          <p:cNvSpPr txBox="1"/>
          <p:nvPr/>
        </p:nvSpPr>
        <p:spPr>
          <a:xfrm>
            <a:off x="1163456" y="2513127"/>
            <a:ext cx="10083801" cy="148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solidFill>
                  <a:srgbClr val="009051"/>
                </a:solidFill>
              </a:defRPr>
            </a:pPr>
            <a:r>
              <a:rPr sz="2300"/>
              <a:t>Nondeterministic running time </a:t>
            </a:r>
            <a:r>
              <a:rPr sz="2900"/>
              <a:t>≝</a:t>
            </a:r>
            <a:r>
              <a:rPr sz="2300"/>
              <a:t> ∞ if at least one of the threads do not halt; otherwise, the maximum number of computational steps in any thread.  So nondeterministic polytime means that t</a:t>
            </a:r>
            <a:r>
              <a:rPr b="1" sz="2300"/>
              <a:t>he maximum number of steps</a:t>
            </a:r>
            <a:r>
              <a:rPr sz="2300"/>
              <a:t> </a:t>
            </a:r>
            <a:r>
              <a:rPr b="1" sz="2300"/>
              <a:t>in any thread</a:t>
            </a:r>
            <a:r>
              <a:rPr sz="2300"/>
              <a:t>, not the number of steps in all threads,</a:t>
            </a:r>
            <a:r>
              <a:rPr b="1" sz="2300"/>
              <a:t> </a:t>
            </a:r>
            <a:r>
              <a:rPr sz="2300"/>
              <a:t>is a polynomial function of n.</a:t>
            </a:r>
          </a:p>
        </p:txBody>
      </p:sp>
      <p:sp>
        <p:nvSpPr>
          <p:cNvPr id="115" name="If so then P = NP"/>
          <p:cNvSpPr txBox="1"/>
          <p:nvPr/>
        </p:nvSpPr>
        <p:spPr>
          <a:xfrm>
            <a:off x="6936911" y="4516773"/>
            <a:ext cx="3232086"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009051"/>
                </a:solidFill>
              </a:defRPr>
            </a:lvl1pPr>
          </a:lstStyle>
          <a:p>
            <a:pPr/>
            <a:r>
              <a:t>If so then P = NP</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7" name="Content Placeholder 3" descr="Content Placeholder 3"/>
          <p:cNvPicPr>
            <a:picLocks noChangeAspect="1"/>
          </p:cNvPicPr>
          <p:nvPr/>
        </p:nvPicPr>
        <p:blipFill>
          <a:blip r:embed="rId2">
            <a:extLst/>
          </a:blip>
          <a:stretch>
            <a:fillRect/>
          </a:stretch>
        </p:blipFill>
        <p:spPr>
          <a:xfrm>
            <a:off x="4031114" y="657795"/>
            <a:ext cx="8183030" cy="2655277"/>
          </a:xfrm>
          <a:prstGeom prst="rect">
            <a:avLst/>
          </a:prstGeom>
          <a:ln w="12700">
            <a:miter lim="400000"/>
          </a:ln>
        </p:spPr>
      </p:pic>
      <p:sp>
        <p:nvSpPr>
          <p:cNvPr id="118" name="Title 1"/>
          <p:cNvSpPr txBox="1"/>
          <p:nvPr>
            <p:ph type="title"/>
          </p:nvPr>
        </p:nvSpPr>
        <p:spPr>
          <a:xfrm>
            <a:off x="1028700" y="1004358"/>
            <a:ext cx="4630420" cy="1325564"/>
          </a:xfrm>
          <a:prstGeom prst="rect">
            <a:avLst/>
          </a:prstGeom>
        </p:spPr>
        <p:txBody>
          <a:bodyPr/>
          <a:lstStyle>
            <a:lvl1pPr>
              <a:defRPr sz="2800"/>
            </a:lvl1pPr>
          </a:lstStyle>
          <a:p>
            <a:pPr/>
            <a:r>
              <a:t>Interesting interpretation of P vs. NP in terms of computation trees</a:t>
            </a:r>
          </a:p>
        </p:txBody>
      </p:sp>
      <p:pic>
        <p:nvPicPr>
          <p:cNvPr id="119" name="Picture 4" descr="Picture 4"/>
          <p:cNvPicPr>
            <a:picLocks noChangeAspect="1"/>
          </p:cNvPicPr>
          <p:nvPr/>
        </p:nvPicPr>
        <p:blipFill>
          <a:blip r:embed="rId3">
            <a:extLst/>
          </a:blip>
          <a:stretch>
            <a:fillRect/>
          </a:stretch>
        </p:blipFill>
        <p:spPr>
          <a:xfrm>
            <a:off x="1233219" y="3771305"/>
            <a:ext cx="10783422" cy="1797238"/>
          </a:xfrm>
          <a:prstGeom prst="rect">
            <a:avLst/>
          </a:prstGeom>
          <a:ln w="12700">
            <a:miter lim="400000"/>
          </a:ln>
        </p:spPr>
      </p:pic>
      <p:sp>
        <p:nvSpPr>
          <p:cNvPr id="120" name="WCBC P vs. NP v5:  Is SAT in P? (The propositional logic satisfiability problem)…"/>
          <p:cNvSpPr txBox="1"/>
          <p:nvPr/>
        </p:nvSpPr>
        <p:spPr>
          <a:xfrm>
            <a:off x="1125598" y="5726209"/>
            <a:ext cx="9579432" cy="8369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600"/>
              </a:spcBef>
              <a:defRPr sz="2400">
                <a:solidFill>
                  <a:srgbClr val="009051"/>
                </a:solidFill>
              </a:defRPr>
            </a:pPr>
            <a:r>
              <a:rPr i="1"/>
              <a:t>WCBC</a:t>
            </a:r>
            <a:r>
              <a:t> P vs. NP v5:  Is SAT in P? (The propositional logic satisfiability problem)</a:t>
            </a:r>
          </a:p>
          <a:p>
            <a:pPr>
              <a:defRPr sz="2400">
                <a:solidFill>
                  <a:srgbClr val="009051"/>
                </a:solidFill>
              </a:defRPr>
            </a:pPr>
            <a:r>
              <a:rPr i="1"/>
              <a:t>WCBC</a:t>
            </a:r>
            <a:r>
              <a:t> P vs. NP v6:  Is any NP-complete problem in P?</a:t>
            </a:r>
          </a:p>
        </p:txBody>
      </p:sp>
      <p:sp>
        <p:nvSpPr>
          <p:cNvPr id="121" name="If so then P = NP"/>
          <p:cNvSpPr txBox="1"/>
          <p:nvPr/>
        </p:nvSpPr>
        <p:spPr>
          <a:xfrm>
            <a:off x="7533811" y="3957973"/>
            <a:ext cx="3232086"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009051"/>
                </a:solidFill>
              </a:defRPr>
            </a:lvl1pPr>
          </a:lstStyle>
          <a:p>
            <a:pPr/>
            <a:r>
              <a:t>If so then P = NP</a:t>
            </a:r>
          </a:p>
        </p:txBody>
      </p:sp>
      <p:sp>
        <p:nvSpPr>
          <p:cNvPr id="122" name="If so then P = NP"/>
          <p:cNvSpPr txBox="1"/>
          <p:nvPr/>
        </p:nvSpPr>
        <p:spPr>
          <a:xfrm>
            <a:off x="8896944" y="6026776"/>
            <a:ext cx="3232087"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solidFill>
                  <a:srgbClr val="009051"/>
                </a:solidFill>
              </a:defRPr>
            </a:lvl1pPr>
          </a:lstStyle>
          <a:p>
            <a:pPr/>
            <a:r>
              <a:t>If so then P = NP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327149" y="365125"/>
            <a:ext cx="11537702" cy="1325563"/>
          </a:xfrm>
          <a:prstGeom prst="rect">
            <a:avLst/>
          </a:prstGeom>
        </p:spPr>
        <p:txBody>
          <a:bodyPr/>
          <a:lstStyle/>
          <a:p>
            <a:pPr>
              <a:defRPr sz="3200"/>
            </a:pPr>
            <a:r>
              <a:t>Interesting: we already encountered many </a:t>
            </a:r>
            <a:r>
              <a:rPr b="1">
                <a:latin typeface="Carlito"/>
                <a:ea typeface="Carlito"/>
                <a:cs typeface="Carlito"/>
                <a:sym typeface="Carlito"/>
              </a:rPr>
              <a:t>polyequivalent</a:t>
            </a:r>
            <a:r>
              <a:t> problems</a:t>
            </a:r>
          </a:p>
        </p:txBody>
      </p:sp>
      <p:pic>
        <p:nvPicPr>
          <p:cNvPr id="125" name="Picture 3" descr="Picture 3"/>
          <p:cNvPicPr>
            <a:picLocks noChangeAspect="1"/>
          </p:cNvPicPr>
          <p:nvPr/>
        </p:nvPicPr>
        <p:blipFill>
          <a:blip r:embed="rId2">
            <a:extLst/>
          </a:blip>
          <a:stretch>
            <a:fillRect/>
          </a:stretch>
        </p:blipFill>
        <p:spPr>
          <a:xfrm>
            <a:off x="1005252" y="2684672"/>
            <a:ext cx="10692546" cy="507635"/>
          </a:xfrm>
          <a:prstGeom prst="rect">
            <a:avLst/>
          </a:prstGeom>
          <a:ln w="12700">
            <a:miter lim="400000"/>
          </a:ln>
        </p:spPr>
      </p:pic>
      <p:sp>
        <p:nvSpPr>
          <p:cNvPr id="126" name="TextBox 4"/>
          <p:cNvSpPr txBox="1"/>
          <p:nvPr/>
        </p:nvSpPr>
        <p:spPr>
          <a:xfrm>
            <a:off x="7396088" y="1321355"/>
            <a:ext cx="1684607"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70C0"/>
                </a:solidFill>
              </a:defRPr>
            </a:lvl1pPr>
          </a:lstStyle>
          <a:p>
            <a:pPr/>
            <a:r>
              <a:t>we proved these</a:t>
            </a:r>
          </a:p>
        </p:txBody>
      </p:sp>
      <p:sp>
        <p:nvSpPr>
          <p:cNvPr id="127" name="Straight Arrow Connector 8"/>
          <p:cNvSpPr/>
          <p:nvPr/>
        </p:nvSpPr>
        <p:spPr>
          <a:xfrm flipH="1">
            <a:off x="4211518" y="1690687"/>
            <a:ext cx="4026875" cy="993986"/>
          </a:xfrm>
          <a:prstGeom prst="line">
            <a:avLst/>
          </a:prstGeom>
          <a:ln w="28575">
            <a:solidFill>
              <a:schemeClr val="accent1"/>
            </a:solidFill>
            <a:miter/>
            <a:tailEnd type="triangle"/>
          </a:ln>
        </p:spPr>
        <p:txBody>
          <a:bodyPr lIns="45719" rIns="45719"/>
          <a:lstStyle/>
          <a:p>
            <a:pPr/>
          </a:p>
        </p:txBody>
      </p:sp>
      <p:sp>
        <p:nvSpPr>
          <p:cNvPr id="128" name="Straight Arrow Connector 10"/>
          <p:cNvSpPr/>
          <p:nvPr/>
        </p:nvSpPr>
        <p:spPr>
          <a:xfrm flipH="1">
            <a:off x="6049109" y="1690688"/>
            <a:ext cx="2189283" cy="993984"/>
          </a:xfrm>
          <a:prstGeom prst="line">
            <a:avLst/>
          </a:prstGeom>
          <a:ln w="28575">
            <a:solidFill>
              <a:schemeClr val="accent1"/>
            </a:solidFill>
            <a:miter/>
            <a:tailEnd type="triangle"/>
          </a:ln>
        </p:spPr>
        <p:txBody>
          <a:bodyPr lIns="45719" rIns="45719"/>
          <a:lstStyle/>
          <a:p>
            <a:pPr/>
          </a:p>
        </p:txBody>
      </p:sp>
      <p:sp>
        <p:nvSpPr>
          <p:cNvPr id="129" name="Straight Arrow Connector 13"/>
          <p:cNvSpPr/>
          <p:nvPr/>
        </p:nvSpPr>
        <p:spPr>
          <a:xfrm>
            <a:off x="8238392" y="1690687"/>
            <a:ext cx="1758461" cy="993986"/>
          </a:xfrm>
          <a:prstGeom prst="line">
            <a:avLst/>
          </a:prstGeom>
          <a:ln w="28575">
            <a:solidFill>
              <a:schemeClr val="accent1"/>
            </a:solidFill>
            <a:miter/>
            <a:tailEnd type="triangle"/>
          </a:ln>
        </p:spPr>
        <p:txBody>
          <a:bodyPr lIns="45719" rIns="45719"/>
          <a:lstStyle/>
          <a:p>
            <a:pPr/>
          </a:p>
        </p:txBody>
      </p:sp>
      <p:sp>
        <p:nvSpPr>
          <p:cNvPr id="130" name="TextBox 27"/>
          <p:cNvSpPr txBox="1"/>
          <p:nvPr/>
        </p:nvSpPr>
        <p:spPr>
          <a:xfrm>
            <a:off x="8128780" y="3816960"/>
            <a:ext cx="1936652" cy="625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70C0"/>
                </a:solidFill>
              </a:defRPr>
            </a:lvl1pPr>
          </a:lstStyle>
          <a:p>
            <a:pPr/>
            <a:r>
              <a:t>can be proved, but we didn’t do  it</a:t>
            </a:r>
          </a:p>
        </p:txBody>
      </p:sp>
      <p:sp>
        <p:nvSpPr>
          <p:cNvPr id="131" name="Straight Arrow Connector 28"/>
          <p:cNvSpPr/>
          <p:nvPr/>
        </p:nvSpPr>
        <p:spPr>
          <a:xfrm flipH="1" flipV="1">
            <a:off x="8238392" y="3192307"/>
            <a:ext cx="858716" cy="624654"/>
          </a:xfrm>
          <a:prstGeom prst="line">
            <a:avLst/>
          </a:prstGeom>
          <a:ln w="28575">
            <a:solidFill>
              <a:schemeClr val="accent1"/>
            </a:solidFill>
            <a:miter/>
            <a:tailEnd type="triangle"/>
          </a:ln>
        </p:spPr>
        <p:txBody>
          <a:bodyPr lIns="45719" rIns="45719"/>
          <a:lstStyle/>
          <a:p>
            <a:pPr/>
          </a:p>
        </p:txBody>
      </p:sp>
      <p:sp>
        <p:nvSpPr>
          <p:cNvPr id="132" name="TextBox 31"/>
          <p:cNvSpPr txBox="1"/>
          <p:nvPr/>
        </p:nvSpPr>
        <p:spPr>
          <a:xfrm>
            <a:off x="1953651" y="4573897"/>
            <a:ext cx="8564221" cy="18656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pPr>
            <a:r>
              <a:t>These problems are “equally hard” (if we ignore polynomial factors in running time)</a:t>
            </a:r>
          </a:p>
          <a:p>
            <a:pPr marL="342900" indent="-342900">
              <a:buSzPct val="100000"/>
              <a:buFont typeface="Arial"/>
              <a:buChar char="•"/>
              <a:defRPr sz="2400"/>
            </a:pPr>
            <a:r>
              <a:t>Thousands of other problems are known to be at this same level of “hardness”</a:t>
            </a:r>
          </a:p>
          <a:p>
            <a:pPr marL="342900" indent="-342900">
              <a:buSzPct val="100000"/>
              <a:buFont typeface="Arial"/>
              <a:buChar char="•"/>
              <a:defRPr sz="2400"/>
            </a:pPr>
            <a:r>
              <a:t>We call this class of problems </a:t>
            </a:r>
            <a:r>
              <a:rPr b="1" i="1"/>
              <a:t>NP-complete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2"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prstGeom prst="rect">
            <a:avLst/>
          </a:prstGeom>
        </p:spPr>
        <p:txBody>
          <a:bodyPr/>
          <a:lstStyle>
            <a:lvl1pPr>
              <a:defRPr sz="3900"/>
            </a:lvl1pPr>
          </a:lstStyle>
          <a:p>
            <a:pPr/>
            <a:r>
              <a:t>The classical definition of NP-complete problems defines them as the “hardest” problems in NP</a:t>
            </a:r>
          </a:p>
        </p:txBody>
      </p:sp>
      <p:pic>
        <p:nvPicPr>
          <p:cNvPr id="135" name="Content Placeholder 3" descr="Content Placeholder 3"/>
          <p:cNvPicPr>
            <a:picLocks noChangeAspect="1"/>
          </p:cNvPicPr>
          <p:nvPr/>
        </p:nvPicPr>
        <p:blipFill>
          <a:blip r:embed="rId2">
            <a:extLst/>
          </a:blip>
          <a:stretch>
            <a:fillRect/>
          </a:stretch>
        </p:blipFill>
        <p:spPr>
          <a:xfrm>
            <a:off x="838200" y="2506046"/>
            <a:ext cx="10515600" cy="1339251"/>
          </a:xfrm>
          <a:prstGeom prst="rect">
            <a:avLst/>
          </a:prstGeom>
          <a:ln w="12700">
            <a:miter lim="400000"/>
          </a:ln>
        </p:spPr>
      </p:pic>
      <p:sp>
        <p:nvSpPr>
          <p:cNvPr id="136" name="TextBox 4"/>
          <p:cNvSpPr txBox="1"/>
          <p:nvPr/>
        </p:nvSpPr>
        <p:spPr>
          <a:xfrm>
            <a:off x="1048896" y="4660653"/>
            <a:ext cx="9895938" cy="14973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70C0"/>
                </a:solidFill>
              </a:defRPr>
            </a:pPr>
            <a:r>
              <a:t>Example: </a:t>
            </a:r>
          </a:p>
          <a:p>
            <a:pPr marL="342900" indent="-342900">
              <a:buSzPct val="100000"/>
              <a:buFont typeface="Arial"/>
              <a:buChar char="•"/>
              <a:defRPr sz="2400">
                <a:solidFill>
                  <a:srgbClr val="0070C0"/>
                </a:solidFill>
              </a:defRPr>
            </a:pPr>
            <a:r>
              <a:t>DHC is NP-complete (although we haven’t proved that yet). </a:t>
            </a:r>
          </a:p>
          <a:p>
            <a:pPr marL="342900" indent="-342900">
              <a:buSzPct val="100000"/>
              <a:buFont typeface="Arial"/>
              <a:buChar char="•"/>
              <a:defRPr sz="2400">
                <a:solidFill>
                  <a:srgbClr val="0070C0"/>
                </a:solidFill>
              </a:defRPr>
            </a:pPr>
            <a:r>
              <a:t>Given that DHC is NP-complete, the above definition tells us that </a:t>
            </a:r>
            <a:r>
              <a:rPr b="1" u="sng"/>
              <a:t>all</a:t>
            </a:r>
            <a:r>
              <a:rPr u="sng"/>
              <a:t> NP problems polyreduce to DHC</a:t>
            </a:r>
            <a:r>
              <a:t>! Strange, but true.</a:t>
            </a:r>
          </a:p>
        </p:txBody>
      </p:sp>
      <p:sp>
        <p:nvSpPr>
          <p:cNvPr id="137" name="DHC — Directed Hamiltonian Cycle"/>
          <p:cNvSpPr txBox="1"/>
          <p:nvPr/>
        </p:nvSpPr>
        <p:spPr>
          <a:xfrm>
            <a:off x="2451522" y="4660653"/>
            <a:ext cx="3399382"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9051"/>
                </a:solidFill>
              </a:defRPr>
            </a:lvl1pPr>
          </a:lstStyle>
          <a:p>
            <a:pPr/>
            <a:r>
              <a:t>DHC — Directed Hamiltonian Cycle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Content Placeholder 2"/>
          <p:cNvSpPr txBox="1"/>
          <p:nvPr>
            <p:ph type="body" sz="quarter" idx="1"/>
          </p:nvPr>
        </p:nvSpPr>
        <p:spPr>
          <a:xfrm>
            <a:off x="862451" y="1878044"/>
            <a:ext cx="10515601" cy="1086252"/>
          </a:xfrm>
          <a:prstGeom prst="rect">
            <a:avLst/>
          </a:prstGeom>
        </p:spPr>
        <p:txBody>
          <a:bodyPr/>
          <a:lstStyle/>
          <a:p>
            <a:pPr/>
            <a:r>
              <a:t>Because of this, we obtain an easier but equivalent definition of NP-completeness:</a:t>
            </a:r>
          </a:p>
        </p:txBody>
      </p:sp>
      <p:pic>
        <p:nvPicPr>
          <p:cNvPr id="140" name="Picture 3" descr="Picture 3"/>
          <p:cNvPicPr>
            <a:picLocks noChangeAspect="1"/>
          </p:cNvPicPr>
          <p:nvPr/>
        </p:nvPicPr>
        <p:blipFill>
          <a:blip r:embed="rId2">
            <a:extLst/>
          </a:blip>
          <a:stretch>
            <a:fillRect/>
          </a:stretch>
        </p:blipFill>
        <p:spPr>
          <a:xfrm>
            <a:off x="1154096" y="3151652"/>
            <a:ext cx="9932311" cy="900820"/>
          </a:xfrm>
          <a:prstGeom prst="rect">
            <a:avLst/>
          </a:prstGeom>
          <a:ln w="12700">
            <a:miter lim="400000"/>
          </a:ln>
        </p:spPr>
      </p:pic>
      <p:sp>
        <p:nvSpPr>
          <p:cNvPr id="141" name="TextBox 4"/>
          <p:cNvSpPr txBox="1"/>
          <p:nvPr/>
        </p:nvSpPr>
        <p:spPr>
          <a:xfrm>
            <a:off x="895016" y="4167407"/>
            <a:ext cx="7280417" cy="3825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300">
                <a:solidFill>
                  <a:srgbClr val="0070C0"/>
                </a:solidFill>
              </a:defRPr>
            </a:lvl1pPr>
          </a:lstStyle>
          <a:p>
            <a:pPr/>
            <a:r>
              <a:t>Exercise: Why is this definition equivalent to the earlier one?</a:t>
            </a:r>
          </a:p>
        </p:txBody>
      </p:sp>
      <p:pic>
        <p:nvPicPr>
          <p:cNvPr id="142" name="Content Placeholder 3" descr="Content Placeholder 3"/>
          <p:cNvPicPr>
            <a:picLocks noChangeAspect="1"/>
          </p:cNvPicPr>
          <p:nvPr/>
        </p:nvPicPr>
        <p:blipFill>
          <a:blip r:embed="rId3">
            <a:extLst/>
          </a:blip>
          <a:stretch>
            <a:fillRect/>
          </a:stretch>
        </p:blipFill>
        <p:spPr>
          <a:xfrm>
            <a:off x="3797997" y="5753092"/>
            <a:ext cx="7403238" cy="942865"/>
          </a:xfrm>
          <a:prstGeom prst="rect">
            <a:avLst/>
          </a:prstGeom>
          <a:ln w="12700">
            <a:miter lim="400000"/>
          </a:ln>
        </p:spPr>
      </p:pic>
      <p:sp>
        <p:nvSpPr>
          <p:cNvPr id="143" name="»Definition 1 is equivalent to definition 2 because SAT ∈ NP-complete, so by definition 1, all NP problems are polyreducible to SAT. And since ≤P is a transitive relationship, if SAT ≤p D then All NP problems ≤p D, and thus D is NP-complete by definiton "/>
          <p:cNvSpPr txBox="1"/>
          <p:nvPr/>
        </p:nvSpPr>
        <p:spPr>
          <a:xfrm>
            <a:off x="485241" y="4587001"/>
            <a:ext cx="11864986" cy="11290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0433FF"/>
                </a:solidFill>
              </a:defRPr>
            </a:pPr>
            <a:r>
              <a:rPr b="1">
                <a:solidFill>
                  <a:srgbClr val="009051"/>
                </a:solidFill>
              </a:rPr>
              <a:t>»</a:t>
            </a:r>
            <a:r>
              <a:rPr>
                <a:solidFill>
                  <a:srgbClr val="FFFFFF"/>
                </a:solidFill>
              </a:rPr>
              <a:t>Definition 1 is equivalent to definition 2 because SAT ∈ NP-complete, so by definition 1, all NP problems are polyreducible to SAT. And since ≤P is a transitive relationship, if SAT ≤p D then All NP problems ≤p D, and thus D is NP-complete</a:t>
            </a:r>
            <a:r>
              <a:rPr b="1">
                <a:solidFill>
                  <a:srgbClr val="FFFFFF"/>
                </a:solidFill>
              </a:rPr>
              <a:t> by definiton 1. </a:t>
            </a:r>
          </a:p>
        </p:txBody>
      </p:sp>
      <p:sp>
        <p:nvSpPr>
          <p:cNvPr id="144" name="Title 1"/>
          <p:cNvSpPr txBox="1"/>
          <p:nvPr>
            <p:ph type="title"/>
          </p:nvPr>
        </p:nvSpPr>
        <p:spPr>
          <a:prstGeom prst="rect">
            <a:avLst/>
          </a:prstGeom>
        </p:spPr>
        <p:txBody>
          <a:bodyPr/>
          <a:lstStyle>
            <a:lvl1pPr defTabSz="877823">
              <a:defRPr sz="3743"/>
            </a:lvl1pPr>
          </a:lstStyle>
          <a:p>
            <a:pPr/>
            <a:r>
              <a:t>Famous example: it was proved in the 1970s that all NP problems polyreduce to SAT (Cook-Levin theorem)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 grpId="1"/>
      <p:bldP build="whole" bldLvl="1" animBg="1" rev="0" advAuto="0" spid="142"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1"/>
          <p:cNvSpPr txBox="1"/>
          <p:nvPr>
            <p:ph type="title"/>
          </p:nvPr>
        </p:nvSpPr>
        <p:spPr>
          <a:xfrm>
            <a:off x="776653" y="171695"/>
            <a:ext cx="10515601" cy="1325563"/>
          </a:xfrm>
          <a:prstGeom prst="rect">
            <a:avLst/>
          </a:prstGeom>
        </p:spPr>
        <p:txBody>
          <a:bodyPr/>
          <a:lstStyle/>
          <a:p>
            <a:pPr/>
            <a:r>
              <a:t>In fact, there’s nothing special about SAT in the definition of NP-completeness</a:t>
            </a:r>
          </a:p>
        </p:txBody>
      </p:sp>
      <p:sp>
        <p:nvSpPr>
          <p:cNvPr id="147" name="TextBox 4"/>
          <p:cNvSpPr txBox="1"/>
          <p:nvPr/>
        </p:nvSpPr>
        <p:spPr>
          <a:xfrm>
            <a:off x="529296" y="3259227"/>
            <a:ext cx="10153264" cy="64498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solidFill>
                  <a:srgbClr val="009051"/>
                </a:solidFill>
              </a:defRPr>
            </a:pPr>
            <a:r>
              <a:t>Exercise: Why is this definition equivalent to the earlier ones? </a:t>
            </a:r>
          </a:p>
          <a:p>
            <a:pPr>
              <a:defRPr b="1" sz="2000">
                <a:solidFill>
                  <a:srgbClr val="009051"/>
                </a:solidFill>
              </a:defRPr>
            </a:pPr>
            <a:r>
              <a:t>»</a:t>
            </a:r>
            <a:r>
              <a:rPr>
                <a:solidFill>
                  <a:srgbClr val="FFFFFF"/>
                </a:solidFill>
              </a:rPr>
              <a:t>Because ≤P is a transitive relationship, the same reason why defintions 1 and 2 are equivalent</a:t>
            </a:r>
            <a:r>
              <a:t>.</a:t>
            </a:r>
          </a:p>
        </p:txBody>
      </p:sp>
      <p:pic>
        <p:nvPicPr>
          <p:cNvPr id="148" name="Picture 5" descr="Picture 5"/>
          <p:cNvPicPr>
            <a:picLocks noChangeAspect="1"/>
          </p:cNvPicPr>
          <p:nvPr/>
        </p:nvPicPr>
        <p:blipFill>
          <a:blip r:embed="rId2">
            <a:extLst/>
          </a:blip>
          <a:stretch>
            <a:fillRect/>
          </a:stretch>
        </p:blipFill>
        <p:spPr>
          <a:xfrm>
            <a:off x="2004646" y="4636494"/>
            <a:ext cx="9349155" cy="847930"/>
          </a:xfrm>
          <a:prstGeom prst="rect">
            <a:avLst/>
          </a:prstGeom>
          <a:ln w="12700">
            <a:miter lim="400000"/>
          </a:ln>
        </p:spPr>
      </p:pic>
      <p:pic>
        <p:nvPicPr>
          <p:cNvPr id="149" name="Picture 6" descr="Picture 6"/>
          <p:cNvPicPr>
            <a:picLocks noChangeAspect="1"/>
          </p:cNvPicPr>
          <p:nvPr/>
        </p:nvPicPr>
        <p:blipFill>
          <a:blip r:embed="rId3">
            <a:extLst/>
          </a:blip>
          <a:stretch>
            <a:fillRect/>
          </a:stretch>
        </p:blipFill>
        <p:spPr>
          <a:xfrm>
            <a:off x="402492" y="1778316"/>
            <a:ext cx="10659209" cy="1357542"/>
          </a:xfrm>
          <a:prstGeom prst="rect">
            <a:avLst/>
          </a:prstGeom>
          <a:ln w="12700">
            <a:miter lim="400000"/>
          </a:ln>
        </p:spPr>
      </p:pic>
      <p:pic>
        <p:nvPicPr>
          <p:cNvPr id="150" name="Content Placeholder 3" descr="Content Placeholder 3"/>
          <p:cNvPicPr>
            <a:picLocks noChangeAspect="1"/>
          </p:cNvPicPr>
          <p:nvPr/>
        </p:nvPicPr>
        <p:blipFill>
          <a:blip r:embed="rId4">
            <a:extLst/>
          </a:blip>
          <a:stretch>
            <a:fillRect/>
          </a:stretch>
        </p:blipFill>
        <p:spPr>
          <a:xfrm>
            <a:off x="2004646" y="5666178"/>
            <a:ext cx="9358016" cy="119182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48"/>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P build="whole" bldLvl="1" animBg="1" rev="0" advAuto="0" spid="148" grpId="2"/>
      <p:bldP build="whole" bldLvl="1" animBg="1" rev="0" advAuto="0" spid="150" grpId="3"/>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