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7. Turing reductions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Lecture slides for </a:t>
            </a:r>
            <a:r>
              <a:rPr i="1"/>
              <a:t>What Can Be Computed?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/>
          <p:nvPr>
            <p:ph type="title"/>
          </p:nvPr>
        </p:nvSpPr>
        <p:spPr>
          <a:xfrm>
            <a:off x="1998133" y="331258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The ordering according to hardness has some obvious consequences</a:t>
            </a:r>
          </a:p>
        </p:txBody>
      </p:sp>
      <p:pic>
        <p:nvPicPr>
          <p:cNvPr id="131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3591" y="2223517"/>
            <a:ext cx="10515601" cy="767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9524" y="3557775"/>
            <a:ext cx="10565361" cy="18053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/>
          <p:nvPr>
            <p:ph type="title"/>
          </p:nvPr>
        </p:nvSpPr>
        <p:spPr>
          <a:xfrm>
            <a:off x="1659466" y="244953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We can use reductions to prove that many problems are uncomputable</a:t>
            </a:r>
          </a:p>
        </p:txBody>
      </p:sp>
      <p:pic>
        <p:nvPicPr>
          <p:cNvPr id="135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6615" y="1690688"/>
            <a:ext cx="9918770" cy="50225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 txBox="1"/>
          <p:nvPr>
            <p:ph type="title"/>
          </p:nvPr>
        </p:nvSpPr>
        <p:spPr>
          <a:xfrm>
            <a:off x="655058" y="-28884"/>
            <a:ext cx="10515601" cy="49704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The “ignore input” trick can be used for many Turing reductions</a:t>
            </a:r>
          </a:p>
        </p:txBody>
      </p:sp>
      <p:pic>
        <p:nvPicPr>
          <p:cNvPr id="13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2334" y="2359951"/>
            <a:ext cx="8001001" cy="175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TextBox 4"/>
          <p:cNvSpPr txBox="1"/>
          <p:nvPr/>
        </p:nvSpPr>
        <p:spPr>
          <a:xfrm>
            <a:off x="22266" y="1930080"/>
            <a:ext cx="6663295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pPr/>
            <a:r>
              <a:t>Example: reduction from YesOnString to YesOnEmpty</a:t>
            </a:r>
          </a:p>
        </p:txBody>
      </p:sp>
      <p:sp>
        <p:nvSpPr>
          <p:cNvPr id="140" name="TextBox 5"/>
          <p:cNvSpPr txBox="1"/>
          <p:nvPr/>
        </p:nvSpPr>
        <p:spPr>
          <a:xfrm>
            <a:off x="7696" y="4229327"/>
            <a:ext cx="7339718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pPr/>
            <a:r>
              <a:t>Check your understanding: why is this a correct reduction?</a:t>
            </a:r>
          </a:p>
        </p:txBody>
      </p:sp>
      <p:sp>
        <p:nvSpPr>
          <p:cNvPr id="141" name="»yesOnEmpty() would return 'yes' if ignoreInput('') returns 'yes', and 'no' otherwise;  ignoreInput('') would return 'yes' if progString(inString) returns 'yes', given the writeFile calls in the body of yesOnEmpty(); and deciding if progString(inString) "/>
          <p:cNvSpPr txBox="1"/>
          <p:nvPr/>
        </p:nvSpPr>
        <p:spPr>
          <a:xfrm>
            <a:off x="245387" y="4734548"/>
            <a:ext cx="10877742" cy="1246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433FF"/>
                </a:solidFill>
              </a:defRPr>
            </a:pPr>
            <a:r>
              <a:rPr b="1">
                <a:solidFill>
                  <a:srgbClr val="009051"/>
                </a:solidFill>
              </a:rPr>
              <a:t>»</a:t>
            </a: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yesOnEmpty()</a:t>
            </a:r>
            <a:r>
              <a:rPr b="1">
                <a:solidFill>
                  <a:srgbClr val="FFFFFF"/>
                </a:solidFill>
              </a:rPr>
              <a:t> would return </a:t>
            </a: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'yes'</a:t>
            </a:r>
            <a:r>
              <a:rPr b="1">
                <a:solidFill>
                  <a:srgbClr val="FFFFFF"/>
                </a:solidFill>
              </a:rPr>
              <a:t> if </a:t>
            </a: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ignoreInput('') </a:t>
            </a:r>
            <a:r>
              <a:rPr b="1">
                <a:solidFill>
                  <a:srgbClr val="FFFFFF"/>
                </a:solidFill>
              </a:rPr>
              <a:t>returns </a:t>
            </a: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'yes'</a:t>
            </a:r>
            <a:r>
              <a:rPr b="1">
                <a:solidFill>
                  <a:srgbClr val="FFFFFF"/>
                </a:solidFill>
              </a:rPr>
              <a:t>, and </a:t>
            </a: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'no'</a:t>
            </a:r>
            <a:r>
              <a:rPr b="1">
                <a:solidFill>
                  <a:srgbClr val="FFFFFF"/>
                </a:solidFill>
              </a:rPr>
              <a:t> otherwise;  </a:t>
            </a: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ignoreInput('')</a:t>
            </a:r>
            <a:r>
              <a:rPr b="1">
                <a:solidFill>
                  <a:srgbClr val="FFFFFF"/>
                </a:solidFill>
              </a:rPr>
              <a:t> would return</a:t>
            </a: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'yes'</a:t>
            </a:r>
            <a:r>
              <a:rPr b="1">
                <a:solidFill>
                  <a:srgbClr val="FFFFFF"/>
                </a:solidFill>
              </a:rPr>
              <a:t> if</a:t>
            </a: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progString(inString)</a:t>
            </a:r>
            <a:r>
              <a:rPr b="1">
                <a:solidFill>
                  <a:srgbClr val="FFFFFF"/>
                </a:solidFill>
              </a:rPr>
              <a:t> returns </a:t>
            </a: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'yes'</a:t>
            </a:r>
            <a:r>
              <a:rPr b="1">
                <a:solidFill>
                  <a:srgbClr val="FFFFFF"/>
                </a:solidFill>
              </a:rPr>
              <a:t>, given the </a:t>
            </a: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writeFile</a:t>
            </a:r>
            <a:r>
              <a:rPr b="1">
                <a:solidFill>
                  <a:srgbClr val="FFFFFF"/>
                </a:solidFill>
              </a:rPr>
              <a:t> calls in the body of </a:t>
            </a: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yesOnEmpty()</a:t>
            </a:r>
            <a:r>
              <a:rPr b="1">
                <a:solidFill>
                  <a:srgbClr val="FFFFFF"/>
                </a:solidFill>
              </a:rPr>
              <a:t>; and deciding if </a:t>
            </a: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progString(inString)</a:t>
            </a:r>
            <a:r>
              <a:rPr b="1">
                <a:solidFill>
                  <a:srgbClr val="FFFFFF"/>
                </a:solidFill>
              </a:rPr>
              <a:t> returns </a:t>
            </a: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'yes'</a:t>
            </a:r>
            <a:r>
              <a:rPr b="1">
                <a:solidFill>
                  <a:srgbClr val="FFFFFF"/>
                </a:solidFill>
              </a:rPr>
              <a:t> solves the YesOnString decision problem</a:t>
            </a:r>
            <a:r>
              <a:rPr b="1">
                <a:solidFill>
                  <a:srgbClr val="009051"/>
                </a:solidFill>
              </a:rPr>
              <a:t>.</a:t>
            </a:r>
            <a:r>
              <a:rPr>
                <a:solidFill>
                  <a:srgbClr val="009051"/>
                </a:solidFill>
              </a:rPr>
              <a:t> </a:t>
            </a:r>
          </a:p>
        </p:txBody>
      </p:sp>
      <p:sp>
        <p:nvSpPr>
          <p:cNvPr id="142" name="from universal import universal…"/>
          <p:cNvSpPr txBox="1"/>
          <p:nvPr/>
        </p:nvSpPr>
        <p:spPr>
          <a:xfrm>
            <a:off x="146650" y="455888"/>
            <a:ext cx="6414528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universal import universal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ignoreInput(inString): 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progString = rf('progString.txt') 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newInString = rf('inString.txt') 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universal(progString, newInString) </a:t>
            </a:r>
          </a:p>
        </p:txBody>
      </p:sp>
      <p:sp>
        <p:nvSpPr>
          <p:cNvPr id="143" name="ƒ('') == 'yes'"/>
          <p:cNvSpPr txBox="1"/>
          <p:nvPr/>
        </p:nvSpPr>
        <p:spPr>
          <a:xfrm>
            <a:off x="449156" y="5860615"/>
            <a:ext cx="1149249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009051"/>
                </a:solidFill>
              </a:defRPr>
            </a:pPr>
          </a:p>
          <a:p>
            <a:pPr>
              <a:defRPr>
                <a:solidFill>
                  <a:srgbClr val="009051"/>
                </a:solidFill>
              </a:defRPr>
            </a:pPr>
            <a:r>
              <a:t>ƒ('') == 'yes'</a:t>
            </a:r>
          </a:p>
        </p:txBody>
      </p:sp>
      <p:sp>
        <p:nvSpPr>
          <p:cNvPr id="144" name="def ƒ2(s): if len(s) &lt; 3: return 'yes'; else return 'TLTR'…"/>
          <p:cNvSpPr txBox="1"/>
          <p:nvPr/>
        </p:nvSpPr>
        <p:spPr>
          <a:xfrm>
            <a:off x="6079679" y="354156"/>
            <a:ext cx="5137601" cy="963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solidFill>
                  <a:srgbClr val="009051"/>
                </a:solidFill>
              </a:defRPr>
            </a:pPr>
            <a:r>
              <a:t>def ƒ2(s): if len(s) &lt; 3: return 'yes'; else return 'TLTR'</a:t>
            </a:r>
          </a:p>
          <a:p>
            <a:pPr>
              <a:defRPr sz="1500">
                <a:solidFill>
                  <a:srgbClr val="009051"/>
                </a:solidFill>
              </a:defRPr>
            </a:pPr>
            <a:r>
              <a:t>yesViaGAGA(ƒ2,'CAGT')</a:t>
            </a:r>
          </a:p>
          <a:p>
            <a:pPr>
              <a:defRPr sz="1500">
                <a:solidFill>
                  <a:srgbClr val="009051"/>
                </a:solidFill>
              </a:defRPr>
            </a:pPr>
            <a:r>
              <a:t>yesViaGAGA(ƒ2,'')</a:t>
            </a:r>
          </a:p>
          <a:p>
            <a:pPr>
              <a:defRPr sz="1500">
                <a:solidFill>
                  <a:srgbClr val="009051"/>
                </a:solidFill>
              </a:defRPr>
            </a:pPr>
            <a:r>
              <a:t>ignoreInput('') == ?? when it reads ƒ2 and 'CA' from the disk files?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t>Several variants of the </a:t>
            </a:r>
            <a:r>
              <a:rPr i="1"/>
              <a:t>halting problem </a:t>
            </a:r>
            <a:r>
              <a:t>are famous</a:t>
            </a:r>
            <a:r>
              <a:rPr b="1" baseline="31999" sz="3000">
                <a:solidFill>
                  <a:srgbClr val="009051"/>
                </a:solidFill>
                <a:latin typeface="Carlito"/>
                <a:ea typeface="Carlito"/>
                <a:cs typeface="Carlito"/>
                <a:sym typeface="Carlito"/>
              </a:rPr>
              <a:t>1</a:t>
            </a:r>
            <a:r>
              <a:t> and important examples of undecidable problems</a:t>
            </a:r>
          </a:p>
        </p:txBody>
      </p:sp>
      <p:pic>
        <p:nvPicPr>
          <p:cNvPr id="147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5062" y="2092697"/>
            <a:ext cx="10515601" cy="1775906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TextBox 4"/>
          <p:cNvSpPr txBox="1"/>
          <p:nvPr/>
        </p:nvSpPr>
        <p:spPr>
          <a:xfrm>
            <a:off x="1031402" y="4453602"/>
            <a:ext cx="10342921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HaltsOnEmpty, HaltsOnAll, HaltsOnSome are defined similarly.</a:t>
            </a:r>
          </a:p>
        </p:txBody>
      </p:sp>
      <p:sp>
        <p:nvSpPr>
          <p:cNvPr id="149" name="1 Turing used a variant of the halting problem in his 1936 paper On Computable Numbers."/>
          <p:cNvSpPr txBox="1"/>
          <p:nvPr/>
        </p:nvSpPr>
        <p:spPr>
          <a:xfrm>
            <a:off x="614256" y="5535648"/>
            <a:ext cx="9460886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9051"/>
                </a:solidFill>
              </a:defRPr>
            </a:pPr>
            <a:r>
              <a:rPr b="1" baseline="31999"/>
              <a:t>1</a:t>
            </a:r>
            <a:r>
              <a:t> Turing used a variant of the halting problem in his 1936 paper On Computable Numbers.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111" y="477112"/>
            <a:ext cx="7731113" cy="405969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Title 1"/>
          <p:cNvSpPr txBox="1"/>
          <p:nvPr>
            <p:ph type="title"/>
          </p:nvPr>
        </p:nvSpPr>
        <p:spPr>
          <a:xfrm>
            <a:off x="872066" y="68791"/>
            <a:ext cx="10244668" cy="481709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/>
            <a:r>
              <a:t>We can prove HaltsOnString is undecidable by reducing from YesOnString</a:t>
            </a:r>
          </a:p>
        </p:txBody>
      </p:sp>
      <p:sp>
        <p:nvSpPr>
          <p:cNvPr id="153" name="yesViaHalts decides YesOnString because » by deciding if alterYesToHalt(singleStr) halts, haltsOnString() also decides if progString(inString) returns 'yes'."/>
          <p:cNvSpPr txBox="1"/>
          <p:nvPr/>
        </p:nvSpPr>
        <p:spPr>
          <a:xfrm>
            <a:off x="6085858" y="4802025"/>
            <a:ext cx="5897838" cy="12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9051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yesViaHalts</a:t>
            </a:r>
            <a:r>
              <a:t> decides YesOnString because </a:t>
            </a:r>
            <a:r>
              <a:rPr b="1"/>
              <a:t>»</a:t>
            </a:r>
            <a:r>
              <a:t> </a:t>
            </a:r>
            <a:r>
              <a:rPr b="1">
                <a:solidFill>
                  <a:srgbClr val="FFFFFF"/>
                </a:solidFill>
              </a:rPr>
              <a:t>by deciding if </a:t>
            </a: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alterYesToHalt(singleStr)</a:t>
            </a:r>
            <a:r>
              <a:rPr b="1">
                <a:solidFill>
                  <a:srgbClr val="FFFFFF"/>
                </a:solidFill>
              </a:rPr>
              <a:t> halts, </a:t>
            </a: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haltsOnString()</a:t>
            </a:r>
            <a:r>
              <a:rPr b="1">
                <a:solidFill>
                  <a:srgbClr val="FFFFFF"/>
                </a:solidFill>
              </a:rPr>
              <a:t> also decides if </a:t>
            </a: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progString(inString)</a:t>
            </a:r>
            <a:r>
              <a:rPr b="1">
                <a:solidFill>
                  <a:srgbClr val="FFFFFF"/>
                </a:solidFill>
              </a:rPr>
              <a:t> returns </a:t>
            </a: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'yes'</a:t>
            </a:r>
            <a:r>
              <a:t>.</a:t>
            </a:r>
          </a:p>
        </p:txBody>
      </p:sp>
      <p:sp>
        <p:nvSpPr>
          <p:cNvPr id="154" name="What does alterYesToHalt do in each of these cases?…"/>
          <p:cNvSpPr txBox="1"/>
          <p:nvPr/>
        </p:nvSpPr>
        <p:spPr>
          <a:xfrm>
            <a:off x="347556" y="4615759"/>
            <a:ext cx="5095278" cy="1501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What does alterYesToHalt do in each of these cases?</a:t>
            </a:r>
          </a:p>
          <a:p>
            <a:pPr/>
            <a:r>
              <a:t>yesViaHalts('def f (s): return "maybe"', 'abc')</a:t>
            </a:r>
          </a:p>
          <a:p>
            <a:pPr/>
            <a:r>
              <a:t>yesViaHalts('def g (s): if len(s) &lt; 4': return 'yes', 'abc')</a:t>
            </a:r>
          </a:p>
          <a:p>
            <a:pPr/>
            <a:r>
              <a:t>yesViaHalts('def g (s): if len(s) &lt; 4': return </a:t>
            </a:r>
            <a:r>
              <a:rPr>
                <a:solidFill>
                  <a:srgbClr val="009051"/>
                </a:solidFill>
              </a:rPr>
              <a:t>'</a:t>
            </a:r>
            <a:r>
              <a:t>yes', 'abcd')</a:t>
            </a:r>
          </a:p>
        </p:txBody>
      </p:sp>
      <p:sp>
        <p:nvSpPr>
          <p:cNvPr id="155" name="Remember that haltsOnString just analyzes code, it doesn't run it, and always returns either 'yes' or 'no'."/>
          <p:cNvSpPr txBox="1"/>
          <p:nvPr/>
        </p:nvSpPr>
        <p:spPr>
          <a:xfrm>
            <a:off x="8140612" y="2401045"/>
            <a:ext cx="3851683" cy="1452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>
                <a:solidFill>
                  <a:srgbClr val="009051"/>
                </a:solidFill>
              </a:defRPr>
            </a:lvl1pPr>
          </a:lstStyle>
          <a:p>
            <a:pPr/>
            <a:r>
              <a:t>Remember that haltsOnString just analyzes code, it doesn't run it, and always returns either 'yes' or 'no'.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13816">
              <a:defRPr sz="3916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sty m:val="p"/>
                      </m:rP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sub>
                </m:sSub>
              </m:oMath>
            </a14:m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 is an important family of undecidable problems</a:t>
            </a:r>
            <a:endParaRPr sz="4400"/>
          </a:p>
        </p:txBody>
      </p:sp>
      <p:pic>
        <p:nvPicPr>
          <p:cNvPr id="15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2678189"/>
            <a:ext cx="10515600" cy="2429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/>
          <p:nvPr>
            <p:ph type="title"/>
          </p:nvPr>
        </p:nvSpPr>
        <p:spPr>
          <a:xfrm>
            <a:off x="1434253" y="844655"/>
            <a:ext cx="11529418" cy="490500"/>
          </a:xfrm>
          <a:prstGeom prst="rect">
            <a:avLst/>
          </a:prstGeom>
        </p:spPr>
        <p:txBody>
          <a:bodyPr/>
          <a:lstStyle/>
          <a:p>
            <a:pPr defTabSz="841247">
              <a:defRPr sz="2576"/>
            </a:pPr>
            <a:r>
              <a:t>ComputesIsEven is an example from the family </a:t>
            </a:r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sty m:val="p"/>
                      </m:rP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sub>
                </m:sSub>
              </m:oMath>
            </a14:m>
            <a:endParaRPr sz="2800"/>
          </a:p>
        </p:txBody>
      </p:sp>
      <p:pic>
        <p:nvPicPr>
          <p:cNvPr id="161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161" y="1944210"/>
            <a:ext cx="12129573" cy="4322217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Note the crucial distinction between deciding if an input string has a property, and deciding if a program can decide if an input string has a property."/>
          <p:cNvSpPr txBox="1"/>
          <p:nvPr/>
        </p:nvSpPr>
        <p:spPr>
          <a:xfrm>
            <a:off x="1612318" y="1370579"/>
            <a:ext cx="838874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00905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Note the crucial distinction between </a:t>
            </a:r>
            <a:r>
              <a:rPr u="sng"/>
              <a:t>deciding</a:t>
            </a:r>
            <a:r>
              <a:t> if an input string has a property, and </a:t>
            </a:r>
            <a:r>
              <a:rPr u="sng"/>
              <a:t>deciding</a:t>
            </a:r>
            <a:r>
              <a:t> if a program can </a:t>
            </a:r>
            <a:r>
              <a:rPr u="sng"/>
              <a:t>decide</a:t>
            </a:r>
            <a:r>
              <a:t> if an input string has a property.</a:t>
            </a:r>
          </a:p>
        </p:txBody>
      </p:sp>
      <p:sp>
        <p:nvSpPr>
          <p:cNvPr id="163" name="Decidable? »absolutely."/>
          <p:cNvSpPr txBox="1"/>
          <p:nvPr/>
        </p:nvSpPr>
        <p:spPr>
          <a:xfrm>
            <a:off x="3492922" y="2470823"/>
            <a:ext cx="2560851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9051"/>
                </a:solidFill>
              </a:defRPr>
            </a:pPr>
            <a:r>
              <a:t>Decidable? »</a:t>
            </a:r>
            <a:r>
              <a:rPr>
                <a:solidFill>
                  <a:srgbClr val="FFFFFF"/>
                </a:solidFill>
              </a:rPr>
              <a:t>absolutely</a:t>
            </a:r>
            <a:r>
              <a:t>.</a:t>
            </a:r>
          </a:p>
        </p:txBody>
      </p:sp>
      <p:sp>
        <p:nvSpPr>
          <p:cNvPr id="164" name="Decidable? » No."/>
          <p:cNvSpPr txBox="1"/>
          <p:nvPr/>
        </p:nvSpPr>
        <p:spPr>
          <a:xfrm>
            <a:off x="2252027" y="4706022"/>
            <a:ext cx="296953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9051"/>
                </a:solidFill>
              </a:defRPr>
            </a:pPr>
            <a:r>
              <a:t>Decidable? » </a:t>
            </a:r>
            <a:r>
              <a:rPr>
                <a:solidFill>
                  <a:srgbClr val="FFFFFF"/>
                </a:solidFill>
              </a:rPr>
              <a:t>No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/>
          <p:nvPr>
            <p:ph type="title"/>
          </p:nvPr>
        </p:nvSpPr>
        <p:spPr>
          <a:xfrm>
            <a:off x="558800" y="94191"/>
            <a:ext cx="10515600" cy="1325564"/>
          </a:xfrm>
          <a:prstGeom prst="rect">
            <a:avLst/>
          </a:prstGeom>
        </p:spPr>
        <p:txBody>
          <a:bodyPr/>
          <a:lstStyle>
            <a:lvl1pPr defTabSz="905255">
              <a:defRPr sz="3861"/>
            </a:lvl1pPr>
          </a:lstStyle>
          <a:p>
            <a:pPr/>
            <a:r>
              <a:t>Test your code comprehension: which of the following are positive instances of ComputesIsEven?</a:t>
            </a:r>
          </a:p>
        </p:txBody>
      </p:sp>
      <p:pic>
        <p:nvPicPr>
          <p:cNvPr id="167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513" y="2044238"/>
            <a:ext cx="6632896" cy="2587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10383" y="2246620"/>
            <a:ext cx="4927761" cy="2786678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TextBox 6"/>
          <p:cNvSpPr txBox="1"/>
          <p:nvPr/>
        </p:nvSpPr>
        <p:spPr>
          <a:xfrm>
            <a:off x="595781" y="5116324"/>
            <a:ext cx="9072225" cy="112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800100" indent="-342900">
              <a:buSzPct val="100000"/>
              <a:buFont typeface="Arial"/>
              <a:buChar char="•"/>
              <a:defRPr b="1" sz="2400">
                <a:solidFill>
                  <a:srgbClr val="002060"/>
                </a:solidFill>
              </a:defRPr>
            </a:pPr>
            <a:r>
              <a:t>Note the extreme difficulty of this challenge, even for a very simple underlying problem such as IsEven</a:t>
            </a:r>
          </a:p>
          <a:p>
            <a:pPr lvl="1" marL="800100" indent="-342900">
              <a:buSzPct val="100000"/>
              <a:buFont typeface="Arial"/>
              <a:buChar char="•"/>
              <a:defRPr sz="2400">
                <a:solidFill>
                  <a:srgbClr val="002060"/>
                </a:solidFill>
              </a:defRPr>
            </a:pPr>
            <a:r>
              <a:t>In fact, ComputesIsEven is undecidable</a:t>
            </a:r>
          </a:p>
        </p:txBody>
      </p:sp>
      <p:sp>
        <p:nvSpPr>
          <p:cNvPr id="170" name="P1 »positive; P2 »positive; P3 »positive; P4 »negative."/>
          <p:cNvSpPr txBox="1"/>
          <p:nvPr/>
        </p:nvSpPr>
        <p:spPr>
          <a:xfrm>
            <a:off x="1219013" y="1425189"/>
            <a:ext cx="8140711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433FF"/>
                </a:solidFill>
              </a:defRPr>
            </a:pPr>
            <a:r>
              <a:rPr>
                <a:solidFill>
                  <a:srgbClr val="009051"/>
                </a:solidFill>
              </a:rPr>
              <a:t>P1 </a:t>
            </a:r>
            <a:r>
              <a:rPr b="1">
                <a:solidFill>
                  <a:srgbClr val="009051"/>
                </a:solidFill>
              </a:rPr>
              <a:t>»</a:t>
            </a:r>
            <a:r>
              <a:rPr>
                <a:solidFill>
                  <a:srgbClr val="FFFFFF"/>
                </a:solidFill>
              </a:rPr>
              <a:t>positive</a:t>
            </a:r>
            <a:r>
              <a:rPr b="1">
                <a:solidFill>
                  <a:srgbClr val="009051"/>
                </a:solidFill>
              </a:rPr>
              <a:t>;</a:t>
            </a:r>
            <a:r>
              <a:rPr>
                <a:solidFill>
                  <a:srgbClr val="009051"/>
                </a:solidFill>
              </a:rPr>
              <a:t> P2 </a:t>
            </a:r>
            <a:r>
              <a:rPr b="1">
                <a:solidFill>
                  <a:srgbClr val="009051"/>
                </a:solidFill>
              </a:rPr>
              <a:t>»</a:t>
            </a:r>
            <a:r>
              <a:rPr>
                <a:solidFill>
                  <a:srgbClr val="FFFFFF"/>
                </a:solidFill>
              </a:rPr>
              <a:t>positive</a:t>
            </a:r>
            <a:r>
              <a:rPr b="1">
                <a:solidFill>
                  <a:srgbClr val="009051"/>
                </a:solidFill>
              </a:rPr>
              <a:t>;</a:t>
            </a:r>
            <a:r>
              <a:rPr>
                <a:solidFill>
                  <a:srgbClr val="009051"/>
                </a:solidFill>
              </a:rPr>
              <a:t> P3 </a:t>
            </a:r>
            <a:r>
              <a:rPr b="1">
                <a:solidFill>
                  <a:srgbClr val="009051"/>
                </a:solidFill>
              </a:rPr>
              <a:t>»</a:t>
            </a:r>
            <a:r>
              <a:rPr>
                <a:solidFill>
                  <a:srgbClr val="FFFFFF"/>
                </a:solidFill>
              </a:rPr>
              <a:t>positive</a:t>
            </a:r>
            <a:r>
              <a:rPr b="1">
                <a:solidFill>
                  <a:srgbClr val="009051"/>
                </a:solidFill>
              </a:rPr>
              <a:t>;</a:t>
            </a:r>
            <a:r>
              <a:rPr>
                <a:solidFill>
                  <a:srgbClr val="009051"/>
                </a:solidFill>
              </a:rPr>
              <a:t> P4 </a:t>
            </a:r>
            <a:r>
              <a:rPr b="1">
                <a:solidFill>
                  <a:srgbClr val="009051"/>
                </a:solidFill>
              </a:rPr>
              <a:t>»</a:t>
            </a:r>
            <a:r>
              <a:rPr>
                <a:solidFill>
                  <a:srgbClr val="FFFFFF"/>
                </a:solidFill>
              </a:rPr>
              <a:t>negative</a:t>
            </a:r>
            <a:r>
              <a:rPr b="1">
                <a:solidFill>
                  <a:srgbClr val="009051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/>
          <p:nvPr>
            <p:ph type="title"/>
          </p:nvPr>
        </p:nvSpPr>
        <p:spPr>
          <a:xfrm>
            <a:off x="758176" y="109486"/>
            <a:ext cx="10515601" cy="921743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Proof that </a:t>
            </a:r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sty m:val="p"/>
                      </m:rP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sub>
                </m:sSub>
              </m:oMath>
            </a14:m>
            <a:r>
              <a:t> is undecidable for </a:t>
            </a:r>
            <a:r>
              <a:rPr u="sng"/>
              <a:t>any</a:t>
            </a:r>
            <a:r>
              <a:t> computable problem </a:t>
            </a:r>
            <a14:m>
              <m:oMath>
                <m:r>
                  <a:rPr xmlns:a="http://schemas.openxmlformats.org/drawingml/2006/main" sz="3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𝐹</m:t>
                </m:r>
              </m:oMath>
            </a14:m>
          </a:p>
        </p:txBody>
      </p:sp>
      <p:pic>
        <p:nvPicPr>
          <p:cNvPr id="173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8217" y="1493610"/>
            <a:ext cx="7039240" cy="5136357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TextBox 4"/>
          <p:cNvSpPr txBox="1"/>
          <p:nvPr/>
        </p:nvSpPr>
        <p:spPr>
          <a:xfrm>
            <a:off x="795429" y="1681315"/>
            <a:ext cx="2907400" cy="992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pPr/>
            <a:r>
              <a:t>reduction from YesOnString:</a:t>
            </a:r>
          </a:p>
        </p:txBody>
      </p:sp>
      <p:sp>
        <p:nvSpPr>
          <p:cNvPr id="175" name="By deciding if alterYesToComputesF(singleStr) computes some function F, computesF(rf('alterYesToComputesF.py') also decides if progString(inString) returns 'yes'.…"/>
          <p:cNvSpPr txBox="1"/>
          <p:nvPr/>
        </p:nvSpPr>
        <p:spPr>
          <a:xfrm>
            <a:off x="56963" y="2786843"/>
            <a:ext cx="5096565" cy="2582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600"/>
              </a:spcBef>
              <a:defRPr sz="1600">
                <a:solidFill>
                  <a:srgbClr val="009051"/>
                </a:solidFill>
              </a:defRPr>
            </a:pPr>
            <a:r>
              <a:t>By deciding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alterYesToComputesF(singleStr)</a:t>
            </a:r>
            <a:r>
              <a:t> computes some function F,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computesF(rf('alterYesToComputesF.py')</a:t>
            </a:r>
            <a:r>
              <a:t> also decides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progString(inString)</a:t>
            </a:r>
            <a:r>
              <a:t> returns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'yes'</a:t>
            </a:r>
            <a:r>
              <a:t>.</a:t>
            </a:r>
          </a:p>
          <a:p>
            <a:pPr>
              <a:spcBef>
                <a:spcPts val="600"/>
              </a:spcBef>
              <a:defRPr sz="1600">
                <a:solidFill>
                  <a:srgbClr val="009051"/>
                </a:solidFill>
              </a:defRPr>
            </a:pPr>
            <a:r>
              <a:t>Note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alterYesToComputesF()</a:t>
            </a:r>
            <a:r>
              <a:t> behaves like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ignoreInput() </a:t>
            </a:r>
            <a:r>
              <a:t>until it reaches the return statements. </a:t>
            </a:r>
          </a:p>
          <a:p>
            <a:pPr>
              <a:defRPr sz="1600">
                <a:solidFill>
                  <a:srgbClr val="009051"/>
                </a:solidFill>
              </a:defRPr>
            </a:pPr>
            <a:r>
              <a:t>F and G could be any non-identical computable functions on a string, such as finding the symbol inString with the smallest and largest ASCII values respectively.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previous result can be generalized in several ways (including Rice’s Theorem)</a:t>
            </a:r>
          </a:p>
        </p:txBody>
      </p:sp>
      <p:pic>
        <p:nvPicPr>
          <p:cNvPr id="17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2647594"/>
            <a:ext cx="10515600" cy="270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58935" y="69528"/>
            <a:ext cx="12074130" cy="553285"/>
          </a:xfrm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Review of important concepts from previous chapter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alter…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ignoreInput</a:t>
            </a:r>
            <a:r>
              <a:t>):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505583" y="2414736"/>
            <a:ext cx="12192001" cy="4351339"/>
          </a:xfrm>
          <a:prstGeom prst="rect">
            <a:avLst/>
          </a:prstGeom>
        </p:spPr>
        <p:txBody>
          <a:bodyPr/>
          <a:lstStyle/>
          <a:p>
            <a:pPr/>
            <a:r>
              <a:t>What is the output of each of the following commands? </a:t>
            </a:r>
          </a:p>
          <a:p>
            <a:pPr lvl="1" marL="685800" indent="-228600">
              <a:spcBef>
                <a:spcPts val="500"/>
              </a:spcBef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alterGAGAtoTATA(utils.ESS('def f(S): return S', 'CAGT'))</a:t>
            </a:r>
            <a:r>
              <a:rPr b="1">
                <a:solidFill>
                  <a:srgbClr val="009051"/>
                </a:solidFill>
              </a:rPr>
              <a:t>»</a:t>
            </a:r>
            <a:r>
              <a:rPr>
                <a:solidFill>
                  <a:srgbClr val="FFFFFF"/>
                </a:solidFill>
              </a:rPr>
              <a:t>'CAGT</a:t>
            </a:r>
            <a:r>
              <a:rPr b="1">
                <a:solidFill>
                  <a:srgbClr val="008F00"/>
                </a:solidFill>
              </a:rPr>
              <a:t>'</a:t>
            </a:r>
            <a:r>
              <a:t> </a:t>
            </a:r>
            <a:endParaRPr sz="2400"/>
          </a:p>
          <a:p>
            <a:pPr lvl="1" marL="685800" indent="-228600">
              <a:spcBef>
                <a:spcPts val="500"/>
              </a:spcBef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alterGAGAtoTATA(utils.ESS('def f(S): return S', 'GAGA'))</a:t>
            </a:r>
            <a:r>
              <a:rPr b="1">
                <a:solidFill>
                  <a:srgbClr val="009051"/>
                </a:solidFill>
              </a:rPr>
              <a:t>»</a:t>
            </a:r>
            <a:r>
              <a:rPr>
                <a:solidFill>
                  <a:srgbClr val="FFFFFF"/>
                </a:solidFill>
              </a:rPr>
              <a:t>'TATA</a:t>
            </a:r>
            <a:r>
              <a:rPr b="1">
                <a:solidFill>
                  <a:srgbClr val="009051"/>
                </a:solidFill>
              </a:rPr>
              <a:t>'</a:t>
            </a:r>
            <a:endParaRPr sz="2400"/>
          </a:p>
          <a:p>
            <a:pPr lvl="1" marL="685800" indent="-228600">
              <a:spcBef>
                <a:spcPts val="500"/>
              </a:spcBef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alterGAGAtoTATA(utils.ESS('def f(S): return S+S', 'GA'))</a:t>
            </a:r>
            <a:r>
              <a:rPr b="1">
                <a:solidFill>
                  <a:srgbClr val="009051"/>
                </a:solidFill>
              </a:rPr>
              <a:t>»</a:t>
            </a:r>
            <a:r>
              <a:rPr>
                <a:solidFill>
                  <a:srgbClr val="FFFFFF"/>
                </a:solidFill>
              </a:rPr>
              <a:t>'TATA</a:t>
            </a:r>
            <a:r>
              <a:rPr b="1">
                <a:solidFill>
                  <a:srgbClr val="FFFFFF"/>
                </a:solidFill>
              </a:rPr>
              <a:t>'</a:t>
            </a:r>
            <a:endParaRPr sz="2400">
              <a:solidFill>
                <a:srgbClr val="FFFFFF"/>
              </a:solidFill>
            </a:endParaRPr>
          </a:p>
          <a:p>
            <a:pPr lvl="1" marL="685800" indent="-228600">
              <a:spcBef>
                <a:spcPts val="500"/>
              </a:spcBef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alterGAGAtoTATA(utils.ESS('def f(S): return S+S', 'GAGA'))</a:t>
            </a:r>
            <a:r>
              <a:rPr b="1">
                <a:solidFill>
                  <a:srgbClr val="009051"/>
                </a:solidFill>
              </a:rPr>
              <a:t>»</a:t>
            </a:r>
            <a:r>
              <a:rPr>
                <a:solidFill>
                  <a:srgbClr val="FFFFFF"/>
                </a:solidFill>
              </a:rPr>
              <a:t>'GAGAGAGA</a:t>
            </a:r>
            <a:r>
              <a:rPr b="1">
                <a:solidFill>
                  <a:srgbClr val="FFFFFF"/>
                </a:solidFill>
              </a:rPr>
              <a:t>'</a:t>
            </a:r>
          </a:p>
          <a:p>
            <a:pPr/>
            <a:r>
              <a:t>What is the output of the following sequence of commands? </a:t>
            </a:r>
          </a:p>
          <a:p>
            <a:pPr lvl="1" marL="0" indent="457200">
              <a:spcBef>
                <a:spcPts val="5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prog = rf('longerThan1K.py')</a:t>
            </a:r>
            <a:endParaRPr sz="2400"/>
          </a:p>
          <a:p>
            <a:pPr lvl="1" marL="0" indent="457200">
              <a:spcBef>
                <a:spcPts val="5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utils.writeFile('progString.txt', prog)</a:t>
            </a:r>
            <a:endParaRPr sz="2400"/>
          </a:p>
          <a:p>
            <a:pPr lvl="1" marL="0" indent="457200">
              <a:spcBef>
                <a:spcPts val="5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utils.writeFile('inString.txt', 'abcdefghij')</a:t>
            </a:r>
            <a:endParaRPr sz="2400"/>
          </a:p>
          <a:p>
            <a:pPr lvl="1" marL="0" indent="457200">
              <a:spcBef>
                <a:spcPts val="5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ignoreInput(5000*'x') </a:t>
            </a:r>
            <a:r>
              <a:rPr sz="1800"/>
              <a:t># param is a string containing 5000 x's</a:t>
            </a:r>
            <a:endParaRPr sz="1800"/>
          </a:p>
          <a:p>
            <a:pPr lvl="1" marL="0" indent="457200">
              <a:spcBef>
                <a:spcPts val="500"/>
              </a:spcBef>
              <a:buSzTx/>
              <a:buNone/>
              <a:defRPr b="1" sz="20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800">
                <a:solidFill>
                  <a:srgbClr val="FFFFFF"/>
                </a:solidFill>
              </a:rPr>
              <a:t>»'no'</a:t>
            </a:r>
          </a:p>
        </p:txBody>
      </p:sp>
      <p:sp>
        <p:nvSpPr>
          <p:cNvPr id="99" name="def alterGAGAtoTATA(inString):…"/>
          <p:cNvSpPr txBox="1"/>
          <p:nvPr/>
        </p:nvSpPr>
        <p:spPr>
          <a:xfrm>
            <a:off x="607719" y="590376"/>
            <a:ext cx="10257464" cy="169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alterGAGAtoTATA(inString):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(progString, newInString) = utils.DESS(inString) 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val = universal(progString, newInString)  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val == 'GAGA': 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'TATA'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else:</a:t>
            </a:r>
          </a:p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val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/>
          <p:nvPr>
            <p:ph type="title"/>
          </p:nvPr>
        </p:nvSpPr>
        <p:spPr>
          <a:xfrm>
            <a:off x="127000" y="34924"/>
            <a:ext cx="10515600" cy="891549"/>
          </a:xfrm>
          <a:prstGeom prst="rect">
            <a:avLst/>
          </a:prstGeom>
        </p:spPr>
        <p:txBody>
          <a:bodyPr/>
          <a:lstStyle>
            <a:lvl1pPr defTabSz="905255">
              <a:defRPr sz="2970"/>
            </a:lvl1pPr>
          </a:lstStyle>
          <a:p>
            <a:pPr/>
            <a:r>
              <a:t>There are some famous uncomputable problems that aren’t about computer programs</a:t>
            </a:r>
          </a:p>
        </p:txBody>
      </p:sp>
      <p:sp>
        <p:nvSpPr>
          <p:cNvPr id="181" name="Content Placeholder 2"/>
          <p:cNvSpPr txBox="1"/>
          <p:nvPr>
            <p:ph type="body" idx="1"/>
          </p:nvPr>
        </p:nvSpPr>
        <p:spPr>
          <a:xfrm>
            <a:off x="0" y="1842558"/>
            <a:ext cx="10515601" cy="435133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Example 1: Diophantine equations</a:t>
            </a:r>
          </a:p>
          <a:p>
            <a:pPr>
              <a:defRPr sz="2400"/>
            </a:pPr>
            <a:r>
              <a:t>Example 2: Post correspondence problem</a:t>
            </a:r>
          </a:p>
          <a:p>
            <a:pPr>
              <a:defRPr sz="2400"/>
            </a:pPr>
            <a:r>
              <a:t>However, it turns out that when viewed in the right way, the above problems encode computer programs. So perhaps all uncomputable problems are “about” computer programs in some sense.</a:t>
            </a:r>
          </a:p>
        </p:txBody>
      </p:sp>
      <p:sp>
        <p:nvSpPr>
          <p:cNvPr id="182" name="Finding the roots of a polynomial equation with arbitarily large powers. This was the famous 10th problem of the German mathematician David Hilbert, in his program for 20th century mathematics. The impossibilty proof was a breakthrough in theory but a gr"/>
          <p:cNvSpPr txBox="1"/>
          <p:nvPr/>
        </p:nvSpPr>
        <p:spPr>
          <a:xfrm>
            <a:off x="4950425" y="839296"/>
            <a:ext cx="6328057" cy="1501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9051"/>
                </a:solidFill>
              </a:defRPr>
            </a:lvl1pPr>
          </a:lstStyle>
          <a:p>
            <a:pPr/>
            <a:r>
              <a:t>Finding the roots of a polynomial equation with arbitarily large powers. This was the famous 10th problem of the German mathematician David Hilbert, in his program for 20th century mathematics. The impossibilty proof was a breakthrough in theory but a great practical disappointment.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/>
          <p:nvPr>
            <p:ph type="title"/>
          </p:nvPr>
        </p:nvSpPr>
        <p:spPr>
          <a:xfrm>
            <a:off x="2669579" y="58685"/>
            <a:ext cx="8364737" cy="706593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pPr/>
            <a:r>
              <a:t>Definition of Post correspondence problem</a:t>
            </a:r>
          </a:p>
        </p:txBody>
      </p:sp>
      <p:pic>
        <p:nvPicPr>
          <p:cNvPr id="185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2569" y="622811"/>
            <a:ext cx="8467167" cy="5828789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ee Chris Moore's lecture (lab #3) for other formalisms that imply computation, and thus can be used to define uncomputable problems."/>
          <p:cNvSpPr txBox="1"/>
          <p:nvPr/>
        </p:nvSpPr>
        <p:spPr>
          <a:xfrm>
            <a:off x="7286496" y="5343139"/>
            <a:ext cx="4182990" cy="1209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9051"/>
                </a:solidFill>
              </a:defRPr>
            </a:lvl1pPr>
          </a:lstStyle>
          <a:p>
            <a:pPr/>
            <a:r>
              <a:t>See Chris Moore's lecture (lab #3) for other formalisms that imply computation, and thus can be used to define uncomputable problems.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 txBox="1"/>
          <p:nvPr>
            <p:ph type="title"/>
          </p:nvPr>
        </p:nvSpPr>
        <p:spPr>
          <a:xfrm>
            <a:off x="660400" y="16007"/>
            <a:ext cx="10515600" cy="57139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Not every question about programs is uncomputable</a:t>
            </a:r>
          </a:p>
        </p:txBody>
      </p:sp>
      <p:sp>
        <p:nvSpPr>
          <p:cNvPr id="189" name="Content Placeholder 2"/>
          <p:cNvSpPr txBox="1"/>
          <p:nvPr>
            <p:ph type="body" sz="quarter" idx="1"/>
          </p:nvPr>
        </p:nvSpPr>
        <p:spPr>
          <a:xfrm>
            <a:off x="118533" y="2715444"/>
            <a:ext cx="5405285" cy="117321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solidFill>
                  <a:srgbClr val="002060"/>
                </a:solidFill>
              </a:defRPr>
            </a:lvl1pPr>
            <a:lvl2pPr marL="0" indent="457200">
              <a:spcBef>
                <a:spcPts val="500"/>
              </a:spcBef>
              <a:buSzTx/>
              <a:buNone/>
              <a:defRPr sz="2400">
                <a:solidFill>
                  <a:srgbClr val="002060"/>
                </a:solidFill>
              </a:defRPr>
            </a:lvl2pPr>
          </a:lstStyle>
          <a:p>
            <a:pPr/>
            <a:r>
              <a:t>HaltsBefore100 is computable!</a:t>
            </a:r>
          </a:p>
          <a:p>
            <a:pPr lvl="1"/>
            <a:r>
              <a:t>Can you see why?</a:t>
            </a:r>
          </a:p>
        </p:txBody>
      </p:sp>
      <p:pic>
        <p:nvPicPr>
          <p:cNvPr id="19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1014" y="468403"/>
            <a:ext cx="10569831" cy="2222269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TextBox 4"/>
          <p:cNvSpPr txBox="1"/>
          <p:nvPr/>
        </p:nvSpPr>
        <p:spPr>
          <a:xfrm>
            <a:off x="96520" y="5033651"/>
            <a:ext cx="10478391" cy="174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Other examples of computable problems about programs:</a:t>
            </a:r>
          </a:p>
          <a:p>
            <a:pPr lvl="1" marL="742950" indent="-285750">
              <a:buSzPct val="100000"/>
              <a:buFont typeface="Arial"/>
              <a:buChar char="•"/>
              <a:defRPr sz="2800"/>
            </a:pPr>
            <a:r>
              <a:t>How many lines in a given program?</a:t>
            </a:r>
          </a:p>
          <a:p>
            <a:pPr lvl="1" marL="742950" indent="-285750">
              <a:buSzPct val="100000"/>
              <a:buFont typeface="Arial"/>
              <a:buChar char="•"/>
              <a:defRPr sz="2800"/>
            </a:pPr>
            <a:r>
              <a:t>How many states in a given Turing machine?</a:t>
            </a:r>
          </a:p>
          <a:p>
            <a:pPr lvl="1" marL="742950" indent="-285750">
              <a:buSzPct val="100000"/>
              <a:buFont typeface="Arial"/>
              <a:buChar char="•"/>
              <a:defRPr sz="2800"/>
            </a:pPr>
            <a:r>
              <a:t>Are there any calls to the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r>
              <a:t> function in a given program?</a:t>
            </a:r>
          </a:p>
        </p:txBody>
      </p:sp>
      <p:sp>
        <p:nvSpPr>
          <p:cNvPr id="192" name="HaltsBefore100 decision procedure, using the fact that a TM can move at most one cell per step.…"/>
          <p:cNvSpPr txBox="1"/>
          <p:nvPr/>
        </p:nvSpPr>
        <p:spPr>
          <a:xfrm>
            <a:off x="4698812" y="2777588"/>
            <a:ext cx="5933789" cy="2168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009051"/>
                </a:solidFill>
              </a:defRPr>
            </a:pPr>
            <a:r>
              <a:t>HaltsBefore100 decision procedure, using the fact that a TM can move at most one cell per step.</a:t>
            </a:r>
          </a:p>
          <a:p>
            <a:pPr>
              <a:defRPr sz="2000">
                <a:solidFill>
                  <a:srgbClr val="009051"/>
                </a:solidFill>
              </a:defRPr>
            </a:pPr>
            <a:r>
              <a:t>Inputs = All possible inputs I, where |I| &lt; 100</a:t>
            </a:r>
          </a:p>
          <a:p>
            <a:pPr>
              <a:defRPr sz="2000">
                <a:solidFill>
                  <a:srgbClr val="009051"/>
                </a:solidFill>
              </a:defRPr>
            </a:pPr>
            <a:r>
              <a:t>for i in Inputs:</a:t>
            </a:r>
          </a:p>
          <a:p>
            <a:pPr>
              <a:defRPr sz="2000">
                <a:solidFill>
                  <a:srgbClr val="009051"/>
                </a:solidFill>
              </a:defRPr>
            </a:pPr>
            <a:r>
              <a:t>     run M on i</a:t>
            </a:r>
          </a:p>
          <a:p>
            <a:pPr>
              <a:defRPr sz="2000">
                <a:solidFill>
                  <a:srgbClr val="009051"/>
                </a:solidFill>
              </a:defRPr>
            </a:pPr>
            <a:r>
              <a:t>     if M halted return 'yes'</a:t>
            </a:r>
          </a:p>
          <a:p>
            <a:pPr>
              <a:defRPr sz="2000">
                <a:solidFill>
                  <a:srgbClr val="009051"/>
                </a:solidFill>
              </a:defRPr>
            </a:pPr>
            <a:r>
              <a:t>return 'no'</a:t>
            </a:r>
          </a:p>
        </p:txBody>
      </p:sp>
      <p:sp>
        <p:nvSpPr>
          <p:cNvPr id="193" name="Note that none of these problems ask what a program computes"/>
          <p:cNvSpPr txBox="1"/>
          <p:nvPr/>
        </p:nvSpPr>
        <p:spPr>
          <a:xfrm>
            <a:off x="7586556" y="5451089"/>
            <a:ext cx="4536825" cy="692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solidFill>
                  <a:srgbClr val="009051"/>
                </a:solidFill>
              </a:defRPr>
            </a:lvl1pPr>
          </a:lstStyle>
          <a:p>
            <a:pPr/>
            <a:r>
              <a:t>Note that none of these problems ask what a program computes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1"/>
          <p:cNvSpPr txBox="1"/>
          <p:nvPr>
            <p:ph type="title"/>
          </p:nvPr>
        </p:nvSpPr>
        <p:spPr>
          <a:xfrm>
            <a:off x="848031" y="158647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Proof technique 1 for uncomputability: the reduction recipe</a:t>
            </a:r>
          </a:p>
        </p:txBody>
      </p:sp>
      <p:pic>
        <p:nvPicPr>
          <p:cNvPr id="196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5701" y="1408009"/>
            <a:ext cx="6599513" cy="5373791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Is P or P(I) in the solution set of F?"/>
          <p:cNvSpPr txBox="1"/>
          <p:nvPr/>
        </p:nvSpPr>
        <p:spPr>
          <a:xfrm>
            <a:off x="2000244" y="6039522"/>
            <a:ext cx="3614997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009051"/>
                </a:solidFill>
              </a:defRPr>
            </a:lvl1pPr>
          </a:lstStyle>
          <a:p>
            <a:pPr/>
            <a:r>
              <a:t>Is P or P(I) in the solution set of F?</a:t>
            </a:r>
          </a:p>
        </p:txBody>
      </p:sp>
      <p:sp>
        <p:nvSpPr>
          <p:cNvPr id="198" name="Is P' or P'(I') in the solution set of G?"/>
          <p:cNvSpPr txBox="1"/>
          <p:nvPr/>
        </p:nvSpPr>
        <p:spPr>
          <a:xfrm>
            <a:off x="7848750" y="6039522"/>
            <a:ext cx="3826704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009051"/>
                </a:solidFill>
              </a:defRPr>
            </a:lvl1pPr>
          </a:lstStyle>
          <a:p>
            <a:pPr/>
            <a:r>
              <a:t>Is P' or P'(I') in the solution set of G?</a:t>
            </a:r>
          </a:p>
        </p:txBody>
      </p:sp>
      <p:sp>
        <p:nvSpPr>
          <p:cNvPr id="199" name="Transform a membership question…"/>
          <p:cNvSpPr txBox="1"/>
          <p:nvPr/>
        </p:nvSpPr>
        <p:spPr>
          <a:xfrm>
            <a:off x="196844" y="3140405"/>
            <a:ext cx="4483103" cy="74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200">
                <a:solidFill>
                  <a:srgbClr val="009051"/>
                </a:solidFill>
              </a:defRPr>
            </a:pPr>
            <a:r>
              <a:t>Transform a membership question </a:t>
            </a:r>
          </a:p>
          <a:p>
            <a:pPr>
              <a:defRPr b="1" sz="2200">
                <a:solidFill>
                  <a:srgbClr val="009051"/>
                </a:solidFill>
              </a:defRPr>
            </a:pPr>
            <a:r>
              <a:t>in F into a membership question in 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of the reduction recipe </a:t>
            </a:r>
          </a:p>
        </p:txBody>
      </p:sp>
      <p:pic>
        <p:nvPicPr>
          <p:cNvPr id="202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2143326"/>
            <a:ext cx="10515600" cy="3715934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1"/>
          <p:cNvSpPr txBox="1"/>
          <p:nvPr/>
        </p:nvSpPr>
        <p:spPr>
          <a:xfrm>
            <a:off x="2404956" y="4621356"/>
            <a:ext cx="194256" cy="362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baseline="31999" sz="2100">
                <a:solidFill>
                  <a:srgbClr val="009051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4" name="1 this is the alters function in the Python proof technique."/>
          <p:cNvSpPr txBox="1"/>
          <p:nvPr/>
        </p:nvSpPr>
        <p:spPr>
          <a:xfrm>
            <a:off x="931756" y="5967556"/>
            <a:ext cx="6488229" cy="362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baseline="31999" sz="2100">
                <a:solidFill>
                  <a:srgbClr val="009051"/>
                </a:solidFill>
              </a:defRPr>
            </a:pPr>
            <a:r>
              <a:t>1</a:t>
            </a:r>
            <a:r>
              <a:rPr baseline="0"/>
              <a:t> this is the alters function in the Python proof technique.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Technique 2: reduction with explicit Python programs</a:t>
            </a:r>
          </a:p>
        </p:txBody>
      </p:sp>
      <p:pic>
        <p:nvPicPr>
          <p:cNvPr id="207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5014" y="1258067"/>
            <a:ext cx="7782522" cy="5378706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TextBox 4"/>
          <p:cNvSpPr txBox="1"/>
          <p:nvPr/>
        </p:nvSpPr>
        <p:spPr>
          <a:xfrm>
            <a:off x="1134641" y="1897737"/>
            <a:ext cx="3448174" cy="120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2060"/>
                </a:solidFill>
              </a:defRPr>
            </a:pPr>
            <a:r>
              <a:t>“alteration” program transforms output of </a:t>
            </a:r>
            <a14:m>
              <m:oMath>
                <m:r>
                  <a:rPr xmlns:a="http://schemas.openxmlformats.org/drawingml/2006/main" sz="2600" i="1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m:t>𝐹</m:t>
                </m:r>
              </m:oMath>
            </a14:m>
            <a:r>
              <a:t> to output of </a:t>
            </a:r>
            <a14:m>
              <m:oMath>
                <m:r>
                  <a:rPr xmlns:a="http://schemas.openxmlformats.org/drawingml/2006/main" sz="2600" i="1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m:t>𝐺</m:t>
                </m:r>
              </m:oMath>
            </a14:m>
          </a:p>
        </p:txBody>
      </p:sp>
      <p:sp>
        <p:nvSpPr>
          <p:cNvPr id="209" name="TextBox 5"/>
          <p:cNvSpPr txBox="1"/>
          <p:nvPr/>
        </p:nvSpPr>
        <p:spPr>
          <a:xfrm>
            <a:off x="1134641" y="4357961"/>
            <a:ext cx="3448173" cy="1536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2060"/>
                </a:solidFill>
              </a:defRPr>
            </a:pPr>
            <a:r>
              <a:t>“reduction” program solves </a:t>
            </a:r>
            <a14:m>
              <m:oMath>
                <m:r>
                  <a:rPr xmlns:a="http://schemas.openxmlformats.org/drawingml/2006/main" sz="2600" i="1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m:t>𝐹</m:t>
                </m:r>
              </m:oMath>
            </a14:m>
            <a:r>
              <a:t> by invoking </a:t>
            </a:r>
            <a14:m>
              <m:oMath>
                <m:r>
                  <a:rPr xmlns:a="http://schemas.openxmlformats.org/drawingml/2006/main" sz="2600" i="1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m:t>𝐺</m:t>
                </m:r>
              </m:oMath>
            </a14:m>
            <a:r>
              <a:t>’s program on the alteration program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WCBC problem 7.2:…"/>
          <p:cNvSpPr txBox="1"/>
          <p:nvPr/>
        </p:nvSpPr>
        <p:spPr>
          <a:xfrm>
            <a:off x="1952006" y="242819"/>
            <a:ext cx="10413122" cy="515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 i="1"/>
              <a:t>WCBC</a:t>
            </a:r>
            <a:r>
              <a:t> problem 7.2:</a:t>
            </a:r>
          </a:p>
          <a:p>
            <a:pPr/>
            <a:r>
              <a:t>IntOnString is a decision problem with input P and I, and with ouput 'yes' if P(I) is a string representation of a non-negative integer, and 'no' if it is a string representation of something else.  Use Python to show that IntOnString is undecidable by a reduction from yesOnString().</a:t>
            </a:r>
          </a:p>
          <a:p>
            <a:pPr/>
          </a:p>
          <a:p>
            <a:pPr>
              <a:defRPr>
                <a:solidFill>
                  <a:srgbClr val="0433FF"/>
                </a:solidFill>
              </a:defRPr>
            </a:pPr>
            <a:r>
              <a:rPr b="1">
                <a:solidFill>
                  <a:srgbClr val="009051"/>
                </a:solidFill>
              </a:rPr>
              <a:t>»</a:t>
            </a: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import utils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universal import Universal</a:t>
            </a: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alterYesToInts(inString):</a:t>
            </a: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'''Return non-negative int as string iff </a:t>
            </a: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progString(newInString) returns 'yes'</a:t>
            </a: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'''</a:t>
            </a: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(progString,newInString) = utils.DESS(inString)</a:t>
            </a: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val = universal(progString,newInString)</a:t>
            </a: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if val == 'yes': return '1'</a:t>
            </a: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else: return '-&amp;'</a:t>
            </a: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</a:t>
            </a: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yesViaInts(progString,inString):</a:t>
            </a: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singleString = utils.ESS(progString,inString)</a:t>
            </a:r>
          </a:p>
          <a:p>
            <a:pPr>
              <a:defRPr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    return intOnString(alterYesToInts(singleString)</a:t>
            </a:r>
            <a:r>
              <a:rPr b="1"/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734" y="1766795"/>
            <a:ext cx="12192001" cy="2359210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Lab a. Use Python to prove that IntOnAllInts, defined below, is undecideable by a reduction from YesOnString."/>
          <p:cNvSpPr txBox="1"/>
          <p:nvPr/>
        </p:nvSpPr>
        <p:spPr>
          <a:xfrm>
            <a:off x="80856" y="1069589"/>
            <a:ext cx="12030288" cy="76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9051"/>
                </a:solidFill>
              </a:defRPr>
            </a:pPr>
            <a:r>
              <a:t>Lab a. Use Python to prove that </a:t>
            </a:r>
            <a:r>
              <a:rPr cap="small"/>
              <a:t>IntOnAllInts, </a:t>
            </a:r>
            <a:r>
              <a:t>defined below, is undecideable by a reduction from </a:t>
            </a:r>
            <a:r>
              <a:rPr cap="small"/>
              <a:t>YesOnString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IntOnAll is a decision problem with ouput 'yes' iff ∀I(P(I) is a non-negative integer if I is a non-negative integer).  Use Python to show that IntOnAll is undecidable by a reduction from YesOnString().…"/>
          <p:cNvSpPr txBox="1"/>
          <p:nvPr/>
        </p:nvSpPr>
        <p:spPr>
          <a:xfrm>
            <a:off x="191247" y="157306"/>
            <a:ext cx="11682597" cy="439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>
                <a:solidFill>
                  <a:srgbClr val="009051"/>
                </a:solidFill>
              </a:defRPr>
            </a:pPr>
            <a:r>
              <a:t>IntOnAll is a decision problem with ouput 'yes' iff ∀I(P(I) is a non-negative integer if I is a non-negative integer).  Use Python to show that IntOnAll is undecidable by a reduction from YesOnString().</a:t>
            </a:r>
          </a:p>
          <a:p>
            <a:pPr/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alterYesToInt(inString):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progString = rf('progString.txt') 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newInString = rf('inString.txt') 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>
                <a:solidFill>
                  <a:srgbClr val="009051"/>
                </a:solidFill>
              </a:rPr>
              <a:t>»</a:t>
            </a:r>
            <a:r>
              <a:rPr>
                <a:solidFill>
                  <a:srgbClr val="FFFFFF"/>
                </a:solidFill>
              </a:rPr>
              <a:t>val = universal(progString, newInString)</a:t>
            </a:r>
            <a:endParaRPr>
              <a:solidFill>
                <a:srgbClr val="FFFFFF"/>
              </a:solidFill>
            </a:endParaRP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val == 'yes': return '123'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    return 'abc</a:t>
            </a:r>
            <a:r>
              <a:rPr>
                <a:solidFill>
                  <a:srgbClr val="009051"/>
                </a:solidFill>
              </a:rPr>
              <a:t>'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yesOnStringViaIntOnAll(progString,inString):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>
                <a:solidFill>
                  <a:srgbClr val="009051"/>
                </a:solidFill>
              </a:rPr>
              <a:t>»</a:t>
            </a:r>
            <a:r>
              <a:rPr>
                <a:solidFill>
                  <a:srgbClr val="FFFFFF"/>
                </a:solidFill>
              </a:rPr>
              <a:t>utils.writeFile('progString.txt', progString)</a:t>
            </a:r>
            <a:endParaRPr>
              <a:solidFill>
                <a:srgbClr val="FFFFFF"/>
              </a:solidFill>
            </a:endParaRP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    utils.writeFile('inString.txt', inString</a:t>
            </a:r>
            <a:r>
              <a:rPr b="1">
                <a:solidFill>
                  <a:srgbClr val="009051"/>
                </a:solidFill>
              </a:rPr>
              <a:t>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intOnAllInts(rf('alterYesToInt.py'))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Technique 3: apply Rice's theorem</a:t>
            </a:r>
          </a:p>
        </p:txBody>
      </p:sp>
      <p:pic>
        <p:nvPicPr>
          <p:cNvPr id="219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2350142"/>
            <a:ext cx="10515600" cy="33023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A reduction (or Turing reduction) tells us we can use one problem to solve another problem</a:t>
            </a:r>
          </a:p>
        </p:txBody>
      </p:sp>
      <p:sp>
        <p:nvSpPr>
          <p:cNvPr id="102" name="Content Placeholder 2"/>
          <p:cNvSpPr txBox="1"/>
          <p:nvPr>
            <p:ph type="body" idx="1"/>
          </p:nvPr>
        </p:nvSpPr>
        <p:spPr>
          <a:xfrm>
            <a:off x="838200" y="1808691"/>
            <a:ext cx="10515600" cy="4351339"/>
          </a:xfrm>
          <a:prstGeom prst="rect">
            <a:avLst/>
          </a:prstGeom>
        </p:spPr>
        <p:txBody>
          <a:bodyPr/>
          <a:lstStyle/>
          <a:p>
            <a:pPr/>
            <a:r>
              <a:t>Informal example: 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How would we </a:t>
            </a:r>
            <a:r>
              <a:rPr b="1"/>
              <a:t>use EndsInZero to solve MultipleOf10</a:t>
            </a:r>
            <a:r>
              <a:t>?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If we succeed, we have </a:t>
            </a:r>
            <a:r>
              <a:rPr b="1"/>
              <a:t>reduced MultipleOf10 to EndsInZero</a:t>
            </a:r>
          </a:p>
          <a:p>
            <a:pPr/>
            <a:r>
              <a:t>Formal definition: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Let </a:t>
            </a:r>
            <a14:m>
              <m:oMath>
                <m:r>
                  <a:rPr xmlns:a="http://schemas.openxmlformats.org/drawingml/2006/main" sz="2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𝐹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2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𝐺</m:t>
                </m:r>
              </m:oMath>
            </a14:m>
            <a:r>
              <a:t> be computational problems. We say </a:t>
            </a:r>
            <a14:m>
              <m:oMath>
                <m:r>
                  <a:rPr xmlns:a="http://schemas.openxmlformats.org/drawingml/2006/main" sz="2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𝐹</m:t>
                </m:r>
              </m:oMath>
            </a14:m>
            <a:r>
              <a:t> has a </a:t>
            </a:r>
            <a:r>
              <a:rPr b="1" i="1"/>
              <a:t>Turing reduction </a:t>
            </a:r>
            <a:r>
              <a:t>to </a:t>
            </a:r>
            <a14:m>
              <m:oMath>
                <m:r>
                  <a:rPr xmlns:a="http://schemas.openxmlformats.org/drawingml/2006/main" sz="2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𝐺</m:t>
                </m:r>
              </m:oMath>
            </a14:m>
            <a:r>
              <a:t> if </a:t>
            </a:r>
            <a:r>
              <a:rPr b="1"/>
              <a:t>we can write a Python program solving </a:t>
            </a:r>
            <a14:m>
              <m:oMath>
                <m:r>
                  <a:rPr xmlns:a="http://schemas.openxmlformats.org/drawingml/2006/main" sz="2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𝐹</m:t>
                </m:r>
              </m:oMath>
            </a14:m>
            <a:r>
              <a:rPr b="1"/>
              <a:t>, after first assuming the existence of a program solving </a:t>
            </a:r>
            <a14:m>
              <m:oMath>
                <m:r>
                  <a:rPr xmlns:a="http://schemas.openxmlformats.org/drawingml/2006/main" sz="2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𝐺</m:t>
                </m:r>
              </m:oMath>
            </a14:m>
            <a:r>
              <a:rPr b="1"/>
              <a:t>.</a:t>
            </a:r>
            <a:endParaRPr b="1"/>
          </a:p>
          <a:p>
            <a:pPr lvl="1" marL="685800" indent="-228600">
              <a:spcBef>
                <a:spcPts val="500"/>
              </a:spcBef>
              <a:defRPr sz="2400"/>
            </a:pPr>
            <a:r>
              <a:t>Notation is: </a:t>
            </a:r>
          </a:p>
          <a:p>
            <a:pPr lvl="1" marL="0" indent="457200">
              <a:spcBef>
                <a:spcPts val="500"/>
              </a:spcBef>
              <a:buSzTx/>
              <a:buNone/>
              <a:defRPr sz="40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𝐹</m:t>
                  </m:r>
                  <m:sSub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e>
                    <m:sub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sub>
                  </m:sSub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𝐺</m:t>
                  </m:r>
                </m:oMath>
              </m:oMathPara>
            </a14:m>
            <a:endParaRPr sz="2400"/>
          </a:p>
        </p:txBody>
      </p:sp>
      <p:sp>
        <p:nvSpPr>
          <p:cNvPr id="103" name="F is no harder than G, and could be easier."/>
          <p:cNvSpPr txBox="1"/>
          <p:nvPr/>
        </p:nvSpPr>
        <p:spPr>
          <a:xfrm>
            <a:off x="2828289" y="5357956"/>
            <a:ext cx="4721604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009051"/>
                </a:solidFill>
              </a:defRPr>
            </a:pPr>
            <a:r>
              <a:rPr i="1"/>
              <a:t>F</a:t>
            </a:r>
            <a:r>
              <a:t> is no harder than </a:t>
            </a:r>
            <a:r>
              <a:rPr i="1"/>
              <a:t>G</a:t>
            </a:r>
            <a:r>
              <a:t>, and could be easier.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>
            <p:ph type="title"/>
          </p:nvPr>
        </p:nvSpPr>
        <p:spPr>
          <a:xfrm>
            <a:off x="543232" y="3794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Example of a Turing reduction</a:t>
            </a:r>
          </a:p>
        </p:txBody>
      </p:sp>
      <p:pic>
        <p:nvPicPr>
          <p:cNvPr id="106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711" y="1363507"/>
            <a:ext cx="8663076" cy="5332262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TextBox 4"/>
          <p:cNvSpPr txBox="1"/>
          <p:nvPr/>
        </p:nvSpPr>
        <p:spPr>
          <a:xfrm>
            <a:off x="9161316" y="3667243"/>
            <a:ext cx="2612431" cy="876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0070C0"/>
                </a:solidFill>
              </a:defRPr>
            </a:lvl1pPr>
          </a:lstStyle>
          <a:p>
            <a:pPr/>
            <a:r>
              <a:t>Reduces isOdd to lastDigitIsEven</a:t>
            </a:r>
          </a:p>
        </p:txBody>
      </p:sp>
      <p:sp>
        <p:nvSpPr>
          <p:cNvPr id="108" name="Straight Arrow Connector 5"/>
          <p:cNvSpPr/>
          <p:nvPr/>
        </p:nvSpPr>
        <p:spPr>
          <a:xfrm flipH="1">
            <a:off x="8913786" y="4441358"/>
            <a:ext cx="724595" cy="941993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So those two problems are…"/>
          <p:cNvSpPr txBox="1"/>
          <p:nvPr/>
        </p:nvSpPr>
        <p:spPr>
          <a:xfrm>
            <a:off x="9326456" y="4930389"/>
            <a:ext cx="2866391" cy="6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rgbClr val="009051"/>
                </a:solidFill>
              </a:defRPr>
            </a:pPr>
            <a:r>
              <a:t>So those two problems are</a:t>
            </a:r>
          </a:p>
          <a:p>
            <a:pPr>
              <a:defRPr sz="2000">
                <a:solidFill>
                  <a:srgbClr val="009051"/>
                </a:solidFill>
              </a:defRPr>
            </a:pPr>
            <a:r>
              <a:t>equally easy.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 use of reductions for us: prove that a problem is </a:t>
            </a:r>
            <a:r>
              <a:rPr i="1"/>
              <a:t>hard</a:t>
            </a:r>
            <a:r>
              <a:t> (e.g. uncomputable)</a:t>
            </a:r>
          </a:p>
        </p:txBody>
      </p:sp>
      <p:sp>
        <p:nvSpPr>
          <p:cNvPr id="112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2716"/>
            </a:pPr>
            <a:r>
              <a:t>Previous example was a “reduction for easiness” as typically used by </a:t>
            </a:r>
            <a:r>
              <a:rPr b="1"/>
              <a:t>mathematicians</a:t>
            </a:r>
            <a:r>
              <a:t>:</a:t>
            </a:r>
          </a:p>
          <a:p>
            <a:pPr lvl="1" marL="665226" indent="-221742" defTabSz="886968">
              <a:lnSpc>
                <a:spcPct val="81000"/>
              </a:lnSpc>
              <a:spcBef>
                <a:spcPts val="400"/>
              </a:spcBef>
              <a:defRPr sz="2328"/>
            </a:pPr>
            <a:r>
              <a:t>Given </a:t>
            </a:r>
            <a14:m>
              <m:oMath>
                <m:r>
                  <a:rPr xmlns:a="http://schemas.openxmlformats.org/drawingml/2006/main" sz="2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𝐺</m:t>
                </m:r>
              </m:oMath>
            </a14:m>
            <a:r>
              <a:t> that we know how to solve and </a:t>
            </a:r>
            <a14:m>
              <m:oMath>
                <m:r>
                  <a:rPr xmlns:a="http://schemas.openxmlformats.org/drawingml/2006/main" sz="2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𝐹</m:t>
                </m:r>
              </m:oMath>
            </a14:m>
            <a:r>
              <a:t> that we don’t know how to solve</a:t>
            </a:r>
          </a:p>
          <a:p>
            <a:pPr lvl="1" marL="665226" indent="-221742" defTabSz="886968">
              <a:lnSpc>
                <a:spcPct val="81000"/>
              </a:lnSpc>
              <a:spcBef>
                <a:spcPts val="400"/>
              </a:spcBef>
              <a:defRPr sz="2328"/>
            </a:pPr>
            <a:r>
              <a:t>Show that there is a reduction </a:t>
            </a:r>
            <a14:m>
              <m:oMath>
                <m:r>
                  <a:rPr xmlns:a="http://schemas.openxmlformats.org/drawingml/2006/main" sz="2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𝐹</m:t>
                </m:r>
                <m:sSub>
                  <m:e>
                    <m:r>
                      <a:rPr xmlns:a="http://schemas.openxmlformats.org/drawingml/2006/main"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e>
                  <m:sub>
                    <m:r>
                      <a:rPr xmlns:a="http://schemas.openxmlformats.org/drawingml/2006/main"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sub>
                </m:sSub>
                <m:r>
                  <a:rPr xmlns:a="http://schemas.openxmlformats.org/drawingml/2006/main" sz="2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𝐺</m:t>
                </m:r>
              </m:oMath>
            </a14:m>
          </a:p>
          <a:p>
            <a:pPr lvl="1" marL="665226" indent="-221742" defTabSz="886968">
              <a:lnSpc>
                <a:spcPct val="81000"/>
              </a:lnSpc>
              <a:spcBef>
                <a:spcPts val="400"/>
              </a:spcBef>
              <a:defRPr b="1" sz="2328"/>
            </a:pPr>
            <a:r>
              <a:t>Now we can also solve </a:t>
            </a:r>
            <a14:m>
              <m:oMath>
                <m:r>
                  <a:rPr xmlns:a="http://schemas.openxmlformats.org/drawingml/2006/main" sz="2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𝐹</m:t>
                </m:r>
              </m:oMath>
            </a14:m>
          </a:p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2716"/>
            </a:pPr>
            <a:r>
              <a:t>However, </a:t>
            </a:r>
            <a:r>
              <a:rPr b="1"/>
              <a:t>theoretical computer scientists</a:t>
            </a:r>
            <a:r>
              <a:t> use the same kind of reduction for a different purpose: “reduction for hardness”</a:t>
            </a:r>
          </a:p>
          <a:p>
            <a:pPr lvl="1" marL="665226" indent="-221742" defTabSz="886968">
              <a:lnSpc>
                <a:spcPct val="81000"/>
              </a:lnSpc>
              <a:spcBef>
                <a:spcPts val="400"/>
              </a:spcBef>
              <a:defRPr sz="2328"/>
            </a:pPr>
            <a:r>
              <a:t>Given </a:t>
            </a:r>
            <a14:m>
              <m:oMath>
                <m:r>
                  <a:rPr xmlns:a="http://schemas.openxmlformats.org/drawingml/2006/main" sz="2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𝐹</m:t>
                </m:r>
              </m:oMath>
            </a14:m>
            <a:r>
              <a:t> that we already know is uncomputable and </a:t>
            </a:r>
            <a14:m>
              <m:oMath>
                <m:r>
                  <a:rPr xmlns:a="http://schemas.openxmlformats.org/drawingml/2006/main" sz="2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𝐺</m:t>
                </m:r>
              </m:oMath>
            </a14:m>
            <a:r>
              <a:t> that we want to show is uncomputable</a:t>
            </a:r>
          </a:p>
          <a:p>
            <a:pPr lvl="1" marL="665226" indent="-221742" defTabSz="886968">
              <a:lnSpc>
                <a:spcPct val="81000"/>
              </a:lnSpc>
              <a:spcBef>
                <a:spcPts val="400"/>
              </a:spcBef>
              <a:defRPr sz="2328"/>
            </a:pPr>
            <a:r>
              <a:t>Show that there is a reduction </a:t>
            </a:r>
            <a14:m>
              <m:oMath>
                <m:r>
                  <a:rPr xmlns:a="http://schemas.openxmlformats.org/drawingml/2006/main" sz="2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𝐹</m:t>
                </m:r>
                <m:sSub>
                  <m:e>
                    <m:r>
                      <a:rPr xmlns:a="http://schemas.openxmlformats.org/drawingml/2006/main"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e>
                  <m:sub>
                    <m:r>
                      <a:rPr xmlns:a="http://schemas.openxmlformats.org/drawingml/2006/main"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sub>
                </m:sSub>
                <m:r>
                  <a:rPr xmlns:a="http://schemas.openxmlformats.org/drawingml/2006/main" sz="2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𝐺</m:t>
                </m:r>
              </m:oMath>
            </a14:m>
          </a:p>
          <a:p>
            <a:pPr lvl="1" marL="665226" indent="-221742" defTabSz="886968">
              <a:lnSpc>
                <a:spcPct val="81000"/>
              </a:lnSpc>
              <a:spcBef>
                <a:spcPts val="400"/>
              </a:spcBef>
              <a:defRPr b="1" sz="2328"/>
            </a:pPr>
            <a:r>
              <a:t>Now we can conclude that G is also uncomputable</a:t>
            </a:r>
          </a:p>
        </p:txBody>
      </p:sp>
      <p:sp>
        <p:nvSpPr>
          <p:cNvPr id="113" name="Because if G were computable then we could compute F, and we know that computing F is impossible."/>
          <p:cNvSpPr txBox="1"/>
          <p:nvPr/>
        </p:nvSpPr>
        <p:spPr>
          <a:xfrm>
            <a:off x="2100156" y="6119956"/>
            <a:ext cx="6027190" cy="644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009051"/>
                </a:solidFill>
              </a:defRPr>
            </a:lvl1pPr>
          </a:lstStyle>
          <a:p>
            <a:pPr/>
            <a:r>
              <a:t>Because if G were computable then we could compute F, and we know that computing F is impossible.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xfrm>
            <a:off x="838200" y="25004"/>
            <a:ext cx="10515600" cy="533369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pPr/>
            <a:r>
              <a:t>Our first reduction for hardness: YesOnString reduces to GAGAOnString</a:t>
            </a:r>
          </a:p>
        </p:txBody>
      </p:sp>
      <p:pic>
        <p:nvPicPr>
          <p:cNvPr id="116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7791" y="495249"/>
            <a:ext cx="8077188" cy="358409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if GAGAOnString() could actually decide if any SISO Python function returns 'GAGA':…"/>
          <p:cNvSpPr txBox="1"/>
          <p:nvPr/>
        </p:nvSpPr>
        <p:spPr>
          <a:xfrm>
            <a:off x="-1" y="4314866"/>
            <a:ext cx="12192001" cy="1563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9051"/>
                </a:solidFill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GAGAOnString()</a:t>
            </a:r>
            <a:r>
              <a:t> could actually decide if any SISO Python function returns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'GAGA'</a:t>
            </a:r>
            <a:r>
              <a:t>:</a:t>
            </a:r>
          </a:p>
          <a:p>
            <a:pPr>
              <a:defRPr>
                <a:solidFill>
                  <a:srgbClr val="009051"/>
                </a:solidFill>
              </a:defRPr>
            </a:pPr>
            <a:r>
              <a:t>    1. then it could decide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alterYesToGAGA()</a:t>
            </a:r>
            <a:r>
              <a:t> returns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'GAGA'</a:t>
            </a:r>
          </a:p>
          <a:p>
            <a:pPr>
              <a:defRPr>
                <a:solidFill>
                  <a:srgbClr val="009051"/>
                </a:solidFill>
              </a:defRPr>
            </a:pPr>
            <a:r>
              <a:t>    2.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alterYesToGAGA()</a:t>
            </a:r>
            <a:r>
              <a:t> only returns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'GAGA'</a:t>
            </a:r>
            <a:r>
              <a:t>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progString(inString)</a:t>
            </a:r>
            <a:r>
              <a:t> would return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'yes'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>
                <a:solidFill>
                  <a:srgbClr val="009051"/>
                </a:solidFill>
              </a:defRPr>
            </a:pPr>
            <a:r>
              <a:t>    3. Based on 1 &amp; 2,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GAGAOnString()</a:t>
            </a:r>
            <a:r>
              <a:t> could decide YesOnString if it could decide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alterYesToGAGA()</a:t>
            </a:r>
            <a:r>
              <a:t> returns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'GAGA'</a:t>
            </a:r>
          </a:p>
          <a:p>
            <a:pPr>
              <a:defRPr>
                <a:solidFill>
                  <a:srgbClr val="009051"/>
                </a:solidFill>
              </a:defRPr>
            </a:pPr>
            <a:r>
              <a:t>∴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GAGAOnString()</a:t>
            </a:r>
            <a:r>
              <a:t> cannot decide if any SISO Python function returns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'GAGA'</a:t>
            </a:r>
            <a:r>
              <a:t>, because if it could it would do the impossible.</a:t>
            </a:r>
          </a:p>
        </p:txBody>
      </p:sp>
      <p:sp>
        <p:nvSpPr>
          <p:cNvPr id="118" name="yes ≤T Gaga"/>
          <p:cNvSpPr txBox="1"/>
          <p:nvPr/>
        </p:nvSpPr>
        <p:spPr>
          <a:xfrm>
            <a:off x="389889" y="2750223"/>
            <a:ext cx="1166030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yes ≤</a:t>
            </a:r>
            <a:r>
              <a:rPr baseline="-5999"/>
              <a:t>T</a:t>
            </a:r>
            <a:r>
              <a:t> Gaga</a:t>
            </a:r>
          </a:p>
        </p:txBody>
      </p:sp>
      <p:sp>
        <p:nvSpPr>
          <p:cNvPr id="119" name="def ƒ(s) = return 'whatever'…"/>
          <p:cNvSpPr txBox="1"/>
          <p:nvPr/>
        </p:nvSpPr>
        <p:spPr>
          <a:xfrm>
            <a:off x="499956" y="5899823"/>
            <a:ext cx="3683908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def ƒ(s) = return 'whatever'</a:t>
            </a:r>
          </a:p>
          <a:p>
            <a:pPr/>
            <a:r>
              <a:t>yesViaGAGA(ƒ,'CAGT')</a:t>
            </a:r>
          </a:p>
        </p:txBody>
      </p:sp>
      <p:sp>
        <p:nvSpPr>
          <p:cNvPr id="120" name="def ƒ2(s): if len(s) &lt; 3: return 'yes'; else return 'TLTR'…"/>
          <p:cNvSpPr txBox="1"/>
          <p:nvPr/>
        </p:nvSpPr>
        <p:spPr>
          <a:xfrm>
            <a:off x="3666679" y="5967556"/>
            <a:ext cx="4858642" cy="1501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def ƒ2(s): if len(s) &lt; 3: return 'yes'; else return 'TLTR'</a:t>
            </a:r>
          </a:p>
          <a:p>
            <a:pPr/>
            <a:r>
              <a:t>yesViaGAGA(ƒ2,'CAGT')</a:t>
            </a:r>
          </a:p>
          <a:p>
            <a:pPr/>
            <a:r>
              <a:t>yesViaGAGA(ƒ2,'')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roblem 7.11…"/>
          <p:cNvSpPr txBox="1"/>
          <p:nvPr/>
        </p:nvSpPr>
        <p:spPr>
          <a:xfrm>
            <a:off x="1245190" y="44460"/>
            <a:ext cx="8901520" cy="6474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Problem 7.11</a:t>
            </a:r>
          </a:p>
          <a:p>
            <a:pPr>
              <a:defRPr sz="1500"/>
            </a:pPr>
            <a:r>
              <a:t>Which of these return values could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alterYesToNumChars()</a:t>
            </a:r>
            <a:r>
              <a:t> return at </a:t>
            </a:r>
            <a:r>
              <a:rPr b="1"/>
              <a:t>the line of code in question</a:t>
            </a:r>
            <a:r>
              <a:t>, without changing the validity of the proof: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/>
              <a:t>;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'aa'</a:t>
            </a:r>
            <a:r>
              <a:rPr b="1"/>
              <a:t>;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'aaa'</a:t>
            </a:r>
            <a:r>
              <a:rPr b="1"/>
              <a:t>;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'aaaa'</a:t>
            </a:r>
            <a:endParaRPr b="1"/>
          </a:p>
          <a:p>
            <a:pPr>
              <a:defRPr sz="1500">
                <a:solidFill>
                  <a:srgbClr val="0433FF"/>
                </a:solidFill>
              </a:defRPr>
            </a:pPr>
            <a:r>
              <a:rPr b="1">
                <a:solidFill>
                  <a:srgbClr val="009051"/>
                </a:solidFill>
              </a:rPr>
              <a:t>»</a:t>
            </a:r>
            <a:r>
              <a:rPr b="1">
                <a:solidFill>
                  <a:srgbClr val="FFFFFF"/>
                </a:solidFill>
              </a:rPr>
              <a:t>All but </a:t>
            </a: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'aaa'; 'no' </a:t>
            </a:r>
            <a:r>
              <a: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would work too, as would any string with a length other than 3</a:t>
            </a:r>
            <a:r>
              <a:rPr b="1">
                <a:solidFill>
                  <a:srgbClr val="00905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 sz="1500"/>
            </a:pPr>
          </a:p>
          <a:p>
            <a:pPr>
              <a:defRPr sz="1500"/>
            </a:pPr>
            <a: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mport utils; from utils import rf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universal import universal  </a:t>
            </a:r>
          </a:p>
          <a:p>
            <a:pPr>
              <a:defRPr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alterYesToNumChars(inString):</a:t>
            </a:r>
          </a:p>
          <a:p>
            <a:pPr>
              <a:defRPr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(progString, newInString) = utils.DESS(inString)</a:t>
            </a:r>
          </a:p>
          <a:p>
            <a:pPr>
              <a:defRPr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val = universal(progString, newInString)#progString(newInString)</a:t>
            </a:r>
          </a:p>
          <a:p>
            <a:pPr>
              <a:defRPr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val == 'yes':</a:t>
            </a:r>
          </a:p>
          <a:p>
            <a:pPr>
              <a:defRPr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# return a string with three characters</a:t>
            </a:r>
          </a:p>
          <a:p>
            <a:pPr>
              <a:defRPr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'xxx'</a:t>
            </a:r>
          </a:p>
          <a:p>
            <a:pPr>
              <a:defRPr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else:</a:t>
            </a:r>
          </a:p>
          <a:p>
            <a:pPr>
              <a:defRPr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# return a string with two characters</a:t>
            </a:r>
          </a:p>
          <a:p>
            <a:pPr>
              <a:spcBef>
                <a:spcPts val="800"/>
              </a:spcBef>
              <a:defRPr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b="1"/>
              <a:t>return 'xx' #** THE LINE OF CODE IN QUESTION **</a:t>
            </a:r>
            <a:endParaRPr b="1"/>
          </a:p>
          <a:p>
            <a:pPr>
              <a:defRPr sz="1500"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numCharsOnString(P,I) is an oracle ("impossible") function that returns </a:t>
            </a:r>
          </a:p>
          <a:p>
            <a:pPr>
              <a:defRPr sz="1500">
                <a:solidFill>
                  <a:srgbClr val="0090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len(P(I)) – the number of symbols in the output of P(I)</a:t>
            </a:r>
          </a:p>
          <a:p>
            <a:pPr>
              <a:defRPr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numCharsOnString import numCharsOnString  </a:t>
            </a:r>
          </a:p>
          <a:p>
            <a:pPr>
              <a:defRPr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yesViaNumChars(progString, inString):</a:t>
            </a:r>
          </a:p>
          <a:p>
            <a:pPr>
              <a:defRPr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singleString = utils.ESS(progString, inString)</a:t>
            </a:r>
          </a:p>
          <a:p>
            <a:pPr>
              <a:defRPr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val = numCharsOnString</a:t>
            </a:r>
            <a:r>
              <a:t>(rf('alterYesToNumChars.py'), \</a:t>
            </a:r>
          </a:p>
          <a:p>
            <a:pPr>
              <a:defRPr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            singleString)</a:t>
            </a:r>
          </a:p>
          <a:p>
            <a:pPr>
              <a:defRPr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if val == '3':</a:t>
            </a:r>
            <a:endParaRPr b="1"/>
          </a:p>
          <a:p>
            <a:pPr>
              <a:defRPr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'yes'</a:t>
            </a:r>
          </a:p>
          <a:p>
            <a:pPr>
              <a:defRPr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else:</a:t>
            </a:r>
          </a:p>
          <a:p>
            <a:pPr>
              <a:defRPr sz="1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'no'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>
            <p:ph type="title"/>
          </p:nvPr>
        </p:nvSpPr>
        <p:spPr>
          <a:xfrm>
            <a:off x="1483928" y="16298"/>
            <a:ext cx="11584465" cy="132556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Think of Turing reductions as ordering problems according to “hardness”</a:t>
            </a:r>
          </a:p>
        </p:txBody>
      </p:sp>
      <p:pic>
        <p:nvPicPr>
          <p:cNvPr id="125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580" y="1107525"/>
            <a:ext cx="7765028" cy="2360337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TextBox 4"/>
          <p:cNvSpPr txBox="1"/>
          <p:nvPr/>
        </p:nvSpPr>
        <p:spPr>
          <a:xfrm>
            <a:off x="1334633" y="3914931"/>
            <a:ext cx="8948823" cy="1351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solidFill>
                  <a:srgbClr val="002060"/>
                </a:solidFill>
              </a:defRPr>
            </a:pPr>
            <a:r>
              <a:t>Check your understanding: what do we know if </a:t>
            </a:r>
            <a14:m>
              <m:oMath>
                <m:r>
                  <a:rPr xmlns:a="http://schemas.openxmlformats.org/drawingml/2006/main" sz="3000" i="1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m:t>𝐺</m:t>
                </m:r>
              </m:oMath>
            </a14:m>
            <a:r>
              <a:t> is:</a:t>
            </a:r>
          </a:p>
          <a:p>
            <a:pPr lvl="2" marL="1200150" indent="-285750">
              <a:buSzPct val="100000"/>
              <a:buFont typeface="Arial"/>
              <a:buChar char="•"/>
              <a:defRPr sz="2800">
                <a:solidFill>
                  <a:srgbClr val="002060"/>
                </a:solidFill>
              </a:defRPr>
            </a:pPr>
            <a:r>
              <a:t>uncomputable? </a:t>
            </a:r>
            <a:r>
              <a:rPr b="1">
                <a:solidFill>
                  <a:srgbClr val="009051"/>
                </a:solidFill>
              </a:rPr>
              <a:t>»</a:t>
            </a:r>
            <a:r>
              <a:rPr b="1">
                <a:solidFill>
                  <a:srgbClr val="FFFFFF"/>
                </a:solidFill>
              </a:rPr>
              <a:t>H is uncomputable, but F could be</a:t>
            </a:r>
            <a:r>
              <a:rPr b="1">
                <a:solidFill>
                  <a:srgbClr val="009051"/>
                </a:solidFill>
              </a:rPr>
              <a:t>.</a:t>
            </a:r>
            <a:endParaRPr b="1">
              <a:solidFill>
                <a:srgbClr val="0433FF"/>
              </a:solidFill>
            </a:endParaRPr>
          </a:p>
          <a:p>
            <a:pPr lvl="2" marL="1200150" indent="-285750">
              <a:buSzPct val="100000"/>
              <a:buFont typeface="Arial"/>
              <a:buChar char="•"/>
              <a:defRPr sz="2800">
                <a:solidFill>
                  <a:srgbClr val="002060"/>
                </a:solidFill>
              </a:defRPr>
            </a:pPr>
            <a:r>
              <a:t>computable? </a:t>
            </a:r>
            <a:r>
              <a:rPr b="1">
                <a:solidFill>
                  <a:srgbClr val="009051"/>
                </a:solidFill>
              </a:rPr>
              <a:t>»</a:t>
            </a:r>
            <a:r>
              <a:rPr b="1">
                <a:solidFill>
                  <a:srgbClr val="FFFFFF"/>
                </a:solidFill>
              </a:rPr>
              <a:t>F is computable, but H might not be</a:t>
            </a:r>
            <a:r>
              <a:rPr b="1">
                <a:solidFill>
                  <a:srgbClr val="009051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CBC problem 7.4:…"/>
          <p:cNvSpPr txBox="1"/>
          <p:nvPr/>
        </p:nvSpPr>
        <p:spPr>
          <a:xfrm>
            <a:off x="1690456" y="1264941"/>
            <a:ext cx="9981318" cy="1564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WCBC problem 7.4:</a:t>
            </a:r>
          </a:p>
          <a:p>
            <a:pPr>
              <a:spcBef>
                <a:spcPts val="500"/>
              </a:spcBef>
            </a:pPr>
            <a:r>
              <a:t>F and G are general computation problems, D is a decision problem, F ≤</a:t>
            </a:r>
            <a:r>
              <a:rPr baseline="-5999"/>
              <a:t>T</a:t>
            </a:r>
            <a:r>
              <a:t> G, and D ≤</a:t>
            </a:r>
            <a:r>
              <a:rPr baseline="-5999"/>
              <a:t>T</a:t>
            </a:r>
            <a:r>
              <a:t> G.</a:t>
            </a:r>
          </a:p>
          <a:p>
            <a:pPr/>
            <a:r>
              <a:t>• If D is undecidable then </a:t>
            </a:r>
            <a:r>
              <a:rPr b="1">
                <a:solidFill>
                  <a:srgbClr val="009051"/>
                </a:solidFill>
              </a:rPr>
              <a:t>»</a:t>
            </a:r>
            <a:r>
              <a:rPr b="1">
                <a:solidFill>
                  <a:srgbClr val="FFFFFF"/>
                </a:solidFill>
              </a:rPr>
              <a:t>G is uncomputable</a:t>
            </a:r>
            <a:r>
              <a:rPr b="1">
                <a:solidFill>
                  <a:srgbClr val="009051"/>
                </a:solidFill>
              </a:rPr>
              <a:t>.</a:t>
            </a:r>
          </a:p>
          <a:p>
            <a:pPr/>
            <a:r>
              <a:t>• If G is computable then </a:t>
            </a:r>
            <a:r>
              <a:rPr b="1">
                <a:solidFill>
                  <a:srgbClr val="009051"/>
                </a:solidFill>
              </a:rPr>
              <a:t>»</a:t>
            </a:r>
            <a:r>
              <a:rPr b="1">
                <a:solidFill>
                  <a:srgbClr val="FFFFFF"/>
                </a:solidFill>
              </a:rPr>
              <a:t>F is computable and D is decidable</a:t>
            </a:r>
            <a:r>
              <a:rPr b="1">
                <a:solidFill>
                  <a:srgbClr val="009051"/>
                </a:solidFill>
              </a:rPr>
              <a:t>.</a:t>
            </a:r>
          </a:p>
          <a:p>
            <a:pPr/>
            <a:r>
              <a:t>• If F is computable then </a:t>
            </a:r>
            <a:r>
              <a:rPr>
                <a:solidFill>
                  <a:srgbClr val="009051"/>
                </a:solidFill>
              </a:rPr>
              <a:t>»</a:t>
            </a:r>
            <a:r>
              <a:rPr b="1">
                <a:solidFill>
                  <a:srgbClr val="FFFFFF"/>
                </a:solidFill>
              </a:rPr>
              <a:t>we can conclude nothing about G and D</a:t>
            </a:r>
            <a:r>
              <a:rPr b="1">
                <a:solidFill>
                  <a:srgbClr val="009051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