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Arialle" charset="1" panose="020B0604020202020204"/>
      <p:regular r:id="rId12"/>
    </p:embeddedFont>
    <p:embeddedFont>
      <p:font typeface="Arialle Bold" charset="1" panose="020B0704020202020204"/>
      <p:regular r:id="rId13"/>
    </p:embeddedFont>
    <p:embeddedFont>
      <p:font typeface="Arialle Italics" charset="1" panose="020B0604020202090204"/>
      <p:regular r:id="rId14"/>
    </p:embeddedFont>
    <p:embeddedFont>
      <p:font typeface="Arialle Bold Italics" charset="1" panose="020B070402020209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675" r="0" b="1675"/>
          <a:stretch>
            <a:fillRect/>
          </a:stretch>
        </p:blipFill>
        <p:spPr>
          <a:xfrm flipH="false" flipV="false" rot="0">
            <a:off x="3657600" y="0"/>
            <a:ext cx="146304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3657600" y="0"/>
            <a:ext cx="7440009" cy="10611037"/>
          </a:xfrm>
          <a:prstGeom prst="rect">
            <a:avLst/>
          </a:prstGeom>
          <a:solidFill>
            <a:srgbClr val="1E1E1E">
              <a:alpha val="89804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7259300" y="789685"/>
            <a:ext cx="1350494" cy="23901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5" id="5"/>
          <p:cNvSpPr/>
          <p:nvPr/>
        </p:nvSpPr>
        <p:spPr>
          <a:xfrm rot="0">
            <a:off x="1028700" y="9248775"/>
            <a:ext cx="13525126" cy="40984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grpSp>
        <p:nvGrpSpPr>
          <p:cNvPr name="Group 6" id="6"/>
          <p:cNvGrpSpPr/>
          <p:nvPr/>
        </p:nvGrpSpPr>
        <p:grpSpPr>
          <a:xfrm rot="0">
            <a:off x="1028700" y="4097520"/>
            <a:ext cx="7435548" cy="3525689"/>
            <a:chOff x="0" y="0"/>
            <a:chExt cx="9914063" cy="470091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61028"/>
              <a:ext cx="9914063" cy="29405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128"/>
                </a:lnSpc>
              </a:pPr>
              <a:r>
                <a:rPr lang="en-US" sz="8932">
                  <a:solidFill>
                    <a:srgbClr val="024EEF"/>
                  </a:solidFill>
                  <a:latin typeface="Bebas Neue"/>
                </a:rPr>
                <a:t>Material de apoio - stored procedures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98818"/>
              <a:ext cx="9117102" cy="968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65"/>
                </a:lnSpc>
              </a:pPr>
              <a:r>
                <a:rPr lang="en-US" sz="5265">
                  <a:solidFill>
                    <a:srgbClr val="FFFFFF"/>
                  </a:solidFill>
                  <a:latin typeface="Bebas Neue"/>
                </a:rPr>
                <a:t>aprofundamento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24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79303"/>
            <a:ext cx="7260123" cy="119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2"/>
              </a:lnSpc>
            </a:pPr>
            <a:r>
              <a:rPr lang="en-US" sz="4632">
                <a:solidFill>
                  <a:srgbClr val="FFFFFF"/>
                </a:solidFill>
                <a:latin typeface="Bebas Neue"/>
              </a:rPr>
              <a:t>COMO ACESSAR INFORMAÇÕES DENTRO DE UM PROCEDIMENTO?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174416"/>
            <a:ext cx="7260123" cy="619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2"/>
              </a:lnSpc>
            </a:pPr>
            <a:r>
              <a:rPr lang="en-US" sz="4632">
                <a:solidFill>
                  <a:srgbClr val="FFFFFF"/>
                </a:solidFill>
                <a:latin typeface="Bebas Neue"/>
              </a:rPr>
              <a:t>COMO CRIPTOGRAFAR UM PROCEDIMENTO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9154906"/>
            <a:ext cx="5200650" cy="48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5573512" cy="2152470"/>
            <a:chOff x="0" y="0"/>
            <a:chExt cx="7431349" cy="28699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80975"/>
              <a:ext cx="7431349" cy="19059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399"/>
                </a:lnSpc>
              </a:pPr>
              <a:r>
                <a:rPr lang="en-US" sz="10399">
                  <a:solidFill>
                    <a:srgbClr val="FFFFFF"/>
                  </a:solidFill>
                  <a:latin typeface="Bebas Neue"/>
                </a:rPr>
                <a:t>Sumário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2551274"/>
              <a:ext cx="1800659" cy="318686"/>
            </a:xfrm>
            <a:prstGeom prst="rect">
              <a:avLst/>
            </a:prstGeom>
            <a:solidFill>
              <a:srgbClr val="1E1E1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6191774"/>
            <a:ext cx="7260123" cy="614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2"/>
              </a:lnSpc>
            </a:pPr>
            <a:r>
              <a:rPr lang="en-US" sz="4632">
                <a:solidFill>
                  <a:srgbClr val="FFFFFF"/>
                </a:solidFill>
                <a:latin typeface="Bebas Neue"/>
              </a:rPr>
              <a:t>Quando utilizar uma procedure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204885"/>
            <a:ext cx="9444824" cy="614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2"/>
              </a:lnSpc>
            </a:pPr>
            <a:r>
              <a:rPr lang="en-US" sz="4632">
                <a:solidFill>
                  <a:srgbClr val="FFFFFF"/>
                </a:solidFill>
                <a:latin typeface="Bebas Neue"/>
              </a:rPr>
              <a:t>Procedures com parâmetro de entrada e saída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217995"/>
            <a:ext cx="9444824" cy="614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2"/>
              </a:lnSpc>
            </a:pPr>
            <a:r>
              <a:rPr lang="en-US" sz="4632">
                <a:solidFill>
                  <a:srgbClr val="FFFFFF"/>
                </a:solidFill>
                <a:latin typeface="Bebas Neue"/>
              </a:rPr>
              <a:t>Vídeos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48775"/>
            <a:ext cx="13525126" cy="40984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837" t="0" r="837" b="0"/>
          <a:stretch>
            <a:fillRect/>
          </a:stretch>
        </p:blipFill>
        <p:spPr>
          <a:xfrm flipH="false" flipV="false" rot="0">
            <a:off x="1028700" y="4629144"/>
            <a:ext cx="12242570" cy="418743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771525"/>
            <a:ext cx="11668739" cy="3246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091"/>
              </a:lnSpc>
            </a:pPr>
            <a:r>
              <a:rPr lang="en-US" sz="8727">
                <a:solidFill>
                  <a:srgbClr val="FFFFFF"/>
                </a:solidFill>
                <a:latin typeface="Bebas Neue"/>
              </a:rPr>
              <a:t>COMO ACESSAR INFORMAÇÕES DENTRO DE UM PROCEDIMENTO?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48775"/>
            <a:ext cx="13525126" cy="40984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833" t="0" r="1833" b="0"/>
          <a:stretch>
            <a:fillRect/>
          </a:stretch>
        </p:blipFill>
        <p:spPr>
          <a:xfrm flipH="false" flipV="false" rot="0">
            <a:off x="1028700" y="4405419"/>
            <a:ext cx="13678978" cy="446365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771525"/>
            <a:ext cx="11668739" cy="3246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091"/>
              </a:lnSpc>
            </a:pPr>
            <a:r>
              <a:rPr lang="en-US" sz="8727">
                <a:solidFill>
                  <a:srgbClr val="FFFFFF"/>
                </a:solidFill>
                <a:latin typeface="Bebas Neue"/>
              </a:rPr>
              <a:t>COMO CRIPTOGRAFAR UM PROCEDIMENTO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624115" cy="10777779"/>
          </a:xfrm>
          <a:prstGeom prst="rect">
            <a:avLst/>
          </a:prstGeom>
          <a:solidFill>
            <a:srgbClr val="000000">
              <a:alpha val="89804"/>
            </a:srgbClr>
          </a:solidFill>
        </p:spPr>
      </p:sp>
      <p:grpSp>
        <p:nvGrpSpPr>
          <p:cNvPr name="Group 3" id="3"/>
          <p:cNvGrpSpPr/>
          <p:nvPr/>
        </p:nvGrpSpPr>
        <p:grpSpPr>
          <a:xfrm rot="0">
            <a:off x="393328" y="5143500"/>
            <a:ext cx="6298287" cy="4105275"/>
            <a:chOff x="0" y="0"/>
            <a:chExt cx="8397716" cy="547370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4677"/>
              <a:ext cx="8397716" cy="1154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39283" indent="-269642" lvl="1">
                <a:lnSpc>
                  <a:spcPts val="3266"/>
                </a:lnSpc>
                <a:buFont typeface="Arial"/>
                <a:buChar char="•"/>
              </a:pPr>
              <a:r>
                <a:rPr lang="en-US" sz="3266">
                  <a:solidFill>
                    <a:srgbClr val="FFFFFF"/>
                  </a:solidFill>
                  <a:latin typeface="Bebas Neue"/>
                </a:rPr>
                <a:t>protege o codigo de usuario mal intencionado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319140"/>
              <a:ext cx="8397716" cy="1154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39283" indent="-269642" lvl="1">
                <a:lnSpc>
                  <a:spcPts val="3266"/>
                </a:lnSpc>
                <a:buFont typeface="Arial"/>
                <a:buChar char="•"/>
              </a:pPr>
              <a:r>
                <a:rPr lang="en-US" sz="3266">
                  <a:solidFill>
                    <a:srgbClr val="FFFFFF"/>
                  </a:solidFill>
                  <a:latin typeface="Bebas Neue"/>
                </a:rPr>
                <a:t>DIca: guarde o codigo original em  outro local para poder alterar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26636"/>
              <a:ext cx="8397716" cy="1705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39283" indent="-269642" lvl="1">
                <a:lnSpc>
                  <a:spcPts val="3266"/>
                </a:lnSpc>
                <a:buFont typeface="Arial"/>
                <a:buChar char="•"/>
              </a:pPr>
              <a:r>
                <a:rPr lang="en-US" sz="3266">
                  <a:solidFill>
                    <a:srgbClr val="FFFFFF"/>
                  </a:solidFill>
                  <a:latin typeface="Bebas Neue"/>
                </a:rPr>
                <a:t>utilizado principalmente por empresas, para proteger codigos vendidos, ou compartilhados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17259300" y="1028700"/>
            <a:ext cx="1350494" cy="239015"/>
          </a:xfrm>
          <a:prstGeom prst="rect">
            <a:avLst/>
          </a:prstGeom>
          <a:solidFill>
            <a:srgbClr val="024EEF"/>
          </a:solidFill>
        </p:spPr>
      </p:sp>
      <p:sp>
        <p:nvSpPr>
          <p:cNvPr name="AutoShape 8" id="8"/>
          <p:cNvSpPr/>
          <p:nvPr/>
        </p:nvSpPr>
        <p:spPr>
          <a:xfrm rot="0">
            <a:off x="607863" y="9552713"/>
            <a:ext cx="5616155" cy="79647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alphaModFix amt="73000"/>
          </a:blip>
          <a:srcRect l="12602" t="0" r="12598" b="0"/>
          <a:stretch>
            <a:fillRect/>
          </a:stretch>
        </p:blipFill>
        <p:spPr>
          <a:xfrm flipH="false" flipV="false" rot="0">
            <a:off x="6886880" y="41856"/>
            <a:ext cx="11401120" cy="1024514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93328" y="821522"/>
            <a:ext cx="6298287" cy="3825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21"/>
              </a:lnSpc>
            </a:pPr>
            <a:r>
              <a:rPr lang="en-US" sz="9921">
                <a:solidFill>
                  <a:srgbClr val="024EEF"/>
                </a:solidFill>
                <a:latin typeface="Bebas Neue"/>
              </a:rPr>
              <a:t>porque criptografar o procedimeto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455276" y="3534452"/>
            <a:ext cx="3255269" cy="286192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24490" t="17028" r="24490" b="19043"/>
          <a:stretch>
            <a:fillRect/>
          </a:stretch>
        </p:blipFill>
        <p:spPr>
          <a:xfrm flipH="false" flipV="false" rot="0">
            <a:off x="13196361" y="1028700"/>
            <a:ext cx="3255269" cy="299152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209675"/>
            <a:ext cx="11588694" cy="271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99"/>
              </a:lnSpc>
            </a:pPr>
            <a:r>
              <a:rPr lang="en-US" sz="10399">
                <a:solidFill>
                  <a:srgbClr val="FFFFFF"/>
                </a:solidFill>
                <a:latin typeface="Bebas Neue"/>
              </a:rPr>
              <a:t>Quando utilizar uma procedure?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3949694"/>
            <a:ext cx="1350494" cy="239015"/>
          </a:xfrm>
          <a:prstGeom prst="rect">
            <a:avLst/>
          </a:prstGeom>
          <a:solidFill>
            <a:srgbClr val="024EEF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28700" y="4572240"/>
            <a:ext cx="10469738" cy="1824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8813" indent="-294406" lvl="1">
              <a:lnSpc>
                <a:spcPts val="3566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Bebas Neue"/>
              </a:rPr>
              <a:t>Quando se tem diversas aplicações escritas em linguagens diferentes (ou plataformas diferentes), mas que executam a mesma função.</a:t>
            </a:r>
          </a:p>
          <a:p>
            <a:pPr marL="588813" indent="-294406" lvl="1">
              <a:lnSpc>
                <a:spcPts val="3566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Bebas Neue"/>
              </a:rPr>
              <a:t>Quando a prioridade é consistência e segurança.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292815"/>
            <a:ext cx="9819334" cy="1824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8813" indent="-294406" lvl="1">
              <a:lnSpc>
                <a:spcPts val="3566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Bebas Neue"/>
              </a:rPr>
              <a:t>Por exemplo: Bancos como bradesco, itaú, etc. utilizam stored procedures para operações em comum.</a:t>
            </a:r>
          </a:p>
          <a:p>
            <a:pPr marL="588813" indent="-294406" lvl="1">
              <a:lnSpc>
                <a:spcPts val="3566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Bebas Neue"/>
              </a:rPr>
              <a:t>Esses procedimentos asseguram que as operações ocorram de forma segura e correta.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2424430"/>
            <a:ext cx="1350494" cy="239015"/>
          </a:xfrm>
          <a:prstGeom prst="rect">
            <a:avLst/>
          </a:prstGeom>
          <a:solidFill>
            <a:srgbClr val="024E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200150"/>
            <a:ext cx="11588694" cy="122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00"/>
              </a:lnSpc>
            </a:pPr>
            <a:r>
              <a:rPr lang="en-US" sz="9200">
                <a:solidFill>
                  <a:srgbClr val="FFFFFF"/>
                </a:solidFill>
                <a:latin typeface="Bebas Neue"/>
              </a:rPr>
              <a:t>Vídeos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141520" y="6287032"/>
            <a:ext cx="12004960" cy="2803865"/>
            <a:chOff x="0" y="0"/>
            <a:chExt cx="16006614" cy="3738487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6006614" cy="3097562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0" y="3011837"/>
              <a:ext cx="16006614" cy="726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Arialle"/>
                </a:rPr>
                <a:t>https://www.youtube.com/watch?v=1SOk2p1peLo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141520" y="3097479"/>
            <a:ext cx="12004960" cy="2852499"/>
            <a:chOff x="0" y="0"/>
            <a:chExt cx="16006614" cy="3803333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5890315" cy="3162407"/>
            </a:xfrm>
            <a:prstGeom prst="rect">
              <a:avLst/>
            </a:prstGeom>
          </p:spPr>
        </p:pic>
        <p:sp>
          <p:nvSpPr>
            <p:cNvPr name="TextBox 9" id="9"/>
            <p:cNvSpPr txBox="true"/>
            <p:nvPr/>
          </p:nvSpPr>
          <p:spPr>
            <a:xfrm rot="0">
              <a:off x="0" y="3076682"/>
              <a:ext cx="16006614" cy="726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Arialle"/>
                </a:rPr>
                <a:t>https://www.youtube.com/watch?v=8bEFR3MQv1o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2424430"/>
            <a:ext cx="1350494" cy="239015"/>
          </a:xfrm>
          <a:prstGeom prst="rect">
            <a:avLst/>
          </a:prstGeom>
          <a:solidFill>
            <a:srgbClr val="024EE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3141520" y="3139435"/>
            <a:ext cx="12045094" cy="2810543"/>
            <a:chOff x="0" y="0"/>
            <a:chExt cx="16060126" cy="3747391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6060126" cy="3106466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0" y="3020741"/>
              <a:ext cx="16006614" cy="726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Arialle"/>
                </a:rPr>
                <a:t>https://www.youtube.com/watch?v=uj3QHQOsV3M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116368" y="6338227"/>
            <a:ext cx="12030112" cy="227197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141520" y="8524478"/>
            <a:ext cx="12004960" cy="566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rialle"/>
              </a:rPr>
              <a:t>https://www.youtube.com/watch?v=N3gvsXPyFt4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200150"/>
            <a:ext cx="11588694" cy="122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00"/>
              </a:lnSpc>
            </a:pPr>
            <a:r>
              <a:rPr lang="en-US" sz="9200">
                <a:solidFill>
                  <a:srgbClr val="FFFFFF"/>
                </a:solidFill>
                <a:latin typeface="Bebas Neue"/>
              </a:rPr>
              <a:t>Vídeos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71525"/>
            <a:ext cx="4584649" cy="157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091"/>
              </a:lnSpc>
            </a:pPr>
            <a:r>
              <a:rPr lang="en-US" sz="8727">
                <a:solidFill>
                  <a:srgbClr val="FFFFFF"/>
                </a:solidFill>
                <a:latin typeface="Bebas Neue"/>
              </a:rPr>
              <a:t>Referências: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9248775"/>
            <a:ext cx="13525126" cy="40984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2258757"/>
            <a:ext cx="15786383" cy="566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rialle"/>
              </a:rPr>
              <a:t>--------------------------------------------------------------------------------------------------------------------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DAEm6osaeMU</dc:identifier>
  <dcterms:modified xsi:type="dcterms:W3CDTF">2011-08-01T06:04:30Z</dcterms:modified>
  <cp:revision>1</cp:revision>
  <dc:title>Material de apoio - stored procedures</dc:title>
</cp:coreProperties>
</file>