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82" r:id="rId4"/>
    <p:sldId id="283" r:id="rId5"/>
    <p:sldId id="281" r:id="rId6"/>
    <p:sldId id="277" r:id="rId7"/>
    <p:sldId id="280" r:id="rId8"/>
    <p:sldId id="261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276" r:id="rId27"/>
  </p:sldIdLst>
  <p:sldSz cx="9144000" cy="6858000" type="screen4x3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08684-EEF6-0C37-D9AD-56FE4238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F06B-08E6-F4B9-F08B-C2801487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313B-5546-6141-BB2F-0C7A3014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C9222-B615-419C-B53F-9B80EEE020DA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6177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5C05-47EB-6B38-1180-90FB91C9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2FA32-6D37-3182-B854-25F44D24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E35C-7EFE-E06E-289F-8B2D4E54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75583-68FB-4D55-BCDA-2E7DD6F8D262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420351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A4C7-7160-4F63-A72A-4A1DB503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DCBAF-B3ED-3F27-5AAF-0883C327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1CB6C-BBE5-75D9-620C-438490C2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DE4D2-04EB-49B3-BAD6-BE1C9F6DF422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12842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F6E5-D899-CD43-5085-016EA3C7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A552A-0251-A7D0-179A-D058C555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FE60-2953-7CDE-8556-5468F18B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5AEBA-D608-4E77-A830-E1376CCCFEC1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64607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A5521-63C8-9C18-C8A9-87ACA562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9962-8A2B-0071-1200-CB5B5EA9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5745-DAFD-5833-DA7C-DFD2DE76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D833B-2C78-4EA5-AEEF-E86DD651ABAF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26915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9CB7B06-B94F-91FE-E313-9BA8E33A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81D397-0B9E-3E7C-5B5C-A022441E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F35C0E-7EFE-EDC5-2DA6-EA93834D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BCE1F-7979-4EF0-A567-C1C7C104F068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198884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3E3B30-9E22-A4E6-A7B1-628DB7A1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3D40206-B2C9-7746-2232-8CA5D7CE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C072E5-CA4C-E4C6-D199-4731649F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4FA27-B01F-453C-8F91-179A79AB037B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27221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AAE9B10-CD54-E714-07AB-0D3E1D58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10281E0-6724-EC07-93D8-20FDD4C1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D37F9B-1563-2D9E-1595-E50814F2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26A38-B1D6-449D-AF64-78565E2AD0B7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78160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F91C0C-1D58-6CF3-FC76-C0691FAA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2EF0B80-41E8-9A9A-D03F-E55C54DE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3C333C-C3EA-8197-024D-A389BE2E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0EDD9-EFBF-4BAC-909A-5FA2EC892620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328033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33CEAF-EC0C-F5E6-BBD2-A7C8055D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0095FF-87D5-F098-2D17-45B70691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F4A011-8BF5-185B-50BA-F1E47E5F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24A0D-4232-4F0D-86B0-C690068AFFCB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41392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A5626C-71AF-B9D6-80C8-722A6227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719F4A-985A-C907-DD57-5B85CC08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53D856-F522-1BF2-6BF3-70D45B94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86120-36D2-4275-8061-192DFD5EB9F9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281847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D3A8D8A-F57E-998C-8B14-A52AC0589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title style</a:t>
            </a:r>
            <a:endParaRPr lang="pt-PT" altLang="pt-PT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14C9688-6F2A-322B-2956-89DE14740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text styles</a:t>
            </a:r>
          </a:p>
          <a:p>
            <a:pPr lvl="1"/>
            <a:r>
              <a:rPr lang="en-US" altLang="pt-PT"/>
              <a:t>Second level</a:t>
            </a:r>
          </a:p>
          <a:p>
            <a:pPr lvl="2"/>
            <a:r>
              <a:rPr lang="en-US" altLang="pt-PT"/>
              <a:t>Third level</a:t>
            </a:r>
          </a:p>
          <a:p>
            <a:pPr lvl="3"/>
            <a:r>
              <a:rPr lang="en-US" altLang="pt-PT"/>
              <a:t>Fourth level</a:t>
            </a:r>
          </a:p>
          <a:p>
            <a:pPr lvl="4"/>
            <a:r>
              <a:rPr lang="en-US" altLang="pt-PT"/>
              <a:t>Fifth level</a:t>
            </a:r>
            <a:endParaRPr lang="pt-PT" alt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E664-7891-E9F4-A7AA-7325A6281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CF4E-6FBE-3966-2A4E-34E76F48C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0E07-B693-7143-CA69-20293CF95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D68C808-A0E5-40E2-810B-1C1DB5F1785E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6F261380-8593-0795-D07A-A22DFFAB9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33375"/>
            <a:ext cx="8229600" cy="63357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pt-PT" sz="2800" b="1"/>
              <a:t>IPBeja / ESTIG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PT" altLang="pt-PT" sz="2800" b="1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PT" altLang="pt-PT" sz="2700" b="1"/>
              <a:t>UC “Desenvolvimento de Aplicações Web”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PT" altLang="pt-PT" sz="2000" b="1"/>
              <a:t>Ano Letivo 2023-2024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PT" altLang="pt-PT" sz="2000" b="1"/>
              <a:t> 1º semestre / 3º Ano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pt-PT" altLang="pt-PT" sz="2800" b="1" i="1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PT" altLang="pt-PT" sz="2800" b="1" i="1"/>
              <a:t>Projeto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pt-PT" altLang="pt-PT" sz="2200" b="1" i="1"/>
              <a:t>(</a:t>
            </a:r>
            <a:r>
              <a:rPr lang="pt-PT" altLang="pt-PT" sz="2200" b="1" i="1" u="sng"/>
              <a:t>Fase de Desenho e Análise</a:t>
            </a:r>
            <a:r>
              <a:rPr lang="pt-PT" altLang="pt-PT" sz="2200" b="1" i="1"/>
              <a:t>)</a:t>
            </a:r>
            <a:endParaRPr lang="en-GB" altLang="pt-PT" sz="2200" b="1" i="1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GB" altLang="pt-PT" sz="1300" b="1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pt-PT" sz="2400" b="1"/>
              <a:t>MovieList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GB" altLang="pt-PT" sz="2400" b="1"/>
          </a:p>
          <a:p>
            <a:pPr algn="r" eaLnBrk="1" hangingPunct="1">
              <a:buFont typeface="Wingdings" panose="05000000000000000000" pitchFamily="2" charset="2"/>
              <a:buNone/>
            </a:pPr>
            <a:endParaRPr lang="pt-PT" altLang="pt-PT" sz="2000" b="1"/>
          </a:p>
          <a:p>
            <a:pPr algn="r" eaLnBrk="1" hangingPunct="1">
              <a:buFont typeface="Wingdings" panose="05000000000000000000" pitchFamily="2" charset="2"/>
              <a:buNone/>
            </a:pPr>
            <a:endParaRPr lang="pt-PT" altLang="pt-PT" sz="2000" b="1"/>
          </a:p>
          <a:p>
            <a:pPr algn="r" eaLnBrk="1" hangingPunct="1">
              <a:buFont typeface="Wingdings" panose="05000000000000000000" pitchFamily="2" charset="2"/>
              <a:buNone/>
            </a:pPr>
            <a:endParaRPr lang="pt-PT" altLang="pt-PT" sz="2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pt-PT" sz="2000" b="1"/>
              <a:t>Miguel Marmelete N.º 20431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PT" altLang="pt-PT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10A791F-10C3-6EC9-ACA5-1A3285DD0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435975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2: Utilização da Watchlist</a:t>
            </a: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4EE135DF-247B-D115-C445-8DDB4EDA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2468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Registo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F127AE09-BC05-38CF-FE5B-81D42580E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3238"/>
            <a:ext cx="79121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F38D832-FB2C-6DA3-8102-0E7F7539A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435975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2: Utilização da Watchlist</a:t>
            </a: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8474930C-BDAD-8614-0B3A-E301D46CD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2468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Registo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5401E883-807B-D5F2-261B-553521746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774825"/>
            <a:ext cx="7786688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97F8D5-7FEA-91F3-7913-EEA34764C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435975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2: Utilização da Watchlist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8D055FB1-240A-ED32-9BDF-938C0D67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2468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Login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923B448C-D126-4B30-FEA0-2012C91C9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6413"/>
            <a:ext cx="7883525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80F9A3-1A98-9369-EEEC-E2885B22D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435975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2: Utilização da Watchlist</a:t>
            </a: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8C4BDB90-9F64-4ABD-6DB8-35A1EA940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2468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Login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B01582C4-95C8-A1E1-DBEA-4B6E34FA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71683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B3E2850-9F86-D11B-79DB-520D1C3A8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435975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2: Utilização da Watchlist</a:t>
            </a: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DD631ED-D47E-41DC-8569-9CE88476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2771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HomePage (Logged In)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2D55F8CF-ECFA-6AFA-8D66-1289C25C3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81264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38FD00-E14B-69D8-3188-F4F6058A7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435975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2: Utilização da Watchlist</a:t>
            </a: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09422165-3AE1-6670-A1AD-A63E25CBA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29860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Adicionar filme á watchlist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ED3C028A-BB56-4343-0FD7-3DECC28B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1500"/>
            <a:ext cx="8126413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51E23AE-1B3C-ED7A-1C5E-42DE5DAEF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435975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2: Utilização da Watchlist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B2EEC811-7A64-5457-FB65-CD0E75EC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2468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Aceder á watchlist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C38A2E0F-9D87-0055-48D7-0CE55E599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82763"/>
            <a:ext cx="81153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386FCE4-545E-69E1-D45B-A9F0E4607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435975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2: Utilização da Watchlist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EBD9BDD-B780-DC08-960B-257B0E01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3319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Remover o Filme na watchlist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2654E89C-B700-763C-55AE-AFCC90E98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04988"/>
            <a:ext cx="81534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3B4C601-3383-ECA3-B390-B61B5FB70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435975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2: Utilização da Watchlist</a:t>
            </a:r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A0A39528-FEF5-6A4E-4E68-81F23819A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32019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Remover o Filme na porcura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D817F08E-B5E4-0C98-93C6-90F46C1E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820863"/>
            <a:ext cx="80962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0749694-3FB1-FD9E-A2D0-9CE5F5D60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3: Gestão de Filmes (admin)</a:t>
            </a: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FEC1DB79-BBB7-5BCC-F594-417B2703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4273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 de Administrador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HomePage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F74C1230-8A24-9EA5-B1EE-FCECFF0B4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82763"/>
            <a:ext cx="80899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13CC2E5-01AF-7820-D554-19E411232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71563"/>
          </a:xfrm>
        </p:spPr>
        <p:txBody>
          <a:bodyPr/>
          <a:lstStyle/>
          <a:p>
            <a:pPr eaLnBrk="1" hangingPunct="1"/>
            <a:r>
              <a:rPr lang="pt-PT" altLang="pt-PT"/>
              <a:t>Caso de Uso 1</a:t>
            </a:r>
            <a:endParaRPr lang="en-GB" altLang="pt-P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7AFEB12-1AAC-F7DF-6453-AF03D45EB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28688"/>
            <a:ext cx="8229600" cy="5643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pt-PT"/>
              <a:t>Diagrama UML do 1º caso de uso (Pesquisa de filmes).</a:t>
            </a:r>
          </a:p>
          <a:p>
            <a:pPr eaLnBrk="1" hangingPunct="1"/>
            <a:endParaRPr lang="en-GB" altLang="pt-PT"/>
          </a:p>
        </p:txBody>
      </p:sp>
      <p:pic>
        <p:nvPicPr>
          <p:cNvPr id="3076" name="Picture 6">
            <a:extLst>
              <a:ext uri="{FF2B5EF4-FFF2-40B4-BE49-F238E27FC236}">
                <a16:creationId xmlns:a16="http://schemas.microsoft.com/office/drawing/2014/main" id="{FED198B3-5142-5034-675A-C8254D019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168525"/>
            <a:ext cx="5627687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78F3DB2-52F1-21DC-9A90-5BD50BDB1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3: Gestão de Filmes (admin)</a:t>
            </a: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66371709-04F2-3F11-B2A7-63E7D2918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4273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 de Administrador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Painel de Administrador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F728D61C-9D3F-C74C-861C-397B9474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804988"/>
            <a:ext cx="812482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F7ACF9C-BC26-67C4-01CB-4BB99D6D8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3: Gestão de Filmes (admin)</a:t>
            </a: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CE1344F4-0340-D394-971C-6E02636B0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4273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 de Administrador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Adicionar Filme á DB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2532" name="Picture 7">
            <a:extLst>
              <a:ext uri="{FF2B5EF4-FFF2-40B4-BE49-F238E27FC236}">
                <a16:creationId xmlns:a16="http://schemas.microsoft.com/office/drawing/2014/main" id="{F62ED647-1BE0-5B36-1994-C4E4DA32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804988"/>
            <a:ext cx="81057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2F118FB-F3ED-9DFD-D424-A21CD9391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3: Gestão de Filmes (admin)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33A7A72C-DF31-DCED-E61F-1CD06EE3A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4273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 de Administrador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Adicionar Filme á DB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2286B0CA-78DA-0543-626B-B7ADE8CF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63713"/>
            <a:ext cx="81534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999B2CD-DA0D-A496-C97F-456379952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3: Gestão de Filmes (admin)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AE0684A0-2A57-329A-0355-1260F2080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4273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 de Administrador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Remover Filme da DB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4580" name="Picture 7">
            <a:extLst>
              <a:ext uri="{FF2B5EF4-FFF2-40B4-BE49-F238E27FC236}">
                <a16:creationId xmlns:a16="http://schemas.microsoft.com/office/drawing/2014/main" id="{319D1AEA-E5A6-931F-76F4-2219CD25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51025"/>
            <a:ext cx="81534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7ADC4FF-6E5F-DEB6-F784-236C66218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3: Gestão de Filmes (admin)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FE4246C5-63B8-74B1-1168-4FEB94F1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4273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 de Administrador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Remover Filme da DB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22AF0DEC-FAF2-C645-8529-326E0C4D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2763"/>
            <a:ext cx="81915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0CB3993-D462-6DCE-0788-55996E6F2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3: Gestão de Filmes (admin)</a:t>
            </a: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1AFD5801-B474-6880-9CCF-2CE7DCC73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4273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Com Conta de Administrador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F457F0D5-FE54-F500-9B65-D0457523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213"/>
            <a:ext cx="8229600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A1168722-A857-003A-6A42-08264BF54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668337"/>
          </a:xfrm>
        </p:spPr>
        <p:txBody>
          <a:bodyPr/>
          <a:lstStyle/>
          <a:p>
            <a:pPr eaLnBrk="1" hangingPunct="1"/>
            <a:r>
              <a:rPr lang="pt-PT" altLang="pt-PT" sz="3000"/>
              <a:t>Conclusões Finais</a:t>
            </a:r>
            <a:endParaRPr lang="en-GB" altLang="pt-PT" sz="3000"/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D7CB2D60-245F-E2CE-6A31-B7E0124AE8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4672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GB" altLang="pt-PT" sz="2800"/>
              <a:t>A aplicação web proposta permite a existência de vários tipos de utilizadores, permitindo demonstrar o funcionamento de uma aplicação web completa por parte do utilizador comum e do administrador. A aplicação é intuitiva e uma experiência agradável para qualquer pessoa.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BDDE3D2-1212-1338-6CA0-A01ACF710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71563"/>
          </a:xfrm>
        </p:spPr>
        <p:txBody>
          <a:bodyPr/>
          <a:lstStyle/>
          <a:p>
            <a:pPr eaLnBrk="1" hangingPunct="1"/>
            <a:r>
              <a:rPr lang="pt-PT" altLang="pt-PT"/>
              <a:t>Caso de Uso 2</a:t>
            </a:r>
            <a:endParaRPr lang="en-GB" altLang="pt-PT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A1F72DA-6765-2862-3E6E-BC55CB0EA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28688"/>
            <a:ext cx="8229600" cy="5643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pt-PT"/>
              <a:t>Diagrama UML do 2º caso de uso (Adicionar/Remover filmes da Watchlist)</a:t>
            </a:r>
          </a:p>
          <a:p>
            <a:pPr eaLnBrk="1" hangingPunct="1"/>
            <a:endParaRPr lang="en-GB" altLang="pt-PT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E86F18B7-2B4E-F006-F396-6D404E1E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5038"/>
            <a:ext cx="6288087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1C3118E-16DD-5EA7-1394-B3344C6BC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71563"/>
          </a:xfrm>
        </p:spPr>
        <p:txBody>
          <a:bodyPr/>
          <a:lstStyle/>
          <a:p>
            <a:pPr eaLnBrk="1" hangingPunct="1"/>
            <a:r>
              <a:rPr lang="pt-PT" altLang="pt-PT"/>
              <a:t>Caso de Uso 3</a:t>
            </a:r>
            <a:endParaRPr lang="en-GB" altLang="pt-P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21A38B-9689-C430-AB6B-1ECCD897C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28688"/>
            <a:ext cx="8229600" cy="5643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PT" altLang="pt-PT"/>
              <a:t>Diagrama do 3º caso de uso (gestão de filmes por parte do administrador)</a:t>
            </a:r>
          </a:p>
          <a:p>
            <a:pPr eaLnBrk="1" hangingPunct="1"/>
            <a:endParaRPr lang="en-GB" altLang="pt-PT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02FD4E36-F397-B3B9-5A5F-307C80FA1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831975"/>
            <a:ext cx="5670550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D93170B-B609-8F67-DD11-69DD65783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143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300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IGU - </a:t>
            </a:r>
            <a:r>
              <a:rPr lang="pt-PT" sz="3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Ilustração da Homepage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A227C4-A01C-9F5C-311F-EEE3BB5E1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52513"/>
            <a:ext cx="82296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pt-PT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E4D9CBFF-3BD1-31A9-83D1-1F03849CD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33450"/>
            <a:ext cx="8162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97ECBC1-BDE2-0758-215E-FCBA71CE3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71563"/>
          </a:xfrm>
        </p:spPr>
        <p:txBody>
          <a:bodyPr/>
          <a:lstStyle/>
          <a:p>
            <a:pPr eaLnBrk="1" hangingPunct="1"/>
            <a:r>
              <a:rPr lang="pt-PT" altLang="pt-PT"/>
              <a:t>Base de dados</a:t>
            </a:r>
            <a:endParaRPr lang="en-GB" altLang="pt-PT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10D4B12-51BA-83F9-F6E6-523883F65B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187950"/>
          </a:xfrm>
        </p:spPr>
        <p:txBody>
          <a:bodyPr/>
          <a:lstStyle/>
          <a:p>
            <a:pPr eaLnBrk="1" hangingPunct="1"/>
            <a:r>
              <a:rPr lang="pt-PT" altLang="pt-PT" sz="2000"/>
              <a:t>Modelo ER</a:t>
            </a:r>
          </a:p>
        </p:txBody>
      </p:sp>
      <p:pic>
        <p:nvPicPr>
          <p:cNvPr id="7172" name="Picture 2" descr="A diagram of a movie&#10;&#10;Description automatically generated">
            <a:extLst>
              <a:ext uri="{FF2B5EF4-FFF2-40B4-BE49-F238E27FC236}">
                <a16:creationId xmlns:a16="http://schemas.microsoft.com/office/drawing/2014/main" id="{C0E30FE7-EA02-EAFD-3FF8-94820645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24205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8094C58-B963-D968-8F92-28CA171D1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71563"/>
          </a:xfrm>
        </p:spPr>
        <p:txBody>
          <a:bodyPr/>
          <a:lstStyle/>
          <a:p>
            <a:pPr eaLnBrk="1" hangingPunct="1"/>
            <a:r>
              <a:rPr lang="pt-PT" altLang="pt-PT"/>
              <a:t>Base de dados</a:t>
            </a:r>
            <a:endParaRPr lang="en-GB" altLang="pt-PT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232BC0F-1507-2A69-756B-23D5CB0590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187950"/>
          </a:xfrm>
        </p:spPr>
        <p:txBody>
          <a:bodyPr/>
          <a:lstStyle/>
          <a:p>
            <a:pPr eaLnBrk="1" hangingPunct="1"/>
            <a:r>
              <a:rPr lang="pt-PT" altLang="pt-PT" sz="2000"/>
              <a:t>Modelo Físico</a:t>
            </a:r>
          </a:p>
        </p:txBody>
      </p:sp>
      <p:pic>
        <p:nvPicPr>
          <p:cNvPr id="819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8232471-0949-4109-0D34-BEC6EF47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85925"/>
            <a:ext cx="5456238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4A49567-3818-E5C2-6187-F68A92AE7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1: Procura de Filmes</a:t>
            </a: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96D3D739-5D1D-750E-4AC9-2A28EC73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2611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Sem Conta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Pesquisa de um Filme 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144AE172-AC93-3CE9-4A49-C7FE89E0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773238"/>
            <a:ext cx="78263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42E2D58-63AF-8FDF-247C-169FC45E4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792163"/>
          </a:xfrm>
        </p:spPr>
        <p:txBody>
          <a:bodyPr/>
          <a:lstStyle/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IGU - Caso de Uso 1: Procura de Filmes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CD13BD0C-A6BF-0339-51EA-4A763C22D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58838"/>
            <a:ext cx="24558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Utilizador Sem Conta</a:t>
            </a:r>
          </a:p>
          <a:p>
            <a:pPr eaLnBrk="1" hangingPunct="1"/>
            <a:endParaRPr lang="pt-PT" altLang="pt-PT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pt-PT" altLang="pt-PT">
                <a:latin typeface="Tahoma" panose="020B0604030504040204" pitchFamily="34" charset="0"/>
                <a:cs typeface="Arial" panose="020B0604020202020204" pitchFamily="34" charset="0"/>
              </a:rPr>
              <a:t>  </a:t>
            </a:r>
            <a:endParaRPr lang="en-GB" altLang="pt-PT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D9584676-4F25-29A8-9B6F-8E4BFFCD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3238"/>
            <a:ext cx="77819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503</Words>
  <Application>Microsoft Office PowerPoint</Application>
  <PresentationFormat>On-screen Show (4:3)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Arial</vt:lpstr>
      <vt:lpstr>Calibri Light</vt:lpstr>
      <vt:lpstr>Wingdings</vt:lpstr>
      <vt:lpstr>Tahoma</vt:lpstr>
      <vt:lpstr>Office Theme</vt:lpstr>
      <vt:lpstr>PowerPoint Presentation</vt:lpstr>
      <vt:lpstr>Caso de Uso 1</vt:lpstr>
      <vt:lpstr>Caso de Uso 2</vt:lpstr>
      <vt:lpstr>Caso de Uso 3</vt:lpstr>
      <vt:lpstr>PowerPoint Presentation</vt:lpstr>
      <vt:lpstr>Base de dados</vt:lpstr>
      <vt:lpstr>Base de dados</vt:lpstr>
      <vt:lpstr>IGU - Caso de Uso 1: Procura de Filmes</vt:lpstr>
      <vt:lpstr>IGU - Caso de Uso 1: Procura de Filmes</vt:lpstr>
      <vt:lpstr>IGU - Caso de Uso 2: Utilização da Watchlist</vt:lpstr>
      <vt:lpstr>IGU - Caso de Uso 2: Utilização da Watchlist</vt:lpstr>
      <vt:lpstr>IGU - Caso de Uso 2: Utilização da Watchlist</vt:lpstr>
      <vt:lpstr>IGU - Caso de Uso 2: Utilização da Watchlist</vt:lpstr>
      <vt:lpstr>IGU - Caso de Uso 2: Utilização da Watchlist</vt:lpstr>
      <vt:lpstr>IGU - Caso de Uso 2: Utilização da Watchlist</vt:lpstr>
      <vt:lpstr>IGU - Caso de Uso 2: Utilização da Watchlist</vt:lpstr>
      <vt:lpstr>IGU - Caso de Uso 2: Utilização da Watchlist</vt:lpstr>
      <vt:lpstr>IGU - Caso de Uso 2: Utilização da Watchlist</vt:lpstr>
      <vt:lpstr>IGU - Caso de Uso 3: Gestão de Filmes (admin)</vt:lpstr>
      <vt:lpstr>IGU - Caso de Uso 3: Gestão de Filmes (admin)</vt:lpstr>
      <vt:lpstr>IGU - Caso de Uso 3: Gestão de Filmes (admin)</vt:lpstr>
      <vt:lpstr>IGU - Caso de Uso 3: Gestão de Filmes (admin)</vt:lpstr>
      <vt:lpstr>IGU - Caso de Uso 3: Gestão de Filmes (admin)</vt:lpstr>
      <vt:lpstr>IGU - Caso de Uso 3: Gestão de Filmes (admin)</vt:lpstr>
      <vt:lpstr>IGU - Caso de Uso 3: Gestão de Filmes (admin)</vt:lpstr>
      <vt:lpstr>Conclusões Finais</vt:lpstr>
    </vt:vector>
  </TitlesOfParts>
  <Company>ESTIG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Your User Name</dc:creator>
  <cp:lastModifiedBy>Miguel Marmelete</cp:lastModifiedBy>
  <cp:revision>55</cp:revision>
  <dcterms:created xsi:type="dcterms:W3CDTF">2008-10-25T10:37:04Z</dcterms:created>
  <dcterms:modified xsi:type="dcterms:W3CDTF">2023-11-03T15:41:19Z</dcterms:modified>
</cp:coreProperties>
</file>