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42" d="100"/>
          <a:sy n="42" d="100"/>
        </p:scale>
        <p:origin x="66"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3/11/2020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7679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8750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3/11/2020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61284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4459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3/11/2020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1426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3/11/2020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6254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3/11/2020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7932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6447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3/11/2020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5597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1671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3/11/2020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1986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3/11/2020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457251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ocalhost:8888/notebooks/Documents/Semestre%204/Simulaci%C3%B3n%20Matem%C3%A1tica/proyecto_modulo1/PM1_MorenoM_LandaverdeI_EcheverriaD.ipynb#-Problema-de-inversi%C3%B3n-resuelto-con-programaci%C3%B3n-lineal-y-ajuste-de-curva-del-precio-cierre-del-d%C3%B3lar"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dibujo&#10;&#10;Descripción generada automáticamente">
            <a:extLst>
              <a:ext uri="{FF2B5EF4-FFF2-40B4-BE49-F238E27FC236}">
                <a16:creationId xmlns:a16="http://schemas.microsoft.com/office/drawing/2014/main" id="{8D88E1CF-ECA6-4450-AC9D-C49372762EBD}"/>
              </a:ext>
            </a:extLst>
          </p:cNvPr>
          <p:cNvPicPr>
            <a:picLocks noChangeAspect="1"/>
          </p:cNvPicPr>
          <p:nvPr/>
        </p:nvPicPr>
        <p:blipFill>
          <a:blip r:embed="rId2"/>
          <a:stretch>
            <a:fillRect/>
          </a:stretch>
        </p:blipFill>
        <p:spPr>
          <a:xfrm>
            <a:off x="0" y="-25399"/>
            <a:ext cx="12192000" cy="6883400"/>
          </a:xfrm>
          <a:prstGeom prst="rect">
            <a:avLst/>
          </a:prstGeom>
        </p:spPr>
      </p:pic>
      <p:sp>
        <p:nvSpPr>
          <p:cNvPr id="2" name="Título 1">
            <a:extLst>
              <a:ext uri="{FF2B5EF4-FFF2-40B4-BE49-F238E27FC236}">
                <a16:creationId xmlns:a16="http://schemas.microsoft.com/office/drawing/2014/main" id="{D63DBECE-939D-4E95-ADCD-671179089F10}"/>
              </a:ext>
            </a:extLst>
          </p:cNvPr>
          <p:cNvSpPr>
            <a:spLocks noGrp="1"/>
          </p:cNvSpPr>
          <p:nvPr>
            <p:ph type="ctrTitle"/>
          </p:nvPr>
        </p:nvSpPr>
        <p:spPr/>
        <p:txBody>
          <a:bodyPr>
            <a:noAutofit/>
          </a:bodyPr>
          <a:lstStyle/>
          <a:p>
            <a:r>
              <a:rPr lang="es-MX" sz="4800" b="1" dirty="0">
                <a:solidFill>
                  <a:schemeClr val="tx1"/>
                </a:solidFill>
              </a:rPr>
              <a:t>Problema de inversión resuelto con programación lineal y ajuste de curva del precio cierre del dólar</a:t>
            </a:r>
            <a:r>
              <a:rPr lang="es-MX" sz="4800" b="1" dirty="0">
                <a:solidFill>
                  <a:schemeClr val="tx1"/>
                </a:solidFill>
                <a:hlinkClick r:id="rId3">
                  <a:extLst>
                    <a:ext uri="{A12FA001-AC4F-418D-AE19-62706E023703}">
                      <ahyp:hlinkClr xmlns:ahyp="http://schemas.microsoft.com/office/drawing/2018/hyperlinkcolor" val="tx"/>
                    </a:ext>
                  </a:extLst>
                </a:hlinkClick>
              </a:rPr>
              <a:t>¶</a:t>
            </a:r>
            <a:br>
              <a:rPr lang="es-MX" sz="4800" b="1" dirty="0">
                <a:solidFill>
                  <a:schemeClr val="tx1"/>
                </a:solidFill>
              </a:rPr>
            </a:br>
            <a:endParaRPr lang="es-MX" sz="4800" dirty="0">
              <a:solidFill>
                <a:schemeClr val="tx1"/>
              </a:solidFill>
            </a:endParaRPr>
          </a:p>
        </p:txBody>
      </p:sp>
      <p:sp>
        <p:nvSpPr>
          <p:cNvPr id="3" name="Subtítulo 2">
            <a:extLst>
              <a:ext uri="{FF2B5EF4-FFF2-40B4-BE49-F238E27FC236}">
                <a16:creationId xmlns:a16="http://schemas.microsoft.com/office/drawing/2014/main" id="{6158D596-9610-462A-A0C8-560A47A86660}"/>
              </a:ext>
            </a:extLst>
          </p:cNvPr>
          <p:cNvSpPr>
            <a:spLocks noGrp="1"/>
          </p:cNvSpPr>
          <p:nvPr>
            <p:ph type="subTitle" idx="1"/>
          </p:nvPr>
        </p:nvSpPr>
        <p:spPr>
          <a:xfrm>
            <a:off x="-572483" y="4018529"/>
            <a:ext cx="8673427" cy="1322587"/>
          </a:xfrm>
        </p:spPr>
        <p:txBody>
          <a:bodyPr/>
          <a:lstStyle/>
          <a:p>
            <a:r>
              <a:rPr lang="es-MX" dirty="0">
                <a:solidFill>
                  <a:schemeClr val="tx1"/>
                </a:solidFill>
              </a:rPr>
              <a:t>1. Miguel Moreno Morrill</a:t>
            </a:r>
          </a:p>
          <a:p>
            <a:r>
              <a:rPr lang="es-MX" dirty="0">
                <a:solidFill>
                  <a:schemeClr val="tx1"/>
                </a:solidFill>
              </a:rPr>
              <a:t>2. Ivette Landaverde Mercado</a:t>
            </a:r>
          </a:p>
          <a:p>
            <a:r>
              <a:rPr lang="es-MX" dirty="0">
                <a:solidFill>
                  <a:schemeClr val="tx1"/>
                </a:solidFill>
              </a:rPr>
              <a:t>3. Diego Echeverria Villaseñor</a:t>
            </a:r>
          </a:p>
        </p:txBody>
      </p:sp>
    </p:spTree>
    <p:extLst>
      <p:ext uri="{BB962C8B-B14F-4D97-AF65-F5344CB8AC3E}">
        <p14:creationId xmlns:p14="http://schemas.microsoft.com/office/powerpoint/2010/main" val="1892919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26E3F-10A2-46F0-9E85-63B66D9611DB}"/>
              </a:ext>
            </a:extLst>
          </p:cNvPr>
          <p:cNvSpPr>
            <a:spLocks noGrp="1"/>
          </p:cNvSpPr>
          <p:nvPr>
            <p:ph type="title"/>
          </p:nvPr>
        </p:nvSpPr>
        <p:spPr/>
        <p:txBody>
          <a:bodyPr/>
          <a:lstStyle/>
          <a:p>
            <a:r>
              <a:rPr lang="es-MX" dirty="0"/>
              <a:t>Gráfica con los Datos Diferenciados</a:t>
            </a:r>
          </a:p>
        </p:txBody>
      </p:sp>
      <p:pic>
        <p:nvPicPr>
          <p:cNvPr id="4" name="Marcador de contenido 3">
            <a:extLst>
              <a:ext uri="{FF2B5EF4-FFF2-40B4-BE49-F238E27FC236}">
                <a16:creationId xmlns:a16="http://schemas.microsoft.com/office/drawing/2014/main" id="{74FDFC45-6309-49FC-A4F0-E8DBE683C6ED}"/>
              </a:ext>
            </a:extLst>
          </p:cNvPr>
          <p:cNvPicPr>
            <a:picLocks noGrp="1" noChangeAspect="1"/>
          </p:cNvPicPr>
          <p:nvPr>
            <p:ph idx="1"/>
          </p:nvPr>
        </p:nvPicPr>
        <p:blipFill rotWithShape="1">
          <a:blip r:embed="rId2"/>
          <a:srcRect l="24684" t="25429" r="18485" b="24127"/>
          <a:stretch/>
        </p:blipFill>
        <p:spPr>
          <a:xfrm>
            <a:off x="4941617" y="1828800"/>
            <a:ext cx="6202678" cy="3108960"/>
          </a:xfrm>
          <a:prstGeom prst="rect">
            <a:avLst/>
          </a:prstGeom>
        </p:spPr>
      </p:pic>
    </p:spTree>
    <p:extLst>
      <p:ext uri="{BB962C8B-B14F-4D97-AF65-F5344CB8AC3E}">
        <p14:creationId xmlns:p14="http://schemas.microsoft.com/office/powerpoint/2010/main" val="417260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BBBD145-2FC5-42C1-97BE-1C636D1397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952A4B46-1EE6-42F1-BBC0-02A47B9932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24058FF8-180E-4BFD-BFFC-E51367000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A423535B-8DEB-423C-9F9D-529C3123E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988732CF-5FD1-4FE3-B520-C9F956B3A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ED91F632-7ADB-48B4-A824-B68FA6CC6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57CA5A76-3D12-43F9-BD26-A64EEE6C8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16934D21-CB88-41CD-ABEA-2F060AD51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2CA1546D-1E7E-4CE9-9531-FE1F102AD9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F8B2A6F1-7328-4D5B-8CD1-2D4F01C24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24C0204A-E727-41C5-9910-30FF39A3B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1FA04CE5-5DB6-4B00-9A83-0D9D2774C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EDECB57F-0466-4D16-ABF0-9046F90AF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0726DBEC-7825-41D2-8701-A9E2DDEB9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E74AC618-F7E3-45A0-B7C6-79CFFB64F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A5D641F7-963C-4984-B678-20322C69E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EAEEF718-9FD4-413C-A98F-0D814E4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C1F071D7-9988-42D0-A890-A1BC276B3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27BC813F-1EE5-47B1-8AF1-74F59908C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4771DC5B-F613-49AF-88B9-4713787B19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2970388B-41A2-4AD6-84B7-21A29A3D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9792A4B4-DC86-4D84-A6A5-40B2D8DD0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B239B0D4-65B5-4C6A-946F-02E061324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2" name="Rectangle 31">
              <a:extLst>
                <a:ext uri="{FF2B5EF4-FFF2-40B4-BE49-F238E27FC236}">
                  <a16:creationId xmlns:a16="http://schemas.microsoft.com/office/drawing/2014/main" id="{CC34B10E-8AF6-4F5B-AE67-602BB0FDF1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22">
              <a:extLst>
                <a:ext uri="{FF2B5EF4-FFF2-40B4-BE49-F238E27FC236}">
                  <a16:creationId xmlns:a16="http://schemas.microsoft.com/office/drawing/2014/main" id="{87D8F852-24F1-4713-A933-FECA2E8EA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F1FB2BCD-BC78-4CA9-B753-0AC9AEE15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9"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0"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1" name="Rectangle 60">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8746C9F-85C4-4BF2-B95B-9FC54DD426B0}"/>
              </a:ext>
            </a:extLst>
          </p:cNvPr>
          <p:cNvSpPr>
            <a:spLocks noGrp="1"/>
          </p:cNvSpPr>
          <p:nvPr>
            <p:ph type="title"/>
          </p:nvPr>
        </p:nvSpPr>
        <p:spPr>
          <a:xfrm>
            <a:off x="645459" y="960120"/>
            <a:ext cx="3865695" cy="4171278"/>
          </a:xfrm>
        </p:spPr>
        <p:txBody>
          <a:bodyPr vert="horz" lIns="228600" tIns="228600" rIns="228600" bIns="228600" rtlCol="0" anchor="ctr">
            <a:normAutofit/>
          </a:bodyPr>
          <a:lstStyle/>
          <a:p>
            <a:pPr algn="r"/>
            <a:r>
              <a:rPr lang="en-US" sz="4400">
                <a:solidFill>
                  <a:schemeClr val="tx1"/>
                </a:solidFill>
              </a:rPr>
              <a:t>Rentabilidad de una inversión</a:t>
            </a:r>
            <a:br>
              <a:rPr lang="en-US" sz="4400">
                <a:solidFill>
                  <a:schemeClr val="tx1"/>
                </a:solidFill>
              </a:rPr>
            </a:br>
            <a:endParaRPr lang="en-US" sz="4400">
              <a:solidFill>
                <a:schemeClr val="tx1"/>
              </a:solidFill>
            </a:endParaRPr>
          </a:p>
        </p:txBody>
      </p:sp>
      <p:cxnSp>
        <p:nvCxnSpPr>
          <p:cNvPr id="63" name="Straight Connector 62">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7DF38ACF-45FD-4A3E-860E-E789239B596E}"/>
              </a:ext>
            </a:extLst>
          </p:cNvPr>
          <p:cNvSpPr txBox="1"/>
          <p:nvPr/>
        </p:nvSpPr>
        <p:spPr>
          <a:xfrm>
            <a:off x="4983164" y="960120"/>
            <a:ext cx="5511800" cy="4171278"/>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b="1" dirty="0" err="1"/>
              <a:t>Objetivo</a:t>
            </a:r>
            <a:r>
              <a:rPr lang="en-US" b="1" dirty="0"/>
              <a:t>:</a:t>
            </a:r>
          </a:p>
          <a:p>
            <a:pPr indent="-228600" defTabSz="914400">
              <a:lnSpc>
                <a:spcPct val="120000"/>
              </a:lnSpc>
              <a:spcAft>
                <a:spcPts val="600"/>
              </a:spcAft>
              <a:buClr>
                <a:schemeClr val="accent1"/>
              </a:buClr>
              <a:buSzPct val="110000"/>
              <a:buFont typeface="Wingdings" panose="05000000000000000000" pitchFamily="2" charset="2"/>
              <a:buChar char="§"/>
            </a:pPr>
            <a:r>
              <a:rPr lang="en-US" dirty="0" err="1"/>
              <a:t>Poder</a:t>
            </a:r>
            <a:r>
              <a:rPr lang="en-US" dirty="0"/>
              <a:t> resolver un </a:t>
            </a:r>
            <a:r>
              <a:rPr lang="en-US" dirty="0" err="1"/>
              <a:t>problema</a:t>
            </a:r>
            <a:r>
              <a:rPr lang="en-US" dirty="0"/>
              <a:t> de </a:t>
            </a:r>
            <a:r>
              <a:rPr lang="en-US" dirty="0" err="1"/>
              <a:t>inversiones</a:t>
            </a:r>
            <a:r>
              <a:rPr lang="en-US" dirty="0"/>
              <a:t> </a:t>
            </a:r>
            <a:r>
              <a:rPr lang="en-US" dirty="0" err="1"/>
              <a:t>teniendo</a:t>
            </a:r>
            <a:r>
              <a:rPr lang="en-US" dirty="0"/>
              <a:t> dos </a:t>
            </a:r>
            <a:r>
              <a:rPr lang="en-US" dirty="0" err="1"/>
              <a:t>opciones</a:t>
            </a:r>
            <a:r>
              <a:rPr lang="en-US" dirty="0"/>
              <a:t> </a:t>
            </a:r>
            <a:r>
              <a:rPr lang="en-US" dirty="0" err="1"/>
              <a:t>distintas</a:t>
            </a:r>
            <a:r>
              <a:rPr lang="en-US" dirty="0"/>
              <a:t> de </a:t>
            </a:r>
            <a:r>
              <a:rPr lang="en-US" dirty="0" err="1"/>
              <a:t>activos</a:t>
            </a:r>
            <a:r>
              <a:rPr lang="en-US" dirty="0"/>
              <a:t> y </a:t>
            </a:r>
            <a:r>
              <a:rPr lang="en-US" dirty="0" err="1"/>
              <a:t>otras</a:t>
            </a:r>
            <a:r>
              <a:rPr lang="en-US" dirty="0"/>
              <a:t> </a:t>
            </a:r>
            <a:r>
              <a:rPr lang="en-US" dirty="0" err="1"/>
              <a:t>restricciones</a:t>
            </a:r>
            <a:r>
              <a:rPr lang="en-US" dirty="0"/>
              <a:t> </a:t>
            </a:r>
            <a:r>
              <a:rPr lang="en-US" dirty="0" err="1"/>
              <a:t>como</a:t>
            </a:r>
            <a:r>
              <a:rPr lang="en-US" dirty="0"/>
              <a:t> la </a:t>
            </a:r>
            <a:r>
              <a:rPr lang="en-US" dirty="0" err="1"/>
              <a:t>cantidad</a:t>
            </a:r>
            <a:r>
              <a:rPr lang="en-US" dirty="0"/>
              <a:t> </a:t>
            </a:r>
            <a:r>
              <a:rPr lang="en-US" dirty="0" err="1"/>
              <a:t>máxima</a:t>
            </a:r>
            <a:r>
              <a:rPr lang="en-US" dirty="0"/>
              <a:t> a </a:t>
            </a:r>
            <a:r>
              <a:rPr lang="en-US" dirty="0" err="1"/>
              <a:t>invertir</a:t>
            </a:r>
            <a:r>
              <a:rPr lang="en-US" dirty="0"/>
              <a:t> </a:t>
            </a:r>
            <a:r>
              <a:rPr lang="en-US" dirty="0" err="1"/>
              <a:t>en</a:t>
            </a:r>
            <a:r>
              <a:rPr lang="en-US" dirty="0"/>
              <a:t> un </a:t>
            </a:r>
            <a:r>
              <a:rPr lang="en-US" dirty="0" err="1"/>
              <a:t>cierto</a:t>
            </a:r>
            <a:r>
              <a:rPr lang="en-US" dirty="0"/>
              <a:t> </a:t>
            </a:r>
            <a:r>
              <a:rPr lang="en-US" dirty="0" err="1"/>
              <a:t>activo</a:t>
            </a:r>
            <a:r>
              <a:rPr lang="en-US" dirty="0"/>
              <a:t> y el </a:t>
            </a:r>
            <a:r>
              <a:rPr lang="en-US" dirty="0" err="1"/>
              <a:t>número</a:t>
            </a:r>
            <a:r>
              <a:rPr lang="en-US" dirty="0"/>
              <a:t> de </a:t>
            </a:r>
            <a:r>
              <a:rPr lang="en-US" dirty="0" err="1"/>
              <a:t>acciones</a:t>
            </a:r>
            <a:r>
              <a:rPr lang="en-US" dirty="0"/>
              <a:t> </a:t>
            </a:r>
            <a:r>
              <a:rPr lang="en-US" dirty="0" err="1"/>
              <a:t>permitido</a:t>
            </a:r>
            <a:r>
              <a:rPr lang="en-US" dirty="0"/>
              <a:t> </a:t>
            </a:r>
            <a:r>
              <a:rPr lang="en-US" dirty="0" err="1"/>
              <a:t>utilizando</a:t>
            </a:r>
            <a:r>
              <a:rPr lang="en-US" dirty="0"/>
              <a:t> </a:t>
            </a:r>
            <a:r>
              <a:rPr lang="en-US" dirty="0" err="1"/>
              <a:t>programación</a:t>
            </a:r>
            <a:r>
              <a:rPr lang="en-US" dirty="0"/>
              <a:t> lineal y matrices.</a:t>
            </a:r>
          </a:p>
          <a:p>
            <a:pPr indent="-228600" defTabSz="914400">
              <a:lnSpc>
                <a:spcPct val="120000"/>
              </a:lnSpc>
              <a:spcAft>
                <a:spcPts val="600"/>
              </a:spcAft>
              <a:buClr>
                <a:schemeClr val="accent1"/>
              </a:buClr>
              <a:buSzPct val="110000"/>
              <a:buFont typeface="Wingdings" panose="05000000000000000000" pitchFamily="2" charset="2"/>
              <a:buChar char="§"/>
            </a:pPr>
            <a:r>
              <a:rPr lang="en-US" b="1" dirty="0" err="1"/>
              <a:t>Objetivo</a:t>
            </a:r>
            <a:r>
              <a:rPr lang="en-US" b="1" dirty="0"/>
              <a:t> </a:t>
            </a:r>
            <a:r>
              <a:rPr lang="en-US" b="1" dirty="0" err="1"/>
              <a:t>especifíco</a:t>
            </a:r>
            <a:r>
              <a:rPr lang="en-US" b="1" dirty="0"/>
              <a:t>:</a:t>
            </a:r>
          </a:p>
          <a:p>
            <a:pPr indent="-228600" defTabSz="914400">
              <a:lnSpc>
                <a:spcPct val="120000"/>
              </a:lnSpc>
              <a:spcAft>
                <a:spcPts val="600"/>
              </a:spcAft>
              <a:buClr>
                <a:schemeClr val="accent1"/>
              </a:buClr>
              <a:buSzPct val="110000"/>
              <a:buFont typeface="Wingdings" panose="05000000000000000000" pitchFamily="2" charset="2"/>
              <a:buChar char="§"/>
            </a:pPr>
            <a:r>
              <a:rPr lang="en-US" dirty="0" err="1"/>
              <a:t>En</a:t>
            </a:r>
            <a:r>
              <a:rPr lang="en-US" dirty="0"/>
              <a:t> </a:t>
            </a:r>
            <a:r>
              <a:rPr lang="en-US" dirty="0" err="1"/>
              <a:t>este</a:t>
            </a:r>
            <a:r>
              <a:rPr lang="en-US" dirty="0"/>
              <a:t> </a:t>
            </a:r>
            <a:r>
              <a:rPr lang="en-US" dirty="0" err="1"/>
              <a:t>problema</a:t>
            </a:r>
            <a:r>
              <a:rPr lang="en-US" dirty="0"/>
              <a:t> se </a:t>
            </a:r>
            <a:r>
              <a:rPr lang="en-US" dirty="0" err="1"/>
              <a:t>busca</a:t>
            </a:r>
            <a:r>
              <a:rPr lang="en-US" dirty="0"/>
              <a:t> </a:t>
            </a:r>
            <a:r>
              <a:rPr lang="en-US" dirty="0" err="1"/>
              <a:t>maximizar</a:t>
            </a:r>
            <a:r>
              <a:rPr lang="en-US" dirty="0"/>
              <a:t> los </a:t>
            </a:r>
            <a:r>
              <a:rPr lang="en-US" dirty="0" err="1"/>
              <a:t>ingresos</a:t>
            </a:r>
            <a:r>
              <a:rPr lang="en-US" dirty="0"/>
              <a:t> del </a:t>
            </a:r>
            <a:r>
              <a:rPr lang="en-US" dirty="0" err="1"/>
              <a:t>inversionista</a:t>
            </a:r>
            <a:r>
              <a:rPr lang="en-US" dirty="0"/>
              <a:t> y </a:t>
            </a:r>
            <a:r>
              <a:rPr lang="en-US" dirty="0" err="1"/>
              <a:t>modelar</a:t>
            </a:r>
            <a:r>
              <a:rPr lang="en-US" dirty="0"/>
              <a:t> las </a:t>
            </a:r>
            <a:r>
              <a:rPr lang="en-US" dirty="0" err="1"/>
              <a:t>restricciones</a:t>
            </a:r>
            <a:r>
              <a:rPr lang="en-US" dirty="0"/>
              <a:t> dadas con </a:t>
            </a:r>
            <a:r>
              <a:rPr lang="en-US" dirty="0" err="1"/>
              <a:t>funciones</a:t>
            </a:r>
            <a:r>
              <a:rPr lang="en-US" dirty="0"/>
              <a:t>.</a:t>
            </a:r>
          </a:p>
          <a:p>
            <a:pPr indent="-228600" defTabSz="914400">
              <a:lnSpc>
                <a:spcPct val="120000"/>
              </a:lnSpc>
              <a:spcAft>
                <a:spcPts val="600"/>
              </a:spcAft>
              <a:buClr>
                <a:schemeClr val="accent1"/>
              </a:buClr>
              <a:buSzPct val="110000"/>
              <a:buFont typeface="Wingdings" panose="05000000000000000000" pitchFamily="2" charset="2"/>
              <a:buChar char="§"/>
            </a:pPr>
            <a:endParaRPr lang="en-US" dirty="0"/>
          </a:p>
        </p:txBody>
      </p:sp>
    </p:spTree>
    <p:extLst>
      <p:ext uri="{BB962C8B-B14F-4D97-AF65-F5344CB8AC3E}">
        <p14:creationId xmlns:p14="http://schemas.microsoft.com/office/powerpoint/2010/main" val="323467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B41A11-8A53-4617-91A0-D192611CB3EE}"/>
              </a:ext>
            </a:extLst>
          </p:cNvPr>
          <p:cNvSpPr>
            <a:spLocks noGrp="1"/>
          </p:cNvSpPr>
          <p:nvPr>
            <p:ph type="title"/>
          </p:nvPr>
        </p:nvSpPr>
        <p:spPr/>
        <p:txBody>
          <a:bodyPr/>
          <a:lstStyle/>
          <a:p>
            <a:r>
              <a:rPr lang="es-MX" b="1" dirty="0"/>
              <a:t>Problema</a:t>
            </a:r>
          </a:p>
        </p:txBody>
      </p:sp>
      <p:sp>
        <p:nvSpPr>
          <p:cNvPr id="3" name="Marcador de contenido 2">
            <a:extLst>
              <a:ext uri="{FF2B5EF4-FFF2-40B4-BE49-F238E27FC236}">
                <a16:creationId xmlns:a16="http://schemas.microsoft.com/office/drawing/2014/main" id="{894D28F0-DBE0-4C0E-871E-29EEB9351A56}"/>
              </a:ext>
            </a:extLst>
          </p:cNvPr>
          <p:cNvSpPr>
            <a:spLocks noGrp="1"/>
          </p:cNvSpPr>
          <p:nvPr>
            <p:ph idx="1"/>
          </p:nvPr>
        </p:nvSpPr>
        <p:spPr/>
        <p:txBody>
          <a:bodyPr>
            <a:normAutofit fontScale="92500" lnSpcReduction="10000"/>
          </a:bodyPr>
          <a:lstStyle/>
          <a:p>
            <a:r>
              <a:rPr lang="es-MX" b="1" dirty="0"/>
              <a:t>Un asesor financiero ha recomendado a su cliente, invertir en dos activos; el activo A y el activo B con su capital de 500 millones de pesos. Un millón de pesos invertido en el activo A da una utilidad de 500 mientras que un millón de pesos invertido en el activo B da 1000 pesos de utilidad. Sin embargo, por decisión del inversionista, no se pueden invertir más de 200 millones en el activo A, ya que prefiere correr riesgos pero tener la posibilidad de ganar más utilidades. Otro dato a considerar es que se dispone de un volumen de 120,000 acciones, considerando que un millón de pesos invertido en el activo A requiere de 250 acciones y un millón de pesos invertido en el activo B requiere de 550 acciones. El cliente le indica a su corredor que modele las opciones para determinar cuántos millones le conviene invertir en cada activo para maximizar sus ingresos.</a:t>
            </a:r>
          </a:p>
        </p:txBody>
      </p:sp>
    </p:spTree>
    <p:extLst>
      <p:ext uri="{BB962C8B-B14F-4D97-AF65-F5344CB8AC3E}">
        <p14:creationId xmlns:p14="http://schemas.microsoft.com/office/powerpoint/2010/main" val="693544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28A28A3D-4596-43B8-A6DF-65AB0ED66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B40B2570-2D49-43E2-ABA1-7BA3C02A3D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81" name="Freeform 5">
              <a:extLst>
                <a:ext uri="{FF2B5EF4-FFF2-40B4-BE49-F238E27FC236}">
                  <a16:creationId xmlns:a16="http://schemas.microsoft.com/office/drawing/2014/main" id="{E2216DB1-AC3C-4F9D-AA1B-324E4022BE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6">
              <a:extLst>
                <a:ext uri="{FF2B5EF4-FFF2-40B4-BE49-F238E27FC236}">
                  <a16:creationId xmlns:a16="http://schemas.microsoft.com/office/drawing/2014/main" id="{FEA037B1-A8BB-41FC-9CB5-B0BEB490DB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44B92A88-D240-4960-B7A8-1FCAF984D6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8">
              <a:extLst>
                <a:ext uri="{FF2B5EF4-FFF2-40B4-BE49-F238E27FC236}">
                  <a16:creationId xmlns:a16="http://schemas.microsoft.com/office/drawing/2014/main" id="{24D3E7B0-F393-4F35-85CD-AC0CBA6EAF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9">
              <a:extLst>
                <a:ext uri="{FF2B5EF4-FFF2-40B4-BE49-F238E27FC236}">
                  <a16:creationId xmlns:a16="http://schemas.microsoft.com/office/drawing/2014/main" id="{C0FC3844-EF87-430B-9B5B-8B7972547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0">
              <a:extLst>
                <a:ext uri="{FF2B5EF4-FFF2-40B4-BE49-F238E27FC236}">
                  <a16:creationId xmlns:a16="http://schemas.microsoft.com/office/drawing/2014/main" id="{8B194C3B-44BD-4709-913B-2A45B6778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1">
              <a:extLst>
                <a:ext uri="{FF2B5EF4-FFF2-40B4-BE49-F238E27FC236}">
                  <a16:creationId xmlns:a16="http://schemas.microsoft.com/office/drawing/2014/main" id="{33E13CE1-A9F3-4B69-BED6-E781B1DAB8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2">
              <a:extLst>
                <a:ext uri="{FF2B5EF4-FFF2-40B4-BE49-F238E27FC236}">
                  <a16:creationId xmlns:a16="http://schemas.microsoft.com/office/drawing/2014/main" id="{CC49026B-BD2A-4E6E-8AD8-32DF25F1E4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3">
              <a:extLst>
                <a:ext uri="{FF2B5EF4-FFF2-40B4-BE49-F238E27FC236}">
                  <a16:creationId xmlns:a16="http://schemas.microsoft.com/office/drawing/2014/main" id="{FFA038E9-787C-4070-99A3-1F8BD69A4F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4">
              <a:extLst>
                <a:ext uri="{FF2B5EF4-FFF2-40B4-BE49-F238E27FC236}">
                  <a16:creationId xmlns:a16="http://schemas.microsoft.com/office/drawing/2014/main" id="{CBDB61A7-D6F0-47B6-8FCE-15D84FE37E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15">
              <a:extLst>
                <a:ext uri="{FF2B5EF4-FFF2-40B4-BE49-F238E27FC236}">
                  <a16:creationId xmlns:a16="http://schemas.microsoft.com/office/drawing/2014/main" id="{FE6CA5C3-13BA-4AB7-A9BD-88897AF56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16">
              <a:extLst>
                <a:ext uri="{FF2B5EF4-FFF2-40B4-BE49-F238E27FC236}">
                  <a16:creationId xmlns:a16="http://schemas.microsoft.com/office/drawing/2014/main" id="{9060F8C1-4FE4-4035-899B-266FBD233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7">
              <a:extLst>
                <a:ext uri="{FF2B5EF4-FFF2-40B4-BE49-F238E27FC236}">
                  <a16:creationId xmlns:a16="http://schemas.microsoft.com/office/drawing/2014/main" id="{EFBF6623-8BFA-482F-8387-5B97DE9582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18">
              <a:extLst>
                <a:ext uri="{FF2B5EF4-FFF2-40B4-BE49-F238E27FC236}">
                  <a16:creationId xmlns:a16="http://schemas.microsoft.com/office/drawing/2014/main" id="{819CE969-5C71-4AC9-8021-646C4735D9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19">
              <a:extLst>
                <a:ext uri="{FF2B5EF4-FFF2-40B4-BE49-F238E27FC236}">
                  <a16:creationId xmlns:a16="http://schemas.microsoft.com/office/drawing/2014/main" id="{CE85663A-9CAA-4D19-91A7-40D747030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0">
              <a:extLst>
                <a:ext uri="{FF2B5EF4-FFF2-40B4-BE49-F238E27FC236}">
                  <a16:creationId xmlns:a16="http://schemas.microsoft.com/office/drawing/2014/main" id="{BA1E175E-EE29-4374-A4BA-577739BCE9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21">
              <a:extLst>
                <a:ext uri="{FF2B5EF4-FFF2-40B4-BE49-F238E27FC236}">
                  <a16:creationId xmlns:a16="http://schemas.microsoft.com/office/drawing/2014/main" id="{C510238E-779A-4718-B052-152C858F3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22">
              <a:extLst>
                <a:ext uri="{FF2B5EF4-FFF2-40B4-BE49-F238E27FC236}">
                  <a16:creationId xmlns:a16="http://schemas.microsoft.com/office/drawing/2014/main" id="{65BA305E-7A55-4318-9C99-E70A31E83F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23">
              <a:extLst>
                <a:ext uri="{FF2B5EF4-FFF2-40B4-BE49-F238E27FC236}">
                  <a16:creationId xmlns:a16="http://schemas.microsoft.com/office/drawing/2014/main" id="{658C43A8-B678-4D54-9D37-13CAF64BA5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24">
              <a:extLst>
                <a:ext uri="{FF2B5EF4-FFF2-40B4-BE49-F238E27FC236}">
                  <a16:creationId xmlns:a16="http://schemas.microsoft.com/office/drawing/2014/main" id="{A298FCC7-A6E1-4043-BD27-2687ADA55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25">
              <a:extLst>
                <a:ext uri="{FF2B5EF4-FFF2-40B4-BE49-F238E27FC236}">
                  <a16:creationId xmlns:a16="http://schemas.microsoft.com/office/drawing/2014/main" id="{0E9EC7D4-9207-4B87-94F6-316DDB6E6E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3" name="Group 102">
            <a:extLst>
              <a:ext uri="{FF2B5EF4-FFF2-40B4-BE49-F238E27FC236}">
                <a16:creationId xmlns:a16="http://schemas.microsoft.com/office/drawing/2014/main" id="{0B22AAA3-BDF2-42B3-A86E-A43145D6D5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04" name="Rectangle 103">
              <a:extLst>
                <a:ext uri="{FF2B5EF4-FFF2-40B4-BE49-F238E27FC236}">
                  <a16:creationId xmlns:a16="http://schemas.microsoft.com/office/drawing/2014/main" id="{19C9255B-70B4-431C-AD5A-B3FD92C171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Isosceles Triangle 22">
              <a:extLst>
                <a:ext uri="{FF2B5EF4-FFF2-40B4-BE49-F238E27FC236}">
                  <a16:creationId xmlns:a16="http://schemas.microsoft.com/office/drawing/2014/main" id="{079FCF5A-B4E3-4219-92D0-83067D65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C68C49C-A58D-4839-8B09-267FC8DB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C0B01C6B-A931-4736-AA57-65AA2ABF6E1F}"/>
              </a:ext>
            </a:extLst>
          </p:cNvPr>
          <p:cNvSpPr>
            <a:spLocks noGrp="1"/>
          </p:cNvSpPr>
          <p:nvPr>
            <p:ph type="title"/>
          </p:nvPr>
        </p:nvSpPr>
        <p:spPr>
          <a:xfrm>
            <a:off x="888631" y="2358391"/>
            <a:ext cx="3498979" cy="2453676"/>
          </a:xfrm>
        </p:spPr>
        <p:txBody>
          <a:bodyPr vert="horz" lIns="228600" tIns="228600" rIns="228600" bIns="0" rtlCol="0">
            <a:normAutofit/>
          </a:bodyPr>
          <a:lstStyle/>
          <a:p>
            <a:r>
              <a:rPr lang="en-US" b="1" dirty="0" err="1"/>
              <a:t>Solución</a:t>
            </a:r>
            <a:endParaRPr lang="en-US" b="1" dirty="0"/>
          </a:p>
        </p:txBody>
      </p:sp>
      <p:sp>
        <p:nvSpPr>
          <p:cNvPr id="139" name="Content Placeholder 138">
            <a:extLst>
              <a:ext uri="{FF2B5EF4-FFF2-40B4-BE49-F238E27FC236}">
                <a16:creationId xmlns:a16="http://schemas.microsoft.com/office/drawing/2014/main" id="{FB3632DA-2246-45B3-B0A8-8C274A6F36D4}"/>
              </a:ext>
            </a:extLst>
          </p:cNvPr>
          <p:cNvSpPr>
            <a:spLocks noGrp="1"/>
          </p:cNvSpPr>
          <p:nvPr>
            <p:ph idx="1"/>
          </p:nvPr>
        </p:nvSpPr>
        <p:spPr>
          <a:xfrm>
            <a:off x="5118447" y="797594"/>
            <a:ext cx="6281873" cy="2393369"/>
          </a:xfrm>
        </p:spPr>
        <p:txBody>
          <a:bodyPr>
            <a:normAutofit/>
          </a:bodyPr>
          <a:lstStyle/>
          <a:p>
            <a:r>
              <a:rPr lang="es-MX" dirty="0"/>
              <a:t>El ingreso máximo a obtener (de utilidades) es de  227,272  y se obtiene invirtiendo  199.999999  millones en el activo A y  127.272727  en el activo B. Por lo que esto es lo que el asesor financiero debería aconsejar al cliente hacer.</a:t>
            </a:r>
            <a:endParaRPr lang="en-US" dirty="0"/>
          </a:p>
        </p:txBody>
      </p:sp>
      <p:sp>
        <p:nvSpPr>
          <p:cNvPr id="108" name="Rectangle 107">
            <a:extLst>
              <a:ext uri="{FF2B5EF4-FFF2-40B4-BE49-F238E27FC236}">
                <a16:creationId xmlns:a16="http://schemas.microsoft.com/office/drawing/2014/main" id="{D5A5B1C6-BFDA-4919-B823-108E790C1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5" y="3667039"/>
            <a:ext cx="6269016" cy="23762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7F245085-3CC5-4780-B8BC-B9E0527B6D84}"/>
              </a:ext>
            </a:extLst>
          </p:cNvPr>
          <p:cNvPicPr>
            <a:picLocks noChangeAspect="1"/>
          </p:cNvPicPr>
          <p:nvPr/>
        </p:nvPicPr>
        <p:blipFill rotWithShape="1">
          <a:blip r:embed="rId2"/>
          <a:srcRect l="7672" t="38935" r="58003" b="30431"/>
          <a:stretch/>
        </p:blipFill>
        <p:spPr>
          <a:xfrm>
            <a:off x="5129677" y="3208338"/>
            <a:ext cx="5549436" cy="2798272"/>
          </a:xfrm>
          <a:prstGeom prst="rect">
            <a:avLst/>
          </a:prstGeom>
          <a:ln w="9525">
            <a:noFill/>
          </a:ln>
        </p:spPr>
      </p:pic>
    </p:spTree>
    <p:extLst>
      <p:ext uri="{BB962C8B-B14F-4D97-AF65-F5344CB8AC3E}">
        <p14:creationId xmlns:p14="http://schemas.microsoft.com/office/powerpoint/2010/main" val="183394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E0D87-18F0-4FAE-9E78-5096B918C25D}"/>
              </a:ext>
            </a:extLst>
          </p:cNvPr>
          <p:cNvSpPr>
            <a:spLocks noGrp="1"/>
          </p:cNvSpPr>
          <p:nvPr>
            <p:ph type="title"/>
          </p:nvPr>
        </p:nvSpPr>
        <p:spPr>
          <a:xfrm>
            <a:off x="3344216" y="2074730"/>
            <a:ext cx="5627506" cy="2192470"/>
          </a:xfrm>
        </p:spPr>
        <p:txBody>
          <a:bodyPr/>
          <a:lstStyle/>
          <a:p>
            <a:r>
              <a:rPr lang="es-MX" b="1" dirty="0"/>
              <a:t>Ajuste de curva del precio dólar</a:t>
            </a:r>
            <a:endParaRPr lang="es-MX" dirty="0"/>
          </a:p>
        </p:txBody>
      </p:sp>
    </p:spTree>
    <p:extLst>
      <p:ext uri="{BB962C8B-B14F-4D97-AF65-F5344CB8AC3E}">
        <p14:creationId xmlns:p14="http://schemas.microsoft.com/office/powerpoint/2010/main" val="1010566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48BE46-E758-4293-AAAF-95BAA8879D1E}"/>
              </a:ext>
            </a:extLst>
          </p:cNvPr>
          <p:cNvSpPr>
            <a:spLocks noGrp="1"/>
          </p:cNvSpPr>
          <p:nvPr>
            <p:ph type="body" idx="1"/>
          </p:nvPr>
        </p:nvSpPr>
        <p:spPr>
          <a:xfrm>
            <a:off x="3344215" y="2014330"/>
            <a:ext cx="5490223" cy="3207027"/>
          </a:xfrm>
        </p:spPr>
        <p:txBody>
          <a:bodyPr>
            <a:normAutofit fontScale="85000" lnSpcReduction="10000"/>
          </a:bodyPr>
          <a:lstStyle/>
          <a:p>
            <a:r>
              <a:rPr lang="es-MX" b="1" dirty="0"/>
              <a:t>Objetivo:</a:t>
            </a:r>
          </a:p>
          <a:p>
            <a:r>
              <a:rPr lang="es-MX" dirty="0"/>
              <a:t>Con una lista de datos previamente descargada hacer un ajuste de curva minimizando el error cuadrático para hacer la mejor aproximación posible.</a:t>
            </a:r>
          </a:p>
          <a:p>
            <a:r>
              <a:rPr lang="es-MX" b="1" dirty="0"/>
              <a:t>Objetivo específico:</a:t>
            </a:r>
          </a:p>
          <a:p>
            <a:r>
              <a:rPr lang="es-MX" dirty="0"/>
              <a:t>En este problema se busca encontrar un modelo que se ajuste a la variación de precios del dólar en el último año para evaluar si tiene alguna relación el como se comporta ahora con como se comportó en el pasado.</a:t>
            </a:r>
          </a:p>
        </p:txBody>
      </p:sp>
    </p:spTree>
    <p:extLst>
      <p:ext uri="{BB962C8B-B14F-4D97-AF65-F5344CB8AC3E}">
        <p14:creationId xmlns:p14="http://schemas.microsoft.com/office/powerpoint/2010/main" val="13800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ECDFB3C-13AC-4184-84C6-31AF17AD1F46}"/>
              </a:ext>
            </a:extLst>
          </p:cNvPr>
          <p:cNvSpPr>
            <a:spLocks noGrp="1"/>
          </p:cNvSpPr>
          <p:nvPr>
            <p:ph type="body" idx="1"/>
          </p:nvPr>
        </p:nvSpPr>
        <p:spPr>
          <a:xfrm>
            <a:off x="3344215" y="2423159"/>
            <a:ext cx="5490223" cy="2807461"/>
          </a:xfrm>
        </p:spPr>
        <p:txBody>
          <a:bodyPr>
            <a:normAutofit/>
          </a:bodyPr>
          <a:lstStyle/>
          <a:p>
            <a:r>
              <a:rPr lang="es-MX" sz="2000" dirty="0"/>
              <a:t>Descargar de </a:t>
            </a:r>
            <a:r>
              <a:rPr lang="es-MX" sz="2000" dirty="0" err="1"/>
              <a:t>Yahoo</a:t>
            </a:r>
            <a:r>
              <a:rPr lang="es-MX" sz="2000" dirty="0"/>
              <a:t> </a:t>
            </a:r>
            <a:r>
              <a:rPr lang="es-MX" sz="2000" dirty="0" err="1"/>
              <a:t>finance</a:t>
            </a:r>
            <a:r>
              <a:rPr lang="es-MX" sz="2000" dirty="0"/>
              <a:t> el historial del precio del dólar en el último año (de cierre), graficar los datos y con eso proponer distintos polinomios que se ajusten a su comportamiento, la idea es poder deducir un poco que interviene en el precio del dólar.</a:t>
            </a:r>
          </a:p>
        </p:txBody>
      </p:sp>
    </p:spTree>
    <p:extLst>
      <p:ext uri="{BB962C8B-B14F-4D97-AF65-F5344CB8AC3E}">
        <p14:creationId xmlns:p14="http://schemas.microsoft.com/office/powerpoint/2010/main" val="317409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61752715-D0DA-4D34-B400-AF7C9F0ACF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235DF68B-2749-4199-A168-9760196F8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6">
              <a:extLst>
                <a:ext uri="{FF2B5EF4-FFF2-40B4-BE49-F238E27FC236}">
                  <a16:creationId xmlns:a16="http://schemas.microsoft.com/office/drawing/2014/main" id="{801013C8-DBD4-44D9-B59B-5ACE91175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7">
              <a:extLst>
                <a:ext uri="{FF2B5EF4-FFF2-40B4-BE49-F238E27FC236}">
                  <a16:creationId xmlns:a16="http://schemas.microsoft.com/office/drawing/2014/main" id="{57FC56F7-4378-439F-BA5C-7294C8D6C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8">
              <a:extLst>
                <a:ext uri="{FF2B5EF4-FFF2-40B4-BE49-F238E27FC236}">
                  <a16:creationId xmlns:a16="http://schemas.microsoft.com/office/drawing/2014/main" id="{26437AEA-17A0-407D-8B23-79E5833BE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9">
              <a:extLst>
                <a:ext uri="{FF2B5EF4-FFF2-40B4-BE49-F238E27FC236}">
                  <a16:creationId xmlns:a16="http://schemas.microsoft.com/office/drawing/2014/main" id="{F2511498-B701-4B57-9A26-3D644806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0">
              <a:extLst>
                <a:ext uri="{FF2B5EF4-FFF2-40B4-BE49-F238E27FC236}">
                  <a16:creationId xmlns:a16="http://schemas.microsoft.com/office/drawing/2014/main" id="{DDF8AEE8-BDAC-4783-84C5-8CFE40F22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1">
              <a:extLst>
                <a:ext uri="{FF2B5EF4-FFF2-40B4-BE49-F238E27FC236}">
                  <a16:creationId xmlns:a16="http://schemas.microsoft.com/office/drawing/2014/main" id="{6BE52642-3E09-46F1-98D0-AFE2CACEEB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2">
              <a:extLst>
                <a:ext uri="{FF2B5EF4-FFF2-40B4-BE49-F238E27FC236}">
                  <a16:creationId xmlns:a16="http://schemas.microsoft.com/office/drawing/2014/main" id="{150E5638-DBD7-427D-BD1F-056F7F9498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3">
              <a:extLst>
                <a:ext uri="{FF2B5EF4-FFF2-40B4-BE49-F238E27FC236}">
                  <a16:creationId xmlns:a16="http://schemas.microsoft.com/office/drawing/2014/main" id="{AE1E9FBE-8396-476B-9E58-903B6FDAC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4">
              <a:extLst>
                <a:ext uri="{FF2B5EF4-FFF2-40B4-BE49-F238E27FC236}">
                  <a16:creationId xmlns:a16="http://schemas.microsoft.com/office/drawing/2014/main" id="{1FB65677-54DE-45DE-A970-678B53DEA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5">
              <a:extLst>
                <a:ext uri="{FF2B5EF4-FFF2-40B4-BE49-F238E27FC236}">
                  <a16:creationId xmlns:a16="http://schemas.microsoft.com/office/drawing/2014/main" id="{18B3163F-ED7A-472A-A80E-381DABFB7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0" name="Freeform 16">
              <a:extLst>
                <a:ext uri="{FF2B5EF4-FFF2-40B4-BE49-F238E27FC236}">
                  <a16:creationId xmlns:a16="http://schemas.microsoft.com/office/drawing/2014/main" id="{C16E57C7-01DA-49E6-8C06-27D309D3A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7">
              <a:extLst>
                <a:ext uri="{FF2B5EF4-FFF2-40B4-BE49-F238E27FC236}">
                  <a16:creationId xmlns:a16="http://schemas.microsoft.com/office/drawing/2014/main" id="{81D84002-F8EF-4286-8482-7121A7C5E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8">
              <a:extLst>
                <a:ext uri="{FF2B5EF4-FFF2-40B4-BE49-F238E27FC236}">
                  <a16:creationId xmlns:a16="http://schemas.microsoft.com/office/drawing/2014/main" id="{29D44FB0-3875-4E50-91DC-F858A8942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9">
              <a:extLst>
                <a:ext uri="{FF2B5EF4-FFF2-40B4-BE49-F238E27FC236}">
                  <a16:creationId xmlns:a16="http://schemas.microsoft.com/office/drawing/2014/main" id="{797FD83A-1355-47CB-B496-E7159052D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0">
              <a:extLst>
                <a:ext uri="{FF2B5EF4-FFF2-40B4-BE49-F238E27FC236}">
                  <a16:creationId xmlns:a16="http://schemas.microsoft.com/office/drawing/2014/main" id="{F5C4D8E7-7D3A-4584-9E77-5F5CECB8A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1">
              <a:extLst>
                <a:ext uri="{FF2B5EF4-FFF2-40B4-BE49-F238E27FC236}">
                  <a16:creationId xmlns:a16="http://schemas.microsoft.com/office/drawing/2014/main" id="{C5F407B5-936F-4344-B7DB-22ECF8008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2">
              <a:extLst>
                <a:ext uri="{FF2B5EF4-FFF2-40B4-BE49-F238E27FC236}">
                  <a16:creationId xmlns:a16="http://schemas.microsoft.com/office/drawing/2014/main" id="{D5DD06D2-EAA6-4BDF-8D49-9E592ECAA1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23">
              <a:extLst>
                <a:ext uri="{FF2B5EF4-FFF2-40B4-BE49-F238E27FC236}">
                  <a16:creationId xmlns:a16="http://schemas.microsoft.com/office/drawing/2014/main" id="{C880359C-482C-4782-8D2E-5CD698322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9" name="Group 88">
            <a:extLst>
              <a:ext uri="{FF2B5EF4-FFF2-40B4-BE49-F238E27FC236}">
                <a16:creationId xmlns:a16="http://schemas.microsoft.com/office/drawing/2014/main" id="{98C8B309-79B6-4B51-8ED1-D1466A6C9B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0" name="Rectangle 89">
              <a:extLst>
                <a:ext uri="{FF2B5EF4-FFF2-40B4-BE49-F238E27FC236}">
                  <a16:creationId xmlns:a16="http://schemas.microsoft.com/office/drawing/2014/main" id="{0CBA0844-65E0-4FBF-92E9-DDDE179E77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Isosceles Triangle 90">
              <a:extLst>
                <a:ext uri="{FF2B5EF4-FFF2-40B4-BE49-F238E27FC236}">
                  <a16:creationId xmlns:a16="http://schemas.microsoft.com/office/drawing/2014/main" id="{9868E85B-A29D-4B05-AB58-06B8162E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2C0189AF-0080-47DC-9216-770CA9E7B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4" name="Rectangle 93">
            <a:extLst>
              <a:ext uri="{FF2B5EF4-FFF2-40B4-BE49-F238E27FC236}">
                <a16:creationId xmlns:a16="http://schemas.microsoft.com/office/drawing/2014/main" id="{41B79267-F76A-4F76-90C0-4A74F88E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9C445207-0BC9-4D48-8FC7-C16E9B1C37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7" name="Freeform 5">
              <a:extLst>
                <a:ext uri="{FF2B5EF4-FFF2-40B4-BE49-F238E27FC236}">
                  <a16:creationId xmlns:a16="http://schemas.microsoft.com/office/drawing/2014/main" id="{B3351E2B-7A92-46A0-B35A-CE6DF142F3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6">
              <a:extLst>
                <a:ext uri="{FF2B5EF4-FFF2-40B4-BE49-F238E27FC236}">
                  <a16:creationId xmlns:a16="http://schemas.microsoft.com/office/drawing/2014/main" id="{50CA0B98-0145-4252-BA3B-BC7B5DD2A6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7">
              <a:extLst>
                <a:ext uri="{FF2B5EF4-FFF2-40B4-BE49-F238E27FC236}">
                  <a16:creationId xmlns:a16="http://schemas.microsoft.com/office/drawing/2014/main" id="{D05EC823-BCA5-426A-9CF6-B163C83616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8">
              <a:extLst>
                <a:ext uri="{FF2B5EF4-FFF2-40B4-BE49-F238E27FC236}">
                  <a16:creationId xmlns:a16="http://schemas.microsoft.com/office/drawing/2014/main" id="{14472F5F-8AF2-4CDA-8ED5-0C417F43CC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9">
              <a:extLst>
                <a:ext uri="{FF2B5EF4-FFF2-40B4-BE49-F238E27FC236}">
                  <a16:creationId xmlns:a16="http://schemas.microsoft.com/office/drawing/2014/main" id="{3A3C8211-F278-4072-86FD-25A6BBA2F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0">
              <a:extLst>
                <a:ext uri="{FF2B5EF4-FFF2-40B4-BE49-F238E27FC236}">
                  <a16:creationId xmlns:a16="http://schemas.microsoft.com/office/drawing/2014/main" id="{EC0F7967-7B73-4D52-B515-F75FF2D0F2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1">
              <a:extLst>
                <a:ext uri="{FF2B5EF4-FFF2-40B4-BE49-F238E27FC236}">
                  <a16:creationId xmlns:a16="http://schemas.microsoft.com/office/drawing/2014/main" id="{FE305521-A9C4-4590-8067-DE093E144B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2">
              <a:extLst>
                <a:ext uri="{FF2B5EF4-FFF2-40B4-BE49-F238E27FC236}">
                  <a16:creationId xmlns:a16="http://schemas.microsoft.com/office/drawing/2014/main" id="{3C445F9B-9F74-48E6-988C-756BEBCD2D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3">
              <a:extLst>
                <a:ext uri="{FF2B5EF4-FFF2-40B4-BE49-F238E27FC236}">
                  <a16:creationId xmlns:a16="http://schemas.microsoft.com/office/drawing/2014/main" id="{D3C8503C-5A23-4AAC-8AF6-0733419B6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4">
              <a:extLst>
                <a:ext uri="{FF2B5EF4-FFF2-40B4-BE49-F238E27FC236}">
                  <a16:creationId xmlns:a16="http://schemas.microsoft.com/office/drawing/2014/main" id="{B837D9BE-0C9D-4D07-9FF6-94CBB46461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5">
              <a:extLst>
                <a:ext uri="{FF2B5EF4-FFF2-40B4-BE49-F238E27FC236}">
                  <a16:creationId xmlns:a16="http://schemas.microsoft.com/office/drawing/2014/main" id="{66F6A13D-C6D2-415F-BA88-87C5E9B8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6">
              <a:extLst>
                <a:ext uri="{FF2B5EF4-FFF2-40B4-BE49-F238E27FC236}">
                  <a16:creationId xmlns:a16="http://schemas.microsoft.com/office/drawing/2014/main" id="{0796A967-3D1D-49AD-BCE2-6BF545A967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
              <a:extLst>
                <a:ext uri="{FF2B5EF4-FFF2-40B4-BE49-F238E27FC236}">
                  <a16:creationId xmlns:a16="http://schemas.microsoft.com/office/drawing/2014/main" id="{6A3E2B21-965A-4D9E-AC40-3F693C05EB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8">
              <a:extLst>
                <a:ext uri="{FF2B5EF4-FFF2-40B4-BE49-F238E27FC236}">
                  <a16:creationId xmlns:a16="http://schemas.microsoft.com/office/drawing/2014/main" id="{DD690A63-C307-4D2C-86D6-EAF87A1E3F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9">
              <a:extLst>
                <a:ext uri="{FF2B5EF4-FFF2-40B4-BE49-F238E27FC236}">
                  <a16:creationId xmlns:a16="http://schemas.microsoft.com/office/drawing/2014/main" id="{C443F848-CC76-49A3-9E72-D693A84194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20">
              <a:extLst>
                <a:ext uri="{FF2B5EF4-FFF2-40B4-BE49-F238E27FC236}">
                  <a16:creationId xmlns:a16="http://schemas.microsoft.com/office/drawing/2014/main" id="{21412D43-B16E-4504-AE0E-80FCC02E0C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21">
              <a:extLst>
                <a:ext uri="{FF2B5EF4-FFF2-40B4-BE49-F238E27FC236}">
                  <a16:creationId xmlns:a16="http://schemas.microsoft.com/office/drawing/2014/main" id="{3C1AFC7D-6E75-40E9-92BC-3B3D421C1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22">
              <a:extLst>
                <a:ext uri="{FF2B5EF4-FFF2-40B4-BE49-F238E27FC236}">
                  <a16:creationId xmlns:a16="http://schemas.microsoft.com/office/drawing/2014/main" id="{97094882-03D2-4F89-BFBE-00B6E287E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3">
              <a:extLst>
                <a:ext uri="{FF2B5EF4-FFF2-40B4-BE49-F238E27FC236}">
                  <a16:creationId xmlns:a16="http://schemas.microsoft.com/office/drawing/2014/main" id="{67340C70-AD45-4DF8-A1B8-B2D6A873E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7" name="Rectangle 116">
            <a:extLst>
              <a:ext uri="{FF2B5EF4-FFF2-40B4-BE49-F238E27FC236}">
                <a16:creationId xmlns:a16="http://schemas.microsoft.com/office/drawing/2014/main" id="{1DA332A5-BA16-4DE3-82C5-22B2214C2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9" y="0"/>
            <a:ext cx="12191695" cy="4197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 name="Marcador de contenido 3">
            <a:extLst>
              <a:ext uri="{FF2B5EF4-FFF2-40B4-BE49-F238E27FC236}">
                <a16:creationId xmlns:a16="http://schemas.microsoft.com/office/drawing/2014/main" id="{C2F0F3F3-B0B3-49CF-8D77-15404F1E3D9E}"/>
              </a:ext>
            </a:extLst>
          </p:cNvPr>
          <p:cNvPicPr>
            <a:picLocks noGrp="1" noChangeAspect="1"/>
          </p:cNvPicPr>
          <p:nvPr>
            <p:ph idx="1"/>
          </p:nvPr>
        </p:nvPicPr>
        <p:blipFill rotWithShape="1">
          <a:blip r:embed="rId2"/>
          <a:srcRect l="11239" t="34678" r="67710" b="18924"/>
          <a:stretch/>
        </p:blipFill>
        <p:spPr>
          <a:xfrm>
            <a:off x="1445581" y="80815"/>
            <a:ext cx="3244346" cy="4040190"/>
          </a:xfrm>
          <a:prstGeom prst="rect">
            <a:avLst/>
          </a:prstGeom>
          <a:ln w="12700">
            <a:noFill/>
          </a:ln>
        </p:spPr>
      </p:pic>
      <p:pic>
        <p:nvPicPr>
          <p:cNvPr id="5" name="Imagen 4">
            <a:extLst>
              <a:ext uri="{FF2B5EF4-FFF2-40B4-BE49-F238E27FC236}">
                <a16:creationId xmlns:a16="http://schemas.microsoft.com/office/drawing/2014/main" id="{99AEDA19-575D-4CF5-8CA6-BFF21ADEE904}"/>
              </a:ext>
            </a:extLst>
          </p:cNvPr>
          <p:cNvPicPr>
            <a:picLocks noChangeAspect="1"/>
          </p:cNvPicPr>
          <p:nvPr/>
        </p:nvPicPr>
        <p:blipFill rotWithShape="1">
          <a:blip r:embed="rId3"/>
          <a:srcRect l="19033" t="19282" r="30578" b="17333"/>
          <a:stretch/>
        </p:blipFill>
        <p:spPr>
          <a:xfrm>
            <a:off x="6278064" y="80815"/>
            <a:ext cx="5684633" cy="4040190"/>
          </a:xfrm>
          <a:prstGeom prst="rect">
            <a:avLst/>
          </a:prstGeom>
          <a:ln w="12700">
            <a:noFill/>
          </a:ln>
        </p:spPr>
      </p:pic>
      <p:grpSp>
        <p:nvGrpSpPr>
          <p:cNvPr id="119" name="Group 118">
            <a:extLst>
              <a:ext uri="{FF2B5EF4-FFF2-40B4-BE49-F238E27FC236}">
                <a16:creationId xmlns:a16="http://schemas.microsoft.com/office/drawing/2014/main" id="{8F47AB70-A01A-4FBE-B56A-E0F84A7A50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120" name="Isosceles Triangle 39">
              <a:extLst>
                <a:ext uri="{FF2B5EF4-FFF2-40B4-BE49-F238E27FC236}">
                  <a16:creationId xmlns:a16="http://schemas.microsoft.com/office/drawing/2014/main" id="{54A1523F-E38A-4ACC-9EB4-0C861C7AA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D08D8AE7-F590-4340-90AE-1A649D285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E2E3D0F2-6DFC-4DE8-90CF-FB312DE16D8C}"/>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3700"/>
              <a:t>USD/MXN</a:t>
            </a:r>
          </a:p>
        </p:txBody>
      </p:sp>
    </p:spTree>
    <p:extLst>
      <p:ext uri="{BB962C8B-B14F-4D97-AF65-F5344CB8AC3E}">
        <p14:creationId xmlns:p14="http://schemas.microsoft.com/office/powerpoint/2010/main" val="313459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61752715-D0DA-4D34-B400-AF7C9F0ACF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235DF68B-2749-4199-A168-9760196F8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6">
              <a:extLst>
                <a:ext uri="{FF2B5EF4-FFF2-40B4-BE49-F238E27FC236}">
                  <a16:creationId xmlns:a16="http://schemas.microsoft.com/office/drawing/2014/main" id="{801013C8-DBD4-44D9-B59B-5ACE91175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7">
              <a:extLst>
                <a:ext uri="{FF2B5EF4-FFF2-40B4-BE49-F238E27FC236}">
                  <a16:creationId xmlns:a16="http://schemas.microsoft.com/office/drawing/2014/main" id="{57FC56F7-4378-439F-BA5C-7294C8D6C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8">
              <a:extLst>
                <a:ext uri="{FF2B5EF4-FFF2-40B4-BE49-F238E27FC236}">
                  <a16:creationId xmlns:a16="http://schemas.microsoft.com/office/drawing/2014/main" id="{26437AEA-17A0-407D-8B23-79E5833BE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9">
              <a:extLst>
                <a:ext uri="{FF2B5EF4-FFF2-40B4-BE49-F238E27FC236}">
                  <a16:creationId xmlns:a16="http://schemas.microsoft.com/office/drawing/2014/main" id="{F2511498-B701-4B57-9A26-3D644806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0">
              <a:extLst>
                <a:ext uri="{FF2B5EF4-FFF2-40B4-BE49-F238E27FC236}">
                  <a16:creationId xmlns:a16="http://schemas.microsoft.com/office/drawing/2014/main" id="{DDF8AEE8-BDAC-4783-84C5-8CFE40F22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1">
              <a:extLst>
                <a:ext uri="{FF2B5EF4-FFF2-40B4-BE49-F238E27FC236}">
                  <a16:creationId xmlns:a16="http://schemas.microsoft.com/office/drawing/2014/main" id="{6BE52642-3E09-46F1-98D0-AFE2CACEEB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2">
              <a:extLst>
                <a:ext uri="{FF2B5EF4-FFF2-40B4-BE49-F238E27FC236}">
                  <a16:creationId xmlns:a16="http://schemas.microsoft.com/office/drawing/2014/main" id="{150E5638-DBD7-427D-BD1F-056F7F9498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3">
              <a:extLst>
                <a:ext uri="{FF2B5EF4-FFF2-40B4-BE49-F238E27FC236}">
                  <a16:creationId xmlns:a16="http://schemas.microsoft.com/office/drawing/2014/main" id="{AE1E9FBE-8396-476B-9E58-903B6FDAC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4">
              <a:extLst>
                <a:ext uri="{FF2B5EF4-FFF2-40B4-BE49-F238E27FC236}">
                  <a16:creationId xmlns:a16="http://schemas.microsoft.com/office/drawing/2014/main" id="{1FB65677-54DE-45DE-A970-678B53DEA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5">
              <a:extLst>
                <a:ext uri="{FF2B5EF4-FFF2-40B4-BE49-F238E27FC236}">
                  <a16:creationId xmlns:a16="http://schemas.microsoft.com/office/drawing/2014/main" id="{18B3163F-ED7A-472A-A80E-381DABFB7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0" name="Freeform 16">
              <a:extLst>
                <a:ext uri="{FF2B5EF4-FFF2-40B4-BE49-F238E27FC236}">
                  <a16:creationId xmlns:a16="http://schemas.microsoft.com/office/drawing/2014/main" id="{C16E57C7-01DA-49E6-8C06-27D309D3A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7">
              <a:extLst>
                <a:ext uri="{FF2B5EF4-FFF2-40B4-BE49-F238E27FC236}">
                  <a16:creationId xmlns:a16="http://schemas.microsoft.com/office/drawing/2014/main" id="{81D84002-F8EF-4286-8482-7121A7C5E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8">
              <a:extLst>
                <a:ext uri="{FF2B5EF4-FFF2-40B4-BE49-F238E27FC236}">
                  <a16:creationId xmlns:a16="http://schemas.microsoft.com/office/drawing/2014/main" id="{29D44FB0-3875-4E50-91DC-F858A8942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9">
              <a:extLst>
                <a:ext uri="{FF2B5EF4-FFF2-40B4-BE49-F238E27FC236}">
                  <a16:creationId xmlns:a16="http://schemas.microsoft.com/office/drawing/2014/main" id="{797FD83A-1355-47CB-B496-E7159052D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0">
              <a:extLst>
                <a:ext uri="{FF2B5EF4-FFF2-40B4-BE49-F238E27FC236}">
                  <a16:creationId xmlns:a16="http://schemas.microsoft.com/office/drawing/2014/main" id="{F5C4D8E7-7D3A-4584-9E77-5F5CECB8A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1">
              <a:extLst>
                <a:ext uri="{FF2B5EF4-FFF2-40B4-BE49-F238E27FC236}">
                  <a16:creationId xmlns:a16="http://schemas.microsoft.com/office/drawing/2014/main" id="{C5F407B5-936F-4344-B7DB-22ECF8008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2">
              <a:extLst>
                <a:ext uri="{FF2B5EF4-FFF2-40B4-BE49-F238E27FC236}">
                  <a16:creationId xmlns:a16="http://schemas.microsoft.com/office/drawing/2014/main" id="{D5DD06D2-EAA6-4BDF-8D49-9E592ECAA1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23">
              <a:extLst>
                <a:ext uri="{FF2B5EF4-FFF2-40B4-BE49-F238E27FC236}">
                  <a16:creationId xmlns:a16="http://schemas.microsoft.com/office/drawing/2014/main" id="{C880359C-482C-4782-8D2E-5CD698322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9" name="Group 88">
            <a:extLst>
              <a:ext uri="{FF2B5EF4-FFF2-40B4-BE49-F238E27FC236}">
                <a16:creationId xmlns:a16="http://schemas.microsoft.com/office/drawing/2014/main" id="{98C8B309-79B6-4B51-8ED1-D1466A6C9B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0" name="Rectangle 89">
              <a:extLst>
                <a:ext uri="{FF2B5EF4-FFF2-40B4-BE49-F238E27FC236}">
                  <a16:creationId xmlns:a16="http://schemas.microsoft.com/office/drawing/2014/main" id="{0CBA0844-65E0-4FBF-92E9-DDDE179E77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Isosceles Triangle 90">
              <a:extLst>
                <a:ext uri="{FF2B5EF4-FFF2-40B4-BE49-F238E27FC236}">
                  <a16:creationId xmlns:a16="http://schemas.microsoft.com/office/drawing/2014/main" id="{9868E85B-A29D-4B05-AB58-06B8162E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2C0189AF-0080-47DC-9216-770CA9E7B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4" name="Rectangle 93">
            <a:extLst>
              <a:ext uri="{FF2B5EF4-FFF2-40B4-BE49-F238E27FC236}">
                <a16:creationId xmlns:a16="http://schemas.microsoft.com/office/drawing/2014/main" id="{73B94FEB-DB6F-4F00-980C-DCE4B9867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5FF7B201-34BB-4AF2-A53B-13B5BF581F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7" name="Freeform 5">
              <a:extLst>
                <a:ext uri="{FF2B5EF4-FFF2-40B4-BE49-F238E27FC236}">
                  <a16:creationId xmlns:a16="http://schemas.microsoft.com/office/drawing/2014/main" id="{691DF9D8-8B32-4A5F-9932-04E99CD22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6">
              <a:extLst>
                <a:ext uri="{FF2B5EF4-FFF2-40B4-BE49-F238E27FC236}">
                  <a16:creationId xmlns:a16="http://schemas.microsoft.com/office/drawing/2014/main" id="{FCEDDCE0-AEF7-49E7-9ACF-FA7017CD7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7">
              <a:extLst>
                <a:ext uri="{FF2B5EF4-FFF2-40B4-BE49-F238E27FC236}">
                  <a16:creationId xmlns:a16="http://schemas.microsoft.com/office/drawing/2014/main" id="{E5B794B6-561D-45FC-9801-0AD75C3BB3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8">
              <a:extLst>
                <a:ext uri="{FF2B5EF4-FFF2-40B4-BE49-F238E27FC236}">
                  <a16:creationId xmlns:a16="http://schemas.microsoft.com/office/drawing/2014/main" id="{CA288833-1B92-4924-8DB3-FE5A027A38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9">
              <a:extLst>
                <a:ext uri="{FF2B5EF4-FFF2-40B4-BE49-F238E27FC236}">
                  <a16:creationId xmlns:a16="http://schemas.microsoft.com/office/drawing/2014/main" id="{712F4D5A-5139-42C5-ABF2-EA2B9E596E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0">
              <a:extLst>
                <a:ext uri="{FF2B5EF4-FFF2-40B4-BE49-F238E27FC236}">
                  <a16:creationId xmlns:a16="http://schemas.microsoft.com/office/drawing/2014/main" id="{806F6877-CD01-4DFB-B17E-F3027F36E9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1">
              <a:extLst>
                <a:ext uri="{FF2B5EF4-FFF2-40B4-BE49-F238E27FC236}">
                  <a16:creationId xmlns:a16="http://schemas.microsoft.com/office/drawing/2014/main" id="{6EB58EED-3F5A-41AB-80E3-E9AFD0AF8B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2">
              <a:extLst>
                <a:ext uri="{FF2B5EF4-FFF2-40B4-BE49-F238E27FC236}">
                  <a16:creationId xmlns:a16="http://schemas.microsoft.com/office/drawing/2014/main" id="{E6C883CC-BFDB-45F5-B5B2-BC70D17FD1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3">
              <a:extLst>
                <a:ext uri="{FF2B5EF4-FFF2-40B4-BE49-F238E27FC236}">
                  <a16:creationId xmlns:a16="http://schemas.microsoft.com/office/drawing/2014/main" id="{922E42DC-318B-4BD2-B0A3-06D3B45DE3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4">
              <a:extLst>
                <a:ext uri="{FF2B5EF4-FFF2-40B4-BE49-F238E27FC236}">
                  <a16:creationId xmlns:a16="http://schemas.microsoft.com/office/drawing/2014/main" id="{7B71A820-CE61-400A-8481-EB2DFC54DA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5">
              <a:extLst>
                <a:ext uri="{FF2B5EF4-FFF2-40B4-BE49-F238E27FC236}">
                  <a16:creationId xmlns:a16="http://schemas.microsoft.com/office/drawing/2014/main" id="{6A904557-9B93-430D-8190-E22CB8AC7E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6">
              <a:extLst>
                <a:ext uri="{FF2B5EF4-FFF2-40B4-BE49-F238E27FC236}">
                  <a16:creationId xmlns:a16="http://schemas.microsoft.com/office/drawing/2014/main" id="{3169C344-4DE0-4321-9607-4F46871A95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
              <a:extLst>
                <a:ext uri="{FF2B5EF4-FFF2-40B4-BE49-F238E27FC236}">
                  <a16:creationId xmlns:a16="http://schemas.microsoft.com/office/drawing/2014/main" id="{AD05B63F-07D6-40B3-ACF2-B82DD8FE6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8">
              <a:extLst>
                <a:ext uri="{FF2B5EF4-FFF2-40B4-BE49-F238E27FC236}">
                  <a16:creationId xmlns:a16="http://schemas.microsoft.com/office/drawing/2014/main" id="{CA6AA4B8-7026-47F9-8A70-FECDD03A24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9">
              <a:extLst>
                <a:ext uri="{FF2B5EF4-FFF2-40B4-BE49-F238E27FC236}">
                  <a16:creationId xmlns:a16="http://schemas.microsoft.com/office/drawing/2014/main" id="{1AF61024-AD8A-4FAD-861E-DF8F31760D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20">
              <a:extLst>
                <a:ext uri="{FF2B5EF4-FFF2-40B4-BE49-F238E27FC236}">
                  <a16:creationId xmlns:a16="http://schemas.microsoft.com/office/drawing/2014/main" id="{05AEF9CF-3D3B-4AEC-8989-0165748D03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21">
              <a:extLst>
                <a:ext uri="{FF2B5EF4-FFF2-40B4-BE49-F238E27FC236}">
                  <a16:creationId xmlns:a16="http://schemas.microsoft.com/office/drawing/2014/main" id="{820530AB-2F9A-4090-9070-C8E268F761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22">
              <a:extLst>
                <a:ext uri="{FF2B5EF4-FFF2-40B4-BE49-F238E27FC236}">
                  <a16:creationId xmlns:a16="http://schemas.microsoft.com/office/drawing/2014/main" id="{A232BFB4-D498-4E32-A25E-D9468FC330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3">
              <a:extLst>
                <a:ext uri="{FF2B5EF4-FFF2-40B4-BE49-F238E27FC236}">
                  <a16:creationId xmlns:a16="http://schemas.microsoft.com/office/drawing/2014/main" id="{0E70563B-A9A5-4207-B0A7-6D5044E95D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7" name="Group 116">
            <a:extLst>
              <a:ext uri="{FF2B5EF4-FFF2-40B4-BE49-F238E27FC236}">
                <a16:creationId xmlns:a16="http://schemas.microsoft.com/office/drawing/2014/main" id="{2EBE9C07-5814-427D-B71B-EDCB7F6448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3893141"/>
            <a:ext cx="8845667" cy="1771275"/>
            <a:chOff x="1669293" y="3893141"/>
            <a:chExt cx="8845667" cy="1771275"/>
          </a:xfrm>
        </p:grpSpPr>
        <p:sp>
          <p:nvSpPr>
            <p:cNvPr id="118" name="Isosceles Triangle 39">
              <a:extLst>
                <a:ext uri="{FF2B5EF4-FFF2-40B4-BE49-F238E27FC236}">
                  <a16:creationId xmlns:a16="http://schemas.microsoft.com/office/drawing/2014/main" id="{8CF59FE1-2F1D-461A-8861-BD5EF0BAF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D806C61E-7FFC-47C3-BCBA-49ECFA2680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3893141"/>
              <a:ext cx="8845667"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166A55AA-267C-4CCD-B826-F5102ADA0023}"/>
              </a:ext>
            </a:extLst>
          </p:cNvPr>
          <p:cNvSpPr>
            <a:spLocks noGrp="1"/>
          </p:cNvSpPr>
          <p:nvPr>
            <p:ph type="title"/>
          </p:nvPr>
        </p:nvSpPr>
        <p:spPr>
          <a:xfrm>
            <a:off x="1759236" y="3980237"/>
            <a:ext cx="8672295" cy="727748"/>
          </a:xfrm>
        </p:spPr>
        <p:txBody>
          <a:bodyPr vert="horz" lIns="228600" tIns="228600" rIns="228600" bIns="0" rtlCol="0" anchor="b">
            <a:normAutofit/>
          </a:bodyPr>
          <a:lstStyle/>
          <a:p>
            <a:pPr>
              <a:lnSpc>
                <a:spcPct val="80000"/>
              </a:lnSpc>
            </a:pPr>
            <a:r>
              <a:rPr lang="en-US" sz="3100"/>
              <a:t>Los Datos y Modelos, junto con los Errores Cuadráticos</a:t>
            </a:r>
          </a:p>
        </p:txBody>
      </p:sp>
      <p:sp>
        <p:nvSpPr>
          <p:cNvPr id="121" name="Rectangle 120">
            <a:extLst>
              <a:ext uri="{FF2B5EF4-FFF2-40B4-BE49-F238E27FC236}">
                <a16:creationId xmlns:a16="http://schemas.microsoft.com/office/drawing/2014/main" id="{0EE2F064-302F-4E9E-BFAE-F61FA8C93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138" y="1179555"/>
            <a:ext cx="8846458" cy="2627996"/>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 name="Marcador de contenido 3">
            <a:extLst>
              <a:ext uri="{FF2B5EF4-FFF2-40B4-BE49-F238E27FC236}">
                <a16:creationId xmlns:a16="http://schemas.microsoft.com/office/drawing/2014/main" id="{AAF51F8E-B277-4B1B-9F46-E998877364F1}"/>
              </a:ext>
            </a:extLst>
          </p:cNvPr>
          <p:cNvPicPr>
            <a:picLocks noGrp="1" noChangeAspect="1"/>
          </p:cNvPicPr>
          <p:nvPr>
            <p:ph idx="1"/>
          </p:nvPr>
        </p:nvPicPr>
        <p:blipFill rotWithShape="1">
          <a:blip r:embed="rId2"/>
          <a:srcRect l="17146" t="23912" r="8869" b="12788"/>
          <a:stretch/>
        </p:blipFill>
        <p:spPr>
          <a:xfrm>
            <a:off x="1747411" y="1452920"/>
            <a:ext cx="4305706" cy="2081386"/>
          </a:xfrm>
          <a:prstGeom prst="rect">
            <a:avLst/>
          </a:prstGeom>
          <a:ln w="12700">
            <a:noFill/>
          </a:ln>
        </p:spPr>
      </p:pic>
      <p:pic>
        <p:nvPicPr>
          <p:cNvPr id="5" name="Imagen 4">
            <a:extLst>
              <a:ext uri="{FF2B5EF4-FFF2-40B4-BE49-F238E27FC236}">
                <a16:creationId xmlns:a16="http://schemas.microsoft.com/office/drawing/2014/main" id="{F4152472-3264-48F5-8F08-37C993FE77B8}"/>
              </a:ext>
            </a:extLst>
          </p:cNvPr>
          <p:cNvPicPr>
            <a:picLocks noChangeAspect="1"/>
          </p:cNvPicPr>
          <p:nvPr/>
        </p:nvPicPr>
        <p:blipFill rotWithShape="1">
          <a:blip r:embed="rId3"/>
          <a:srcRect l="24248" t="24308" r="20374" b="11897"/>
          <a:stretch/>
        </p:blipFill>
        <p:spPr>
          <a:xfrm>
            <a:off x="6377758" y="1255769"/>
            <a:ext cx="3803633" cy="2475689"/>
          </a:xfrm>
          <a:prstGeom prst="rect">
            <a:avLst/>
          </a:prstGeom>
          <a:ln w="12700">
            <a:noFill/>
          </a:ln>
        </p:spPr>
      </p:pic>
    </p:spTree>
    <p:extLst>
      <p:ext uri="{BB962C8B-B14F-4D97-AF65-F5344CB8AC3E}">
        <p14:creationId xmlns:p14="http://schemas.microsoft.com/office/powerpoint/2010/main" val="63774106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otalTime>0</TotalTime>
  <Words>454</Words>
  <Application>Microsoft Office PowerPoint</Application>
  <PresentationFormat>Panorámica</PresentationFormat>
  <Paragraphs>22</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Calibri Light</vt:lpstr>
      <vt:lpstr>Rockwell</vt:lpstr>
      <vt:lpstr>Wingdings</vt:lpstr>
      <vt:lpstr>Atlas</vt:lpstr>
      <vt:lpstr>Problema de inversión resuelto con programación lineal y ajuste de curva del precio cierre del dólar¶ </vt:lpstr>
      <vt:lpstr>Rentabilidad de una inversión </vt:lpstr>
      <vt:lpstr>Problema</vt:lpstr>
      <vt:lpstr>Solución</vt:lpstr>
      <vt:lpstr>Ajuste de curva del precio dólar</vt:lpstr>
      <vt:lpstr>Presentación de PowerPoint</vt:lpstr>
      <vt:lpstr>Presentación de PowerPoint</vt:lpstr>
      <vt:lpstr>USD/MXN</vt:lpstr>
      <vt:lpstr>Los Datos y Modelos, junto con los Errores Cuadráticos</vt:lpstr>
      <vt:lpstr>Gráfica con los Datos Diferenciados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 de inversión resuelto con programación lineal y ajuste de curva del precio cierre del dólar¶ </dc:title>
  <dc:creator>Miguel Morrill</dc:creator>
  <cp:lastModifiedBy>Miguel Morrill</cp:lastModifiedBy>
  <cp:revision>5</cp:revision>
  <dcterms:created xsi:type="dcterms:W3CDTF">2020-03-11T13:17:13Z</dcterms:created>
  <dcterms:modified xsi:type="dcterms:W3CDTF">2020-03-11T14:03:59Z</dcterms:modified>
</cp:coreProperties>
</file>