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77" r:id="rId1"/>
    <p:sldMasterId id="2147484040" r:id="rId2"/>
    <p:sldMasterId id="2147484130" r:id="rId3"/>
  </p:sldMasterIdLst>
  <p:notesMasterIdLst>
    <p:notesMasterId r:id="rId36"/>
  </p:notesMasterIdLst>
  <p:sldIdLst>
    <p:sldId id="261" r:id="rId4"/>
    <p:sldId id="258" r:id="rId5"/>
    <p:sldId id="257" r:id="rId6"/>
    <p:sldId id="262" r:id="rId7"/>
    <p:sldId id="263" r:id="rId8"/>
    <p:sldId id="283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90" r:id="rId22"/>
    <p:sldId id="274" r:id="rId23"/>
    <p:sldId id="275" r:id="rId24"/>
    <p:sldId id="281" r:id="rId25"/>
    <p:sldId id="276" r:id="rId26"/>
    <p:sldId id="280" r:id="rId27"/>
    <p:sldId id="279" r:id="rId28"/>
    <p:sldId id="277" r:id="rId29"/>
    <p:sldId id="282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0258" autoAdjust="0"/>
  </p:normalViewPr>
  <p:slideViewPr>
    <p:cSldViewPr snapToGrid="0">
      <p:cViewPr>
        <p:scale>
          <a:sx n="78" d="100"/>
          <a:sy n="78" d="100"/>
        </p:scale>
        <p:origin x="-18" y="-5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65210-532F-4A2A-A577-9C1B390D3108}" type="datetimeFigureOut">
              <a:rPr lang="en-US" smtClean="0"/>
              <a:t>14-Oct-18</a:t>
            </a:fld>
            <a:endParaRPr lang="en-US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725F-959B-4806-AA35-F38420D979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5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</a:t>
            </a:r>
          </a:p>
          <a:p>
            <a:r>
              <a:rPr lang="en-US" dirty="0"/>
              <a:t>Thesis title</a:t>
            </a:r>
          </a:p>
          <a:p>
            <a:r>
              <a:rPr lang="en-US" dirty="0"/>
              <a:t>Thank supervisors</a:t>
            </a:r>
          </a:p>
          <a:p>
            <a:r>
              <a:rPr lang="en-US" dirty="0"/>
              <a:t>Thank examination committee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8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Parameters kappa, nu bar, nu zero, eta, and rho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7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7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Also stochastic volatility, like Heston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Parameters sigma zero, </a:t>
            </a:r>
            <a:r>
              <a:rPr lang="en-US" dirty="0"/>
              <a:t>nu, beta, rho</a:t>
            </a:r>
            <a:endParaRPr lang="pt-PT" dirty="0"/>
          </a:p>
          <a:p>
            <a:r>
              <a:rPr lang="pt-PT" dirty="0"/>
              <a:t>We chose two decreasing exponentials to model nu(t) and rho(t), with extra parameters</a:t>
            </a:r>
          </a:p>
          <a:p>
            <a:r>
              <a:rPr lang="pt-PT" dirty="0"/>
              <a:t>According to authors, static sabr doesn’t work for multiple maturities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4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These formulas are incomplete, please check their full version in the thesis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7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48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For simplicity, only shown maturity of 42 days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17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5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Brief motivation for my work</a:t>
            </a:r>
          </a:p>
          <a:p>
            <a:r>
              <a:rPr lang="en-US" noProof="0" dirty="0"/>
              <a:t>why it is important</a:t>
            </a:r>
          </a:p>
          <a:p>
            <a:r>
              <a:rPr lang="en-US" noProof="0" dirty="0"/>
              <a:t>Some required background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5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Option</a:t>
            </a:r>
            <a:r>
              <a:rPr lang="pt-PT" dirty="0"/>
              <a:t>: buy or sell (cal or put), stock, strike price, maturity</a:t>
            </a:r>
          </a:p>
          <a:p>
            <a:r>
              <a:rPr lang="pt-PT" dirty="0"/>
              <a:t>Payoff</a:t>
            </a:r>
          </a:p>
          <a:p>
            <a:r>
              <a:rPr lang="pt-PT" dirty="0"/>
              <a:t>Because payoff always </a:t>
            </a:r>
            <a:r>
              <a:rPr lang="en-US" noProof="0" dirty="0"/>
              <a:t>positive</a:t>
            </a:r>
            <a:r>
              <a:rPr lang="pt-PT" dirty="0"/>
              <a:t>, price, which we have to find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5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Black and Scholes formula, V is option price, sigma is volatility, r is interest rate</a:t>
            </a:r>
          </a:p>
          <a:p>
            <a:r>
              <a:rPr lang="pt-PT" dirty="0"/>
              <a:t>Solving with boundary conditions</a:t>
            </a:r>
          </a:p>
          <a:p>
            <a:r>
              <a:rPr lang="pt-PT" dirty="0"/>
              <a:t>Assumptions: GBM, interest rate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2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1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9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67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Introduce</a:t>
            </a:r>
            <a:r>
              <a:rPr lang="pt-PT" dirty="0"/>
              <a:t> </a:t>
            </a:r>
            <a:r>
              <a:rPr lang="en-US" noProof="0" dirty="0"/>
              <a:t>the</a:t>
            </a:r>
            <a:r>
              <a:rPr lang="pt-PT" dirty="0"/>
              <a:t> </a:t>
            </a:r>
            <a:r>
              <a:rPr lang="en-US" noProof="0" dirty="0"/>
              <a:t>four</a:t>
            </a:r>
            <a:r>
              <a:rPr lang="pt-PT" dirty="0"/>
              <a:t> </a:t>
            </a:r>
            <a:r>
              <a:rPr lang="en-US" noProof="0" dirty="0"/>
              <a:t>models</a:t>
            </a:r>
            <a:r>
              <a:rPr lang="pt-PT" dirty="0"/>
              <a:t> </a:t>
            </a:r>
            <a:r>
              <a:rPr lang="en-US" noProof="0" dirty="0"/>
              <a:t>chosen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1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B725F-959B-4806-AA35-F38420D979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4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AC1B-A4FF-455F-ADE7-967778002BDA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7100-245E-447E-AC6E-EBE1600F41A8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7B55-AFDD-4A0A-970D-7A1B4C02CC6B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0D2-6408-4155-88DE-E9FC59067D97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1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23A-5962-422B-8FEB-26C324C98820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8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CEC-67AC-4891-A12A-1C35739892BF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FC8B-BCDC-4513-985F-8F6E7D1C23D3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49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47D-08EA-43DB-86AE-B42AED872E18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0DD-2447-4501-8B12-FB87A688812E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0FC-E827-4748-A1B7-2BBDA166968B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4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A312-6E19-4E5E-BE52-D82B8009A83F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3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C42-EFCC-4F05-8988-044614AD92E1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1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9A63-6A09-4F78-A884-2D10AFDE8C7E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58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F239-A1DC-4481-BCF2-62A34B55BEA8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39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932-1DED-4C52-ABDC-132E75D8E8E5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41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b="1" spc="-120" baseline="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44575E-2CC4-4D55-B216-C617C4D9E118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4D48EFD5-FACE-4BD4-8795-AE357DCD3B80}"/>
              </a:ext>
            </a:extLst>
          </p:cNvPr>
          <p:cNvCxnSpPr>
            <a:cxnSpLocks/>
          </p:cNvCxnSpPr>
          <p:nvPr userDrawn="1"/>
        </p:nvCxnSpPr>
        <p:spPr>
          <a:xfrm>
            <a:off x="603504" y="4173299"/>
            <a:ext cx="107823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8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1" baseline="0">
                <a:solidFill>
                  <a:schemeClr val="accent1"/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E90-2EFD-4403-88CC-F21B5678C630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6332F7D-1C99-47C8-AF55-40AE341DEB2F}"/>
              </a:ext>
            </a:extLst>
          </p:cNvPr>
          <p:cNvCxnSpPr>
            <a:cxnSpLocks/>
          </p:cNvCxnSpPr>
          <p:nvPr userDrawn="1"/>
        </p:nvCxnSpPr>
        <p:spPr>
          <a:xfrm>
            <a:off x="603504" y="4173300"/>
            <a:ext cx="10782300" cy="0"/>
          </a:xfrm>
          <a:prstGeom prst="line">
            <a:avLst/>
          </a:prstGeom>
          <a:ln w="47625">
            <a:solidFill>
              <a:srgbClr val="009D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01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44575E-2CC4-4D55-B216-C617C4D9E118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1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328-745C-4829-B3F7-DCB4ADEADB08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94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1" baseline="0">
                <a:solidFill>
                  <a:schemeClr val="accent1"/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E90-2EFD-4403-88CC-F21B5678C630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046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8B35-9489-4673-A353-0CA7D8ED8A0C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E3D-129A-4713-B2A1-0E8A956D162B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5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C95B-B0BC-450A-985E-48E704C06141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99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8E59-306F-412E-B156-05F29983A9CC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59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FDFC-35A5-4FE7-9F4E-F106EBEE8B61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984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E757-C019-4B87-AAC0-54A08A7C478D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61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53D2FFB-B2CC-4796-825D-89B7F4FDEFEB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7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D5C-B41E-4C58-96E4-BE96258396DE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85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8A9-8ABF-484E-85EA-26E6DB9BC852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6791-94C0-45C8-83E2-2446A3402ECC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7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FE3-8A23-4530-9A0B-4EAF88AEE60B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3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F34C-C23B-41FE-8104-613BFEF28136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9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836A-7B94-4934-A8A5-88AB763E5B46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DDC-F571-4511-AD6B-F3F4749716D6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2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728B-64BA-4D57-9147-2B3A983D24F8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A1A992-52A3-47B5-9884-A386B84BA5DE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4D7B96-37A8-42BF-AFE7-0F1416058B14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517817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8918F4C-9F0C-462B-8FCC-332BE778B5B6}" type="datetime1">
              <a:rPr lang="en-US" smtClean="0"/>
              <a:t>14-Oct-18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927C9F-48D0-492C-9852-1B6ED371A88C}"/>
              </a:ext>
            </a:extLst>
          </p:cNvPr>
          <p:cNvSpPr/>
          <p:nvPr userDrawn="1"/>
        </p:nvSpPr>
        <p:spPr>
          <a:xfrm>
            <a:off x="11449430" y="0"/>
            <a:ext cx="7425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41388" y="5959004"/>
            <a:ext cx="2450612" cy="90688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2400" b="0" cap="none" spc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fld id="{E6C1293F-E0FB-479A-BC72-60F8B8633E5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5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43" r:id="rId2"/>
    <p:sldLayoutId id="2147484142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5486C99-68EA-439C-8FF1-4F944682C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Volatility Models in Option Pricing</a:t>
            </a:r>
            <a:endParaRPr lang="en-US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7A1CC46-F12D-4A47-BF88-5E3E828D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316375"/>
            <a:ext cx="9228201" cy="1645920"/>
          </a:xfrm>
        </p:spPr>
        <p:txBody>
          <a:bodyPr/>
          <a:lstStyle/>
          <a:p>
            <a:r>
              <a:rPr lang="en-US" dirty="0"/>
              <a:t>Miguel Ribeiro</a:t>
            </a:r>
          </a:p>
          <a:p>
            <a:r>
              <a:rPr lang="en-US" dirty="0"/>
              <a:t>Master in Engineering Physics</a:t>
            </a:r>
          </a:p>
          <a:p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2726AB-6B0F-4C26-B8EE-B0F37806EBC5}"/>
              </a:ext>
            </a:extLst>
          </p:cNvPr>
          <p:cNvSpPr txBox="1"/>
          <p:nvPr/>
        </p:nvSpPr>
        <p:spPr>
          <a:xfrm>
            <a:off x="7275730" y="5546796"/>
            <a:ext cx="4110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Supervisors: </a:t>
            </a:r>
            <a:r>
              <a:rPr lang="pt-PT" sz="2400" dirty="0">
                <a:solidFill>
                  <a:schemeClr val="bg1"/>
                </a:solidFill>
              </a:rPr>
              <a:t>Prof. Cláudia Nunes</a:t>
            </a:r>
          </a:p>
          <a:p>
            <a:r>
              <a:rPr lang="pt-PT" sz="2400" dirty="0">
                <a:solidFill>
                  <a:schemeClr val="bg1"/>
                </a:solidFill>
              </a:rPr>
              <a:t>	         Prof. Rui Dilão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036FFB9-3091-44FA-935F-F4C7D6803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53" y="0"/>
            <a:ext cx="3463935" cy="24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7F075F-53E4-47B7-A0D0-61CD1026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Dupire’s Local Volatility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99079F5E-B6EE-4AAF-A0C6-90B4F2C6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Dupire’s model, we assume that volatility is a </a:t>
            </a:r>
            <a:r>
              <a:rPr lang="en-US" b="1" dirty="0"/>
              <a:t>known function </a:t>
            </a:r>
            <a:r>
              <a:rPr lang="en-US" dirty="0"/>
              <a:t>of time and the stock price,                  .</a:t>
            </a:r>
          </a:p>
          <a:p>
            <a:r>
              <a:rPr lang="en-US" dirty="0"/>
              <a:t>The stock price diffusion process becomes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with 	                given by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DEC07B-08B7-4485-9AF2-C7281A851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3336462"/>
            <a:ext cx="4837730" cy="3952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76D2D2-6B6D-44BE-B383-58AF803DF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6" y="4431512"/>
            <a:ext cx="9044711" cy="14865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65B0AD-9F9F-481F-9F5A-715F7951F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428" y="6055697"/>
            <a:ext cx="3002809" cy="5824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09035A-BC84-4828-AF0C-CEA1F2B4967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1729" y="3923560"/>
            <a:ext cx="1146063" cy="3233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2B55645-88E1-4F51-BBBE-E72E47BE34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6312" y="2363932"/>
            <a:ext cx="1146063" cy="32338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AFAAC9-9274-4443-B160-7B6C3591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1388" y="5959004"/>
            <a:ext cx="2450612" cy="906885"/>
          </a:xfrm>
        </p:spPr>
        <p:txBody>
          <a:bodyPr/>
          <a:lstStyle/>
          <a:p>
            <a:fld id="{E6C1293F-E0FB-479A-BC72-60F8B8633E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2E0F929F-A1F9-410D-9454-6A7E04A1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Dupire’s Local Volatility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80231552-6364-4E5D-A9D9-E78AF7D5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3065145"/>
            <a:ext cx="5700671" cy="1836420"/>
          </a:xfrm>
        </p:spPr>
        <p:txBody>
          <a:bodyPr/>
          <a:lstStyle/>
          <a:p>
            <a:r>
              <a:rPr lang="en-US" dirty="0"/>
              <a:t>With this formula we can obtain the </a:t>
            </a:r>
            <a:r>
              <a:rPr lang="en-US" b="1" dirty="0"/>
              <a:t>local volatility surface</a:t>
            </a:r>
          </a:p>
          <a:p>
            <a:r>
              <a:rPr lang="en-US" dirty="0"/>
              <a:t>We can sample from this surface to obtain the local volatility at each point of the diffusion process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A6F5B9E-D720-4FF4-AE85-5F648883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1FF331B-FAB6-4AF8-BF34-4277A3B2D1CE}"/>
              </a:ext>
            </a:extLst>
          </p:cNvPr>
          <p:cNvGrpSpPr/>
          <p:nvPr/>
        </p:nvGrpSpPr>
        <p:grpSpPr>
          <a:xfrm>
            <a:off x="6377328" y="2011680"/>
            <a:ext cx="4535817" cy="4251128"/>
            <a:chOff x="6377328" y="2011680"/>
            <a:chExt cx="4535817" cy="425112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DB7B16D-5478-4F5B-80D2-1914970FA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13"/>
            <a:stretch/>
          </p:blipFill>
          <p:spPr>
            <a:xfrm>
              <a:off x="6377329" y="2011680"/>
              <a:ext cx="4535816" cy="394335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9614742-017E-40D3-8E98-09BABDB66BE3}"/>
                </a:ext>
              </a:extLst>
            </p:cNvPr>
            <p:cNvSpPr txBox="1"/>
            <p:nvPr/>
          </p:nvSpPr>
          <p:spPr>
            <a:xfrm>
              <a:off x="6377328" y="5955031"/>
              <a:ext cx="453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Generated local volatility surface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82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1527D3-DBF7-45E5-B84E-9F4906BA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Heston’s model, we assume that the volatility itself is stochastic, following the diffusion process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where            and             have a correlation of </a:t>
            </a:r>
          </a:p>
          <a:p>
            <a:r>
              <a:rPr lang="en-US" dirty="0"/>
              <a:t>We must calibrate this model (i.e. find the parameters that best fit the data)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5C787E-4CDC-4B04-B066-BBE11FB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1173E858-F9AB-4D16-AD66-47335C49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Models – Heston’s Stochastic Volatility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6877F5-A987-485C-BC39-E9960F98C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55" y="2892027"/>
            <a:ext cx="4036546" cy="8193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2901C2-AD52-44B1-8B0C-D86C7CEEE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40"/>
          <a:stretch/>
        </p:blipFill>
        <p:spPr>
          <a:xfrm>
            <a:off x="7349889" y="2892027"/>
            <a:ext cx="1343660" cy="2613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8D12C5-2477-425C-A26A-98BAC937B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03" y="4062605"/>
            <a:ext cx="719899" cy="375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3811BD-3E7F-4642-B353-9D8BD4CEE6A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9692" y="4078025"/>
            <a:ext cx="714721" cy="3443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56897B8-642C-4507-8B01-EA236DCB4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754" y="4119506"/>
            <a:ext cx="190077" cy="261356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E81DC7B-D12A-44BA-80EA-E91C3C1876E5}"/>
              </a:ext>
            </a:extLst>
          </p:cNvPr>
          <p:cNvGrpSpPr/>
          <p:nvPr/>
        </p:nvGrpSpPr>
        <p:grpSpPr>
          <a:xfrm>
            <a:off x="7548990" y="3293484"/>
            <a:ext cx="945457" cy="271032"/>
            <a:chOff x="7350234" y="3481228"/>
            <a:chExt cx="945457" cy="271032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63328389-1B0E-4F83-981B-EA74AFABC85C}"/>
                </a:ext>
              </a:extLst>
            </p:cNvPr>
            <p:cNvGrpSpPr/>
            <p:nvPr/>
          </p:nvGrpSpPr>
          <p:grpSpPr>
            <a:xfrm>
              <a:off x="7350234" y="3481228"/>
              <a:ext cx="945457" cy="271032"/>
              <a:chOff x="7350234" y="3481228"/>
              <a:chExt cx="945457" cy="271032"/>
            </a:xfrm>
          </p:grpSpPr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CB2C67B1-B632-491A-A881-1A5C6412B8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1326"/>
              <a:stretch/>
            </p:blipFill>
            <p:spPr>
              <a:xfrm>
                <a:off x="7350234" y="3481228"/>
                <a:ext cx="685842" cy="261356"/>
              </a:xfrm>
              <a:prstGeom prst="rect">
                <a:avLst/>
              </a:prstGeom>
            </p:spPr>
          </p:pic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074EE098-C4E1-4FF5-81DD-F9A919115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029873" y="3533179"/>
                <a:ext cx="265818" cy="219081"/>
              </a:xfrm>
              <a:prstGeom prst="rect">
                <a:avLst/>
              </a:prstGeom>
            </p:spPr>
          </p:pic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8A83ADD-9133-4D74-8D43-30B2E4D82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36097" y="3523503"/>
              <a:ext cx="100034" cy="165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6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885E84-B41A-41B2-9719-FB8C5FF1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Heston’s model, there is a closed-form solution which we can use in calibration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                                                                 …</a:t>
            </a:r>
          </a:p>
          <a:p>
            <a:endParaRPr lang="en-US" dirty="0"/>
          </a:p>
          <a:p>
            <a:r>
              <a:rPr lang="en-US" dirty="0"/>
              <a:t>From this, we can directly price options under any parameter set</a:t>
            </a:r>
          </a:p>
          <a:p>
            <a:pPr lvl="1"/>
            <a:r>
              <a:rPr lang="en-US" dirty="0"/>
              <a:t>    </a:t>
            </a:r>
            <a:r>
              <a:rPr lang="en-US" b="1" dirty="0"/>
              <a:t>Calibration is now easy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2281FAF-4CC2-412C-9810-2585412B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9CB70BF-C642-4B4C-BB63-C227D9A9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Models – Heston’s Stochastic Volatility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EB7224-F74E-4CF1-B543-5AF3BBF9C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3997493"/>
            <a:ext cx="4528457" cy="5020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35F330-50B5-41CD-AE57-8277FB84E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7" y="3144161"/>
            <a:ext cx="4797245" cy="6271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9BB2906-BD3E-45A0-81BE-F14E30A1E87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4371" y="3189758"/>
            <a:ext cx="4662323" cy="535943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CC96ADD-719F-4960-A510-D70A1C08FF22}"/>
              </a:ext>
            </a:extLst>
          </p:cNvPr>
          <p:cNvGrpSpPr/>
          <p:nvPr/>
        </p:nvGrpSpPr>
        <p:grpSpPr>
          <a:xfrm>
            <a:off x="997527" y="2790073"/>
            <a:ext cx="4902145" cy="330999"/>
            <a:chOff x="2870200" y="5513687"/>
            <a:chExt cx="10989304" cy="742013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9F28786-C1F9-4507-BFA1-45C036756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200" y="5531800"/>
              <a:ext cx="3305175" cy="7239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DE4181E-04E5-4BF3-A69D-75B75EC4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44204" y="5513687"/>
              <a:ext cx="8115300" cy="685800"/>
            </a:xfrm>
            <a:prstGeom prst="rect">
              <a:avLst/>
            </a:prstGeom>
          </p:spPr>
        </p:pic>
      </p:grp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80CDE37F-E94B-45D2-8214-70F037B07E8D}"/>
              </a:ext>
            </a:extLst>
          </p:cNvPr>
          <p:cNvCxnSpPr>
            <a:cxnSpLocks/>
          </p:cNvCxnSpPr>
          <p:nvPr/>
        </p:nvCxnSpPr>
        <p:spPr>
          <a:xfrm>
            <a:off x="850605" y="5418931"/>
            <a:ext cx="467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4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AC3F0F-1F50-4B9D-B110-8BE8D0BD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517817" cy="3766185"/>
          </a:xfrm>
        </p:spPr>
        <p:txBody>
          <a:bodyPr/>
          <a:lstStyle/>
          <a:p>
            <a:r>
              <a:rPr lang="en-US" dirty="0"/>
              <a:t>As for Heston, we again assume that volatility follows a diffusion process, given by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where            and             have a correlation of </a:t>
            </a:r>
          </a:p>
          <a:p>
            <a:r>
              <a:rPr lang="en-US" dirty="0"/>
              <a:t>In </a:t>
            </a:r>
            <a:r>
              <a:rPr lang="en-US" b="1" dirty="0"/>
              <a:t>Static SABR </a:t>
            </a:r>
            <a:r>
              <a:rPr lang="en-US" dirty="0"/>
              <a:t>model, we assume         and         to be </a:t>
            </a:r>
            <a:r>
              <a:rPr lang="en-US" b="1" dirty="0"/>
              <a:t>constant</a:t>
            </a:r>
            <a:r>
              <a:rPr lang="en-US" dirty="0"/>
              <a:t>, in </a:t>
            </a:r>
            <a:r>
              <a:rPr lang="en-US" b="1" dirty="0"/>
              <a:t>Dynamic SABR</a:t>
            </a:r>
            <a:r>
              <a:rPr lang="en-US" dirty="0"/>
              <a:t> they are functions of time (e.g. two decreasing exponentials).</a:t>
            </a:r>
            <a:endParaRPr lang="en-US" b="1" dirty="0"/>
          </a:p>
          <a:p>
            <a:r>
              <a:rPr lang="en-US" dirty="0"/>
              <a:t>Static SABR only works for single maturities</a:t>
            </a:r>
          </a:p>
          <a:p>
            <a:r>
              <a:rPr lang="en-US" dirty="0"/>
              <a:t>We again have to calibrate these models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B6DC08-54A4-498C-A6EE-7013840F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7515079F-CCB8-464A-B954-F335A85A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Models – Static/Dynamic SABR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C668402-CB09-4E6D-8815-112599D8163C}"/>
              </a:ext>
            </a:extLst>
          </p:cNvPr>
          <p:cNvSpPr txBox="1">
            <a:spLocks/>
          </p:cNvSpPr>
          <p:nvPr/>
        </p:nvSpPr>
        <p:spPr>
          <a:xfrm>
            <a:off x="676656" y="2011680"/>
            <a:ext cx="10517817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718703-CCE5-4259-9D8A-DF4928DC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03" y="3621192"/>
            <a:ext cx="719899" cy="3751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384A69-3874-40BC-8340-700E5B458C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9692" y="3636612"/>
            <a:ext cx="714721" cy="3443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A510891-1D09-4FEB-9766-E8F3749CD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7" y="2468179"/>
            <a:ext cx="6124916" cy="101818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A0708EA-1E21-4EBC-9742-C81E1ECA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754" y="3591178"/>
            <a:ext cx="455559" cy="34431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E3A9B56-3076-4EEF-996A-9506373CD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850" y="4069374"/>
            <a:ext cx="455559" cy="34431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8090A3C-1052-43A6-82AD-676D2D9F8B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90" t="63154" r="75772"/>
          <a:stretch/>
        </p:blipFill>
        <p:spPr>
          <a:xfrm>
            <a:off x="4945115" y="4069374"/>
            <a:ext cx="455559" cy="37515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18BDABA-C680-46C2-B69D-0B6CFE19E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7869" y="2694372"/>
            <a:ext cx="1102590" cy="3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4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D4CFC1-6135-408A-94F8-AF1CC1A5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517817" cy="4211320"/>
          </a:xfrm>
        </p:spPr>
        <p:txBody>
          <a:bodyPr>
            <a:normAutofit/>
          </a:bodyPr>
          <a:lstStyle/>
          <a:p>
            <a:r>
              <a:rPr lang="en-US" dirty="0"/>
              <a:t>As with Heston, we have closed-form solutions in SABR that make calibration easy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From this, we can directly price options under any parameter set</a:t>
            </a:r>
          </a:p>
          <a:p>
            <a:pPr lvl="1"/>
            <a:r>
              <a:rPr lang="en-US" dirty="0"/>
              <a:t>    </a:t>
            </a:r>
            <a:r>
              <a:rPr lang="en-US" b="1" dirty="0"/>
              <a:t>Calibration is now easy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F69901-51FA-4AF4-9067-C96F7FAA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3196167-6610-4B84-8939-6489E76E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Models – Static/Dynamic SABR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5AA0A4-6792-46A7-B8CB-FB1FE852C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4384060"/>
            <a:ext cx="6988479" cy="5543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BF6023-53A6-454C-8465-FDA09FE85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7" y="2494619"/>
            <a:ext cx="7708002" cy="1438253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21ED24ED-A07A-49C6-8F60-62066F16A07D}"/>
              </a:ext>
            </a:extLst>
          </p:cNvPr>
          <p:cNvCxnSpPr>
            <a:cxnSpLocks/>
          </p:cNvCxnSpPr>
          <p:nvPr/>
        </p:nvCxnSpPr>
        <p:spPr>
          <a:xfrm>
            <a:off x="850605" y="5914231"/>
            <a:ext cx="467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B12BF62-4BBE-475F-9B0A-D3DAABED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03CEF8B-6152-4144-8E75-0023BCCBF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F9F198-49B8-4B4D-A451-5EBFE7C015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0900" y="5959475"/>
            <a:ext cx="2451100" cy="906463"/>
          </a:xfrm>
        </p:spPr>
        <p:txBody>
          <a:bodyPr/>
          <a:lstStyle/>
          <a:p>
            <a:fld id="{E6C1293F-E0FB-479A-BC72-60F8B8633E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7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246CA-FC29-407A-93F1-223427C0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Data &amp; Calibration 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9B56CE4-28BB-45EE-B6D3-F3C4F51BB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5419344" cy="4174066"/>
          </a:xfrm>
        </p:spPr>
        <p:txBody>
          <a:bodyPr>
            <a:normAutofit/>
          </a:bodyPr>
          <a:lstStyle/>
          <a:p>
            <a:r>
              <a:rPr lang="en-US" dirty="0"/>
              <a:t>We calibrated the stochastic volatility models using the data of real options with 7 different strikes over 4 maturities.</a:t>
            </a:r>
          </a:p>
          <a:p>
            <a:r>
              <a:rPr lang="en-US" dirty="0"/>
              <a:t>In the calibration we use a </a:t>
            </a:r>
            <a:r>
              <a:rPr lang="en-US" b="1" dirty="0"/>
              <a:t>weighted</a:t>
            </a:r>
            <a:r>
              <a:rPr lang="en-US" dirty="0"/>
              <a:t> </a:t>
            </a:r>
            <a:r>
              <a:rPr lang="en-US" b="1" dirty="0"/>
              <a:t>MSE</a:t>
            </a:r>
            <a:r>
              <a:rPr lang="en-US" dirty="0"/>
              <a:t> </a:t>
            </a:r>
            <a:r>
              <a:rPr lang="en-US" b="1" dirty="0"/>
              <a:t>cost function</a:t>
            </a:r>
            <a:r>
              <a:rPr lang="en-US" dirty="0"/>
              <a:t>, to measure how well each model forecasts the real data.</a:t>
            </a:r>
          </a:p>
          <a:p>
            <a:r>
              <a:rPr lang="en-US" dirty="0"/>
              <a:t>To minimize the costs we used the </a:t>
            </a:r>
            <a:br>
              <a:rPr lang="en-US" dirty="0"/>
            </a:br>
            <a:r>
              <a:rPr lang="en-US" b="1" dirty="0"/>
              <a:t>CMA-ES</a:t>
            </a:r>
            <a:r>
              <a:rPr lang="en-US" dirty="0"/>
              <a:t> optimization algorithm.</a:t>
            </a:r>
          </a:p>
          <a:p>
            <a:r>
              <a:rPr lang="en-US" dirty="0"/>
              <a:t>After calibration, the costs can be used as comparison between the models.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DF297CC-D055-4E82-AFE3-3E8E328AC7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1658" y="1998134"/>
            <a:ext cx="4662487" cy="319783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8A44294-3AF3-492F-9381-1790049B7FAC}"/>
              </a:ext>
            </a:extLst>
          </p:cNvPr>
          <p:cNvSpPr txBox="1"/>
          <p:nvPr/>
        </p:nvSpPr>
        <p:spPr>
          <a:xfrm>
            <a:off x="6271658" y="5195965"/>
            <a:ext cx="466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Implied volatility data to be used on calibration</a:t>
            </a:r>
          </a:p>
          <a:p>
            <a:pPr algn="ctr"/>
            <a:r>
              <a:rPr lang="en-US" sz="1400" dirty="0"/>
              <a:t>(with a maturity of 42 days)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A75A-8269-462F-8BBB-09DC0177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1388" y="5959004"/>
            <a:ext cx="2450612" cy="906885"/>
          </a:xfrm>
        </p:spPr>
        <p:txBody>
          <a:bodyPr/>
          <a:lstStyle/>
          <a:p>
            <a:fld id="{E6C1293F-E0FB-479A-BC72-60F8B8633E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246CA-FC29-407A-93F1-223427C0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1229976" cy="1658198"/>
          </a:xfrm>
        </p:spPr>
        <p:txBody>
          <a:bodyPr/>
          <a:lstStyle/>
          <a:p>
            <a:r>
              <a:rPr lang="en-US" dirty="0"/>
              <a:t>Implementation – Monte Carlo Method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9B56CE4-28BB-45EE-B6D3-F3C4F51BB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5419344" cy="4604144"/>
          </a:xfrm>
        </p:spPr>
        <p:txBody>
          <a:bodyPr>
            <a:normAutofit/>
          </a:bodyPr>
          <a:lstStyle/>
          <a:p>
            <a:r>
              <a:rPr lang="en-US" dirty="0"/>
              <a:t>All trained models were implemented in a Monte Carlo numerical pricer.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en-US" dirty="0"/>
              <a:t>We can simulate stock prices under any of the trained models</a:t>
            </a:r>
            <a:r>
              <a:rPr lang="pt-PT" dirty="0"/>
              <a:t>.</a:t>
            </a:r>
            <a:endParaRPr lang="en-US" dirty="0"/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en-US" dirty="0"/>
              <a:t>We simulate a large number of stock prices and average the option’s payoff for each of them to produce an estimation of the option price.</a:t>
            </a:r>
          </a:p>
          <a:p>
            <a:r>
              <a:rPr lang="en-US" dirty="0"/>
              <a:t>These simulations are repeated multiple times to obtain an average - simulated function - and respective confidence bands.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C9C12E-EA6A-4591-8BEA-8A7488F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145" y="1967353"/>
            <a:ext cx="4662000" cy="325939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417FF8-685F-4163-9288-610D1B2BB6BB}"/>
              </a:ext>
            </a:extLst>
          </p:cNvPr>
          <p:cNvSpPr txBox="1"/>
          <p:nvPr/>
        </p:nvSpPr>
        <p:spPr>
          <a:xfrm>
            <a:off x="6272145" y="5226745"/>
            <a:ext cx="46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Example of three simulated stock price diffusion processes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4AD1EC-38A8-4A7F-9E68-897302AD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1388" y="5959004"/>
            <a:ext cx="2450612" cy="906885"/>
          </a:xfrm>
        </p:spPr>
        <p:txBody>
          <a:bodyPr/>
          <a:lstStyle/>
          <a:p>
            <a:fld id="{E6C1293F-E0FB-479A-BC72-60F8B8633E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8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B12BF62-4BBE-475F-9B0A-D3DAABED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03CEF8B-6152-4144-8E75-0023BCCBF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F9F198-49B8-4B4D-A451-5EBFE7C015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0900" y="5959475"/>
            <a:ext cx="2451100" cy="906463"/>
          </a:xfrm>
        </p:spPr>
        <p:txBody>
          <a:bodyPr/>
          <a:lstStyle/>
          <a:p>
            <a:fld id="{E6C1293F-E0FB-479A-BC72-60F8B8633E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3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704ADD-0E12-4605-84B9-7582F71E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7031777-10D9-4038-A0F7-03991E0DF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Volatility</a:t>
            </a:r>
            <a:r>
              <a:rPr lang="en-US" dirty="0"/>
              <a:t> and why it is important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040E3F6-8180-4074-8342-0FB4BB74D2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0900" y="5930900"/>
            <a:ext cx="2451100" cy="906463"/>
          </a:xfrm>
        </p:spPr>
        <p:txBody>
          <a:bodyPr/>
          <a:lstStyle/>
          <a:p>
            <a:fld id="{E6C1293F-E0FB-479A-BC72-60F8B8633E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6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94BFA-D975-4995-9C98-67F5B9C7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Models (Dupire &amp; Heston)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9AA75FB0-085F-4BEF-9250-6B38C0601E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6275" y="2276524"/>
            <a:ext cx="4664075" cy="321141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150A033-9BF8-41E7-8FCA-5A918172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8A4DAD-7497-42B6-87F4-91EC315E0BA4}"/>
              </a:ext>
            </a:extLst>
          </p:cNvPr>
          <p:cNvSpPr txBox="1"/>
          <p:nvPr/>
        </p:nvSpPr>
        <p:spPr>
          <a:xfrm>
            <a:off x="657224" y="5483052"/>
            <a:ext cx="4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Dupire’s model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18B443-ABDC-45B6-897A-0285B468E836}"/>
              </a:ext>
            </a:extLst>
          </p:cNvPr>
          <p:cNvSpPr txBox="1"/>
          <p:nvPr/>
        </p:nvSpPr>
        <p:spPr>
          <a:xfrm>
            <a:off x="6001543" y="5483052"/>
            <a:ext cx="4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Heston’s model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19D357-C908-4DB1-A137-A89C7DBFE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2262082"/>
            <a:ext cx="4662487" cy="32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1390D-DF6C-4E91-86E2-D476BAB5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637309" cy="1658198"/>
          </a:xfrm>
        </p:spPr>
        <p:txBody>
          <a:bodyPr/>
          <a:lstStyle/>
          <a:p>
            <a:r>
              <a:rPr lang="en-US" dirty="0"/>
              <a:t>Results – Models (Static/Dynamic SABR)</a:t>
            </a: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80F1D153-7E7D-474A-BF73-480A9A6909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275" y="2260512"/>
            <a:ext cx="4664075" cy="3243438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D72014D-13E2-4F50-900B-0ACC2D1E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0B48C5-9FF7-4942-A2F8-D23B4403209F}"/>
              </a:ext>
            </a:extLst>
          </p:cNvPr>
          <p:cNvSpPr txBox="1"/>
          <p:nvPr/>
        </p:nvSpPr>
        <p:spPr>
          <a:xfrm>
            <a:off x="657224" y="5483052"/>
            <a:ext cx="4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SABR model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31DC9E-E8FC-4D99-9A41-326AE29FD948}"/>
              </a:ext>
            </a:extLst>
          </p:cNvPr>
          <p:cNvSpPr txBox="1"/>
          <p:nvPr/>
        </p:nvSpPr>
        <p:spPr>
          <a:xfrm>
            <a:off x="6001543" y="5483052"/>
            <a:ext cx="4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Dynamic SABR model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CC2269AA-5CAB-42D3-A014-FE80C5078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1863" y="2274477"/>
            <a:ext cx="4662487" cy="32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4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45BB440-B96F-4BFB-AB07-2BA6DAE2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995C601-7EBE-4CAD-B0C4-5FE9BCD3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637309" cy="1658198"/>
          </a:xfrm>
        </p:spPr>
        <p:txBody>
          <a:bodyPr/>
          <a:lstStyle/>
          <a:p>
            <a:r>
              <a:rPr lang="en-US" dirty="0"/>
              <a:t>Results – Costs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6F8EA3-CE4B-4B94-ADD6-24FA3C39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05" y="2324089"/>
            <a:ext cx="4663440" cy="29026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5A751A7-1EC6-489D-B1AF-244030213EA0}"/>
              </a:ext>
            </a:extLst>
          </p:cNvPr>
          <p:cNvSpPr txBox="1"/>
          <p:nvPr/>
        </p:nvSpPr>
        <p:spPr>
          <a:xfrm>
            <a:off x="6272145" y="5226745"/>
            <a:ext cx="46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Resulting costs after calibration</a:t>
            </a:r>
          </a:p>
        </p:txBody>
      </p:sp>
      <p:sp>
        <p:nvSpPr>
          <p:cNvPr id="10" name="Marcador de Posição de Conteúdo 4">
            <a:extLst>
              <a:ext uri="{FF2B5EF4-FFF2-40B4-BE49-F238E27FC236}">
                <a16:creationId xmlns:a16="http://schemas.microsoft.com/office/drawing/2014/main" id="{F84DD268-E646-4ED0-85DB-57F0D05F8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224" y="2157731"/>
            <a:ext cx="5419344" cy="3628214"/>
          </a:xfrm>
        </p:spPr>
        <p:txBody>
          <a:bodyPr>
            <a:normAutofit/>
          </a:bodyPr>
          <a:lstStyle/>
          <a:p>
            <a:r>
              <a:rPr lang="en-US" dirty="0"/>
              <a:t>To benchmark the models we also calibrated a simpler constant volatility model.</a:t>
            </a:r>
          </a:p>
          <a:p>
            <a:r>
              <a:rPr lang="en-US" dirty="0"/>
              <a:t>Great</a:t>
            </a:r>
            <a:r>
              <a:rPr lang="pt-PT" dirty="0"/>
              <a:t> </a:t>
            </a:r>
            <a:r>
              <a:rPr lang="en-US" dirty="0"/>
              <a:t>improvements over the constant volatility model: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pt-PT" dirty="0"/>
              <a:t>Static SABR: 99.3%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pt-PT" dirty="0"/>
              <a:t>Heston: 98.0%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pt-PT" dirty="0"/>
              <a:t>Dynamic SABR: 91.3%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en-US" dirty="0"/>
              <a:t>Possible overfit on the Static SABR model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93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0877C-75D6-48F4-9110-24ABCC38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Results – Analysis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58C0146-A6A5-4731-8AB2-E3DD994E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Marcador de Posição de Conteúdo 4">
            <a:extLst>
              <a:ext uri="{FF2B5EF4-FFF2-40B4-BE49-F238E27FC236}">
                <a16:creationId xmlns:a16="http://schemas.microsoft.com/office/drawing/2014/main" id="{3C88BC81-D1F0-4C3B-9A07-574196FD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537249" cy="4683588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009DE0"/>
              </a:buClr>
              <a:buFont typeface="+mj-lt"/>
              <a:buAutoNum type="arabicPeriod"/>
            </a:pPr>
            <a:r>
              <a:rPr lang="en-US" sz="2800" dirty="0"/>
              <a:t>The closed form solutions of the stochastic volatility models followed the data very closely.</a:t>
            </a:r>
          </a:p>
          <a:p>
            <a:pPr marL="457200" indent="-457200">
              <a:buClr>
                <a:srgbClr val="009DE0"/>
              </a:buClr>
              <a:buFont typeface="+mj-lt"/>
              <a:buAutoNum type="arabicPeriod"/>
            </a:pPr>
            <a:r>
              <a:rPr lang="en-US" sz="2800" dirty="0"/>
              <a:t>The simulations perform extremely well in the regions around </a:t>
            </a:r>
            <a:r>
              <a:rPr lang="en-US" sz="2800" i="1" dirty="0"/>
              <a:t>S</a:t>
            </a:r>
            <a:r>
              <a:rPr lang="en-US" sz="2800" i="1" baseline="-25000" dirty="0"/>
              <a:t>0</a:t>
            </a:r>
          </a:p>
          <a:p>
            <a:pPr marL="827532" lvl="1" indent="-571500">
              <a:buClr>
                <a:srgbClr val="009DE0"/>
              </a:buClr>
              <a:buFont typeface="+mj-lt"/>
              <a:buAutoNum type="romanUcPeriod"/>
            </a:pPr>
            <a:r>
              <a:rPr lang="en-US" sz="2800" dirty="0"/>
              <a:t>But they perform very poorly for </a:t>
            </a:r>
            <a:r>
              <a:rPr lang="en-US" sz="2800" i="1" dirty="0"/>
              <a:t>K&lt;&lt;S</a:t>
            </a:r>
            <a:r>
              <a:rPr lang="en-US" sz="2800" i="1" baseline="-25000" dirty="0"/>
              <a:t>0 </a:t>
            </a:r>
            <a:r>
              <a:rPr lang="en-US" sz="2800" dirty="0"/>
              <a:t> due to the sensitivity of volatility to option price.</a:t>
            </a:r>
          </a:p>
          <a:p>
            <a:pPr marL="827532" lvl="1" indent="-571500">
              <a:buClr>
                <a:srgbClr val="009DE0"/>
              </a:buClr>
              <a:buFont typeface="+mj-lt"/>
              <a:buAutoNum type="romanUcPeriod"/>
            </a:pPr>
            <a:r>
              <a:rPr lang="en-US" sz="2800" dirty="0"/>
              <a:t>They also perform poorly for </a:t>
            </a:r>
            <a:r>
              <a:rPr lang="en-US" sz="2800" i="1" dirty="0"/>
              <a:t>K&gt;&gt;S</a:t>
            </a:r>
            <a:r>
              <a:rPr lang="en-US" sz="2800" i="1" baseline="-25000" dirty="0"/>
              <a:t>0 </a:t>
            </a:r>
            <a:r>
              <a:rPr lang="en-US" sz="2800" dirty="0"/>
              <a:t> at short maturities due to limitations of the Monte Carlo method.</a:t>
            </a:r>
          </a:p>
        </p:txBody>
      </p:sp>
    </p:spTree>
    <p:extLst>
      <p:ext uri="{BB962C8B-B14F-4D97-AF65-F5344CB8AC3E}">
        <p14:creationId xmlns:p14="http://schemas.microsoft.com/office/powerpoint/2010/main" val="21636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246CA-FC29-407A-93F1-223427C0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Barrier option pricing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A9FFF01-5AA2-40B3-98EE-99ACE157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05" y="1908630"/>
            <a:ext cx="4663440" cy="3318115"/>
          </a:xfrm>
          <a:prstGeom prst="rect">
            <a:avLst/>
          </a:prstGeo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9B56CE4-28BB-45EE-B6D3-F3C4F51BB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2216619"/>
            <a:ext cx="5419344" cy="2702136"/>
          </a:xfrm>
        </p:spPr>
        <p:txBody>
          <a:bodyPr>
            <a:normAutofit/>
          </a:bodyPr>
          <a:lstStyle/>
          <a:p>
            <a:r>
              <a:rPr lang="en-US" dirty="0"/>
              <a:t>With the trained models we are able to price more complex options using a modified Monte Carlo algorithm.</a:t>
            </a:r>
          </a:p>
          <a:p>
            <a:r>
              <a:rPr lang="en-US" dirty="0"/>
              <a:t>Barrier options only become active when stock prices reach a given threshold.</a:t>
            </a:r>
          </a:p>
          <a:p>
            <a:r>
              <a:rPr lang="en-US" dirty="0"/>
              <a:t>Option prices decrease with the threshold (as is expected).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417FF8-685F-4163-9288-610D1B2BB6BB}"/>
              </a:ext>
            </a:extLst>
          </p:cNvPr>
          <p:cNvSpPr txBox="1"/>
          <p:nvPr/>
        </p:nvSpPr>
        <p:spPr>
          <a:xfrm>
            <a:off x="6272145" y="5226745"/>
            <a:ext cx="46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Barrier option prices (under Heston model)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ED069AD-EA56-4729-A987-56074093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1388" y="5959004"/>
            <a:ext cx="2450612" cy="906885"/>
          </a:xfrm>
        </p:spPr>
        <p:txBody>
          <a:bodyPr/>
          <a:lstStyle/>
          <a:p>
            <a:fld id="{E6C1293F-E0FB-479A-BC72-60F8B8633E5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704ADD-0E12-4605-84B9-7582F71E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040E3F6-8180-4074-8342-0FB4BB74D2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0900" y="5930900"/>
            <a:ext cx="2451100" cy="906463"/>
          </a:xfrm>
        </p:spPr>
        <p:txBody>
          <a:bodyPr/>
          <a:lstStyle/>
          <a:p>
            <a:fld id="{E6C1293F-E0FB-479A-BC72-60F8B8633E59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22BF0610-BCCD-4FE1-9C49-FFBB7C4F4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0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7D3B-31B8-47B6-9773-ACD94185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B82E5E-D913-47A0-884C-06589FEC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45595" cy="3766185"/>
          </a:xfrm>
        </p:spPr>
        <p:txBody>
          <a:bodyPr>
            <a:normAutofit/>
          </a:bodyPr>
          <a:lstStyle/>
          <a:p>
            <a:pPr indent="-2520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 models show great improvement over the constant volatility model.</a:t>
            </a:r>
          </a:p>
          <a:p>
            <a:pPr indent="-2520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calibrated stochastic volatility models can be used to price options directly, and perform quite well.</a:t>
            </a:r>
          </a:p>
          <a:p>
            <a:pPr lvl="2" indent="-2520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i="0" dirty="0"/>
              <a:t>Of all models, Heston is expected to perform best.</a:t>
            </a:r>
          </a:p>
          <a:p>
            <a:pPr indent="-2520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Monte Carlo pricing method should only be applied in the regions around </a:t>
            </a:r>
            <a:r>
              <a:rPr lang="en-US" sz="2800" i="1" dirty="0"/>
              <a:t>S</a:t>
            </a:r>
            <a:r>
              <a:rPr lang="en-US" sz="2800" i="1" baseline="-25000" dirty="0"/>
              <a:t>0</a:t>
            </a:r>
          </a:p>
          <a:p>
            <a:pPr indent="-2520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This Monte Carlo pricing method can be applied to price different option types, such as Barrier options.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B91B43E-9769-4821-B689-1E4346EB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7346F51-7EA6-4EEF-9DCD-EF1E3552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67419"/>
            <a:ext cx="7502111" cy="3355848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9809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673402D-424D-4A30-A18D-A10339D2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sensitivity to Option price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FA8FBC69-58E7-46E3-90E7-1183E979B9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275" y="2241048"/>
            <a:ext cx="4664075" cy="3282367"/>
          </a:xfrm>
          <a:prstGeom prst="rect">
            <a:avLst/>
          </a:prstGeom>
        </p:spPr>
      </p:pic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4EA2D509-01D4-4398-9A3C-ED88872964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1861" y="2241048"/>
            <a:ext cx="4662487" cy="34110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28A3448-0C7A-4412-99BD-7E10E8EEB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115" y="5587773"/>
            <a:ext cx="3151981" cy="671386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9A15D1F-4340-4F09-A07D-D86B8F039C3B}"/>
              </a:ext>
            </a:extLst>
          </p:cNvPr>
          <p:cNvGrpSpPr/>
          <p:nvPr/>
        </p:nvGrpSpPr>
        <p:grpSpPr>
          <a:xfrm>
            <a:off x="1571071" y="5652131"/>
            <a:ext cx="2874482" cy="667512"/>
            <a:chOff x="1922776" y="5587773"/>
            <a:chExt cx="2874482" cy="667512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5201F654-6582-45D4-86F1-3EAECFFF1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2776" y="5587773"/>
              <a:ext cx="1009029" cy="66751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0EDEA12-CED9-489E-B943-B2D570E11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98765" y="5731722"/>
              <a:ext cx="1798493" cy="409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162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6BCB8-6CC7-4BC4-9CA1-97CCE8EE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F3D966A-8865-472C-A951-3BEFB90688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275" y="2199665"/>
            <a:ext cx="4664075" cy="3365133"/>
          </a:xfrm>
          <a:prstGeom prst="rect">
            <a:avLst/>
          </a:prstGeom>
        </p:spPr>
      </p:pic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3DD695B8-E0A2-49E4-A100-28E297BE85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1863" y="2025369"/>
            <a:ext cx="4662487" cy="371372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E18EEB8-64DB-4E0F-9252-B7CA7A81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49AFEA-E831-47C3-B88B-17BC6A73B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56" y="5564798"/>
            <a:ext cx="6328496" cy="7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8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4FF82-1EAE-4277-8337-80D32985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Options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E2AB54-7097-420C-A314-C4C6A244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finance, </a:t>
            </a:r>
            <a:r>
              <a:rPr lang="en-US" b="1" dirty="0"/>
              <a:t>options</a:t>
            </a:r>
            <a:r>
              <a:rPr lang="en-US" dirty="0"/>
              <a:t> are contracts that give us the </a:t>
            </a:r>
            <a:r>
              <a:rPr lang="en-US" b="1" dirty="0"/>
              <a:t>option</a:t>
            </a:r>
            <a:r>
              <a:rPr lang="en-US" dirty="0"/>
              <a:t> to </a:t>
            </a:r>
            <a:r>
              <a:rPr lang="en-US" b="1" dirty="0"/>
              <a:t>buy or sell</a:t>
            </a:r>
            <a:r>
              <a:rPr lang="en-US" dirty="0"/>
              <a:t> (</a:t>
            </a:r>
            <a:r>
              <a:rPr lang="en-US" b="1" dirty="0"/>
              <a:t>call/put</a:t>
            </a:r>
            <a:r>
              <a:rPr lang="en-US" dirty="0"/>
              <a:t>) an asset, called the </a:t>
            </a:r>
            <a:r>
              <a:rPr lang="en-US" b="1" dirty="0"/>
              <a:t>stock S</a:t>
            </a:r>
            <a:r>
              <a:rPr lang="en-US" dirty="0"/>
              <a:t>, for a fixed price, the </a:t>
            </a:r>
            <a:r>
              <a:rPr lang="en-US" b="1" dirty="0"/>
              <a:t>strike price K</a:t>
            </a:r>
            <a:r>
              <a:rPr lang="en-US" dirty="0"/>
              <a:t>, at a fixed future date, known as </a:t>
            </a:r>
            <a:r>
              <a:rPr lang="en-US" b="1" dirty="0"/>
              <a:t>maturity, T.</a:t>
            </a:r>
            <a:endParaRPr lang="en-US" dirty="0"/>
          </a:p>
          <a:p>
            <a:r>
              <a:rPr lang="en-US" dirty="0"/>
              <a:t>The payoff of these contracts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downfall, only profit:</a:t>
            </a:r>
          </a:p>
          <a:p>
            <a:pPr lvl="1"/>
            <a:r>
              <a:rPr lang="en-US" b="1" dirty="0"/>
              <a:t>    We must find their price!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AAC2DF-405F-4ADC-B553-5DCC8D37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4CD6BE-FA8C-4930-B23F-DDA10D7D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3462573"/>
            <a:ext cx="4669626" cy="864397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0AB7D43-2C31-455C-B3B6-60383B290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69" t="13465" r="9435" b="4958"/>
          <a:stretch/>
        </p:blipFill>
        <p:spPr>
          <a:xfrm>
            <a:off x="6764201" y="2867913"/>
            <a:ext cx="4208599" cy="3151894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110573F8-9F03-46E3-8077-8198FB7FCAE0}"/>
              </a:ext>
            </a:extLst>
          </p:cNvPr>
          <p:cNvCxnSpPr>
            <a:cxnSpLocks/>
          </p:cNvCxnSpPr>
          <p:nvPr/>
        </p:nvCxnSpPr>
        <p:spPr>
          <a:xfrm>
            <a:off x="850605" y="5259454"/>
            <a:ext cx="467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DD6CBD-C105-49E4-B754-79E315212A54}"/>
              </a:ext>
            </a:extLst>
          </p:cNvPr>
          <p:cNvSpPr txBox="1"/>
          <p:nvPr/>
        </p:nvSpPr>
        <p:spPr>
          <a:xfrm>
            <a:off x="6764200" y="6019807"/>
            <a:ext cx="420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Payoff function of call and put type options</a:t>
            </a:r>
          </a:p>
        </p:txBody>
      </p:sp>
    </p:spTree>
    <p:extLst>
      <p:ext uri="{BB962C8B-B14F-4D97-AF65-F5344CB8AC3E}">
        <p14:creationId xmlns:p14="http://schemas.microsoft.com/office/powerpoint/2010/main" val="6404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3CE87-F3FD-4E31-B942-437FCD04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CMA-ES Optimization Algorithm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681E267-29C3-40F2-9017-6A7346F8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3A2265-BC83-4143-9112-6F26BCB2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3" y="1828800"/>
            <a:ext cx="10571389" cy="38862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7D15F35-0B88-4378-AB5D-DDCB6F916F49}"/>
              </a:ext>
            </a:extLst>
          </p:cNvPr>
          <p:cNvSpPr/>
          <p:nvPr/>
        </p:nvSpPr>
        <p:spPr>
          <a:xfrm>
            <a:off x="6172200" y="4405745"/>
            <a:ext cx="2847109" cy="294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69481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B8E33-07CA-40E6-8755-0DA03017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fits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7EA079-25F0-4F47-B1CA-72965186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13A205-64F8-4137-8748-B7E7CD32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043431"/>
            <a:ext cx="5438776" cy="11836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BAC213-A296-4C9D-922E-55BE12E4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535701"/>
            <a:ext cx="8715740" cy="11836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78D786-D83E-4BD0-8FA5-571E7F860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5126179"/>
            <a:ext cx="7400926" cy="11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93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5190-E155-47CD-935D-C48AC3CD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fits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DA4BEED-C072-4CA1-86F2-BFF900E9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36A6A7-F7D9-4A9F-B648-860687B6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032173"/>
            <a:ext cx="7367886" cy="22819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3D47C5-F690-43FA-8D13-67966628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7" y="4700271"/>
            <a:ext cx="8599733" cy="11122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EAC1D4D-5A80-4B30-99BB-B7964CA8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01" y="2673621"/>
            <a:ext cx="1662963" cy="11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8A8065-B6F5-439F-87D5-50EB5F35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517817" cy="4112674"/>
          </a:xfrm>
        </p:spPr>
        <p:txBody>
          <a:bodyPr>
            <a:normAutofit/>
          </a:bodyPr>
          <a:lstStyle/>
          <a:p>
            <a:r>
              <a:rPr lang="en-US" dirty="0"/>
              <a:t>To price options we can use the Black-Scholes formula: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Solving this equation, we obtain the option price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that: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en-US" dirty="0"/>
              <a:t>The stock price follows a Geometric Brownian Motion: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a constant interest rate, </a:t>
            </a:r>
            <a:r>
              <a:rPr lang="en-US" i="1" dirty="0"/>
              <a:t>r</a:t>
            </a:r>
            <a:r>
              <a:rPr lang="en-US" dirty="0"/>
              <a:t>, and no dividends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en-US" b="1" dirty="0"/>
              <a:t>Volatility, </a:t>
            </a:r>
            <a:r>
              <a:rPr lang="el-GR" b="1" dirty="0"/>
              <a:t>σ</a:t>
            </a:r>
            <a:r>
              <a:rPr lang="pt-PT" b="1" dirty="0"/>
              <a:t>, </a:t>
            </a:r>
            <a:r>
              <a:rPr lang="en-US" b="1" dirty="0"/>
              <a:t>is</a:t>
            </a:r>
            <a:r>
              <a:rPr lang="pt-PT" b="1" dirty="0"/>
              <a:t> </a:t>
            </a:r>
            <a:r>
              <a:rPr lang="en-US" b="1" dirty="0"/>
              <a:t>constant</a:t>
            </a:r>
            <a:r>
              <a:rPr lang="pt-PT" b="1" dirty="0"/>
              <a:t>!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DF0786-2447-41B7-A3BA-A740D1B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40D00BC-92DA-4C96-A998-4894DD92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Motivation – Pricing Options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4CA6AC-3788-4992-9971-1BAFA22FD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5" y="2519171"/>
            <a:ext cx="3458817" cy="5070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70B9B4-10B2-4C8F-B99C-3ADCE7F6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4" y="3599708"/>
            <a:ext cx="3458817" cy="7673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396FED-253B-4E02-AF99-EA6B86C5D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928" y="3599708"/>
            <a:ext cx="2849465" cy="7409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FE13D3-2FCE-4D80-9879-F7E3AEC05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4266" y="5019196"/>
            <a:ext cx="3122428" cy="2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28CB4-A57B-4173-946C-D421D10B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Volatility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9C6844-F709-44C9-ADEB-04D9631D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526875"/>
            <a:ext cx="5249192" cy="3177889"/>
          </a:xfrm>
        </p:spPr>
        <p:txBody>
          <a:bodyPr>
            <a:normAutofit/>
          </a:bodyPr>
          <a:lstStyle/>
          <a:p>
            <a:r>
              <a:rPr lang="en-US" b="1" dirty="0"/>
              <a:t>Volatility affects how erratically the stock prices move</a:t>
            </a:r>
          </a:p>
          <a:p>
            <a:r>
              <a:rPr lang="en-US" dirty="0"/>
              <a:t>Great impact on the stock prices</a:t>
            </a:r>
          </a:p>
          <a:p>
            <a:r>
              <a:rPr lang="en-US" dirty="0"/>
              <a:t>Volatility is </a:t>
            </a:r>
            <a:r>
              <a:rPr lang="en-US" b="1" dirty="0"/>
              <a:t>not constant</a:t>
            </a:r>
          </a:p>
          <a:p>
            <a:r>
              <a:rPr lang="en-US" dirty="0"/>
              <a:t>Very difficult to estimate and forecast</a:t>
            </a:r>
          </a:p>
          <a:p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b="1" dirty="0"/>
              <a:t>We have to model it!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5ECC20-AB78-4974-ADAC-DFE72473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3E67889-A11E-4F16-AB07-8A28301D9AD6}"/>
              </a:ext>
            </a:extLst>
          </p:cNvPr>
          <p:cNvCxnSpPr>
            <a:cxnSpLocks/>
          </p:cNvCxnSpPr>
          <p:nvPr/>
        </p:nvCxnSpPr>
        <p:spPr>
          <a:xfrm>
            <a:off x="850605" y="5299130"/>
            <a:ext cx="467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1595E39-DE97-4105-B765-E4ED2E41C96A}"/>
              </a:ext>
            </a:extLst>
          </p:cNvPr>
          <p:cNvGrpSpPr/>
          <p:nvPr/>
        </p:nvGrpSpPr>
        <p:grpSpPr>
          <a:xfrm>
            <a:off x="5906416" y="2157731"/>
            <a:ext cx="4774042" cy="3887027"/>
            <a:chOff x="5906416" y="2157731"/>
            <a:chExt cx="4774042" cy="388702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8256713-2613-48D8-B5CB-A757B99EA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6416" y="2157731"/>
              <a:ext cx="4754611" cy="336380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49A61A4-B0D7-44E1-98DA-CA65F147C4D1}"/>
                </a:ext>
              </a:extLst>
            </p:cNvPr>
            <p:cNvSpPr txBox="1"/>
            <p:nvPr/>
          </p:nvSpPr>
          <p:spPr>
            <a:xfrm>
              <a:off x="5925848" y="5521538"/>
              <a:ext cx="47546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Example of three Geometric Brownian Motion processes with different volatilities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59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28CB4-A57B-4173-946C-D421D10B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Implied Volatility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9C6844-F709-44C9-ADEB-04D9631D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526875"/>
            <a:ext cx="5061651" cy="3831592"/>
          </a:xfrm>
        </p:spPr>
        <p:txBody>
          <a:bodyPr>
            <a:normAutofit/>
          </a:bodyPr>
          <a:lstStyle/>
          <a:p>
            <a:r>
              <a:rPr lang="en-US" b="1" dirty="0"/>
              <a:t>Implied volatility </a:t>
            </a:r>
            <a:r>
              <a:rPr lang="en-US" dirty="0"/>
              <a:t>is the volatility that, when input into the BS model, returns a value equal to the market price of a given option:</a:t>
            </a:r>
            <a:br>
              <a:rPr lang="en-US" dirty="0"/>
            </a:br>
            <a:br>
              <a:rPr lang="en-US" dirty="0"/>
            </a:br>
            <a:endParaRPr lang="pt-PT" dirty="0"/>
          </a:p>
          <a:p>
            <a:r>
              <a:rPr lang="en-US" dirty="0"/>
              <a:t>A Smile (or Skew) is observed in real options.</a:t>
            </a:r>
          </a:p>
          <a:p>
            <a:r>
              <a:rPr lang="en-US" dirty="0"/>
              <a:t>Option Price </a:t>
            </a:r>
            <a:r>
              <a:rPr lang="en-US" dirty="0">
                <a:sym typeface="Wingdings" panose="05000000000000000000" pitchFamily="2" charset="2"/>
              </a:rPr>
              <a:t> Implied Volatility</a:t>
            </a:r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5ECC20-AB78-4974-ADAC-DFE72473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DA8DCAF-7B51-4844-9975-D235EE65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16" y="2188931"/>
            <a:ext cx="4773168" cy="361248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9A61A4-B0D7-44E1-98DA-CA65F147C4D1}"/>
              </a:ext>
            </a:extLst>
          </p:cNvPr>
          <p:cNvSpPr txBox="1"/>
          <p:nvPr/>
        </p:nvSpPr>
        <p:spPr>
          <a:xfrm>
            <a:off x="5935127" y="5796538"/>
            <a:ext cx="4754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Representation of the “Smile” phenomenon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B7246B7-E8F8-4DE9-9EE2-2288CE680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889" y="3917681"/>
            <a:ext cx="1858319" cy="3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8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7261D-5F58-4122-9C83-F0A9FE0B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3C714A-DF0B-47B5-9694-B77C66AEC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1E8CDC-2E6B-4602-9FDB-E716318BAB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1388" y="5931071"/>
            <a:ext cx="2450612" cy="906885"/>
          </a:xfrm>
        </p:spPr>
        <p:txBody>
          <a:bodyPr/>
          <a:lstStyle/>
          <a:p>
            <a:fld id="{E6C1293F-E0FB-479A-BC72-60F8B8633E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C05C6A-4AB1-48A4-BF27-8EED732F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DCF57E86-AA5D-4098-8C15-00D79129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517817" cy="3766185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009DE0"/>
              </a:buClr>
              <a:buFont typeface="+mj-lt"/>
              <a:buAutoNum type="arabicPeriod"/>
            </a:pPr>
            <a:r>
              <a:rPr lang="en-US" sz="2800" dirty="0"/>
              <a:t>Choose some of the most used volatility models</a:t>
            </a:r>
          </a:p>
          <a:p>
            <a:pPr marL="457200" indent="-457200">
              <a:buClr>
                <a:srgbClr val="009DE0"/>
              </a:buClr>
              <a:buFont typeface="+mj-lt"/>
              <a:buAutoNum type="arabicPeriod"/>
            </a:pPr>
            <a:r>
              <a:rPr lang="en-US" sz="2800" dirty="0"/>
              <a:t>Study and use them to price real options</a:t>
            </a:r>
          </a:p>
          <a:p>
            <a:pPr marL="457200" indent="-457200">
              <a:buClr>
                <a:srgbClr val="009DE0"/>
              </a:buClr>
              <a:buFont typeface="+mj-lt"/>
              <a:buAutoNum type="arabicPeriod"/>
            </a:pPr>
            <a:r>
              <a:rPr lang="en-US" sz="2800" dirty="0"/>
              <a:t>Compare them and find which performs best</a:t>
            </a:r>
          </a:p>
          <a:p>
            <a:pPr marL="457200" indent="-457200">
              <a:buClr>
                <a:srgbClr val="009DE0"/>
              </a:buClr>
              <a:buFont typeface="+mj-lt"/>
              <a:buAutoNum type="arabicPeriod"/>
            </a:pPr>
            <a:r>
              <a:rPr lang="en-US" sz="2800" dirty="0"/>
              <a:t>Use the results to price more complex options numerically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90DA-2B15-48AE-9F57-1188F1E8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1388" y="5959004"/>
            <a:ext cx="2450612" cy="906885"/>
          </a:xfrm>
        </p:spPr>
        <p:txBody>
          <a:bodyPr/>
          <a:lstStyle/>
          <a:p>
            <a:fld id="{E6C1293F-E0FB-479A-BC72-60F8B8633E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775240B-2F95-4274-BF14-9F4508E5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E4C47EF4-74C0-4714-BBB2-CE5655999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Dupire’s local volatility</a:t>
            </a:r>
          </a:p>
          <a:p>
            <a:r>
              <a:rPr lang="en-US" dirty="0"/>
              <a:t>Heston and Static/Dynamic SABR stochastic volatility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BD803BA-87B0-4867-8C03-0C6BD75BD7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0900" y="5959475"/>
            <a:ext cx="2451100" cy="906463"/>
          </a:xfrm>
        </p:spPr>
        <p:txBody>
          <a:bodyPr/>
          <a:lstStyle/>
          <a:p>
            <a:fld id="{E6C1293F-E0FB-479A-BC72-60F8B8633E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829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politano">
  <a:themeElements>
    <a:clrScheme name="Personalizado 11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09DE0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7606</TotalTime>
  <Words>1100</Words>
  <Application>Microsoft Office PowerPoint</Application>
  <PresentationFormat>Ecrã Panorâmico</PresentationFormat>
  <Paragraphs>207</Paragraphs>
  <Slides>32</Slides>
  <Notes>16</Notes>
  <HiddenSlides>5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Metropolitano</vt:lpstr>
      <vt:lpstr>Volatility Models in Option Pricing</vt:lpstr>
      <vt:lpstr>Motivation</vt:lpstr>
      <vt:lpstr>Motivation – Options</vt:lpstr>
      <vt:lpstr>Motivation – Pricing Options</vt:lpstr>
      <vt:lpstr>Motivation – Volatility</vt:lpstr>
      <vt:lpstr>Motivation – Implied Volatility</vt:lpstr>
      <vt:lpstr>Objectives</vt:lpstr>
      <vt:lpstr>Objectives</vt:lpstr>
      <vt:lpstr>Models</vt:lpstr>
      <vt:lpstr>Models – Dupire’s Local Volatility</vt:lpstr>
      <vt:lpstr>Models – Dupire’s Local Volatility</vt:lpstr>
      <vt:lpstr>Models – Heston’s Stochastic Volatility</vt:lpstr>
      <vt:lpstr>Models – Heston’s Stochastic Volatility</vt:lpstr>
      <vt:lpstr>Models – Static/Dynamic SABR</vt:lpstr>
      <vt:lpstr>Models – Static/Dynamic SABR</vt:lpstr>
      <vt:lpstr>Implementation</vt:lpstr>
      <vt:lpstr>Implementation – Data &amp; Calibration </vt:lpstr>
      <vt:lpstr>Implementation – Monte Carlo Method</vt:lpstr>
      <vt:lpstr>Results</vt:lpstr>
      <vt:lpstr>Results – Models (Dupire &amp; Heston)</vt:lpstr>
      <vt:lpstr>Results – Models (Static/Dynamic SABR)</vt:lpstr>
      <vt:lpstr>Results – Costs</vt:lpstr>
      <vt:lpstr>Results – Analysis </vt:lpstr>
      <vt:lpstr>Results – Barrier option pricing</vt:lpstr>
      <vt:lpstr>Conclusions</vt:lpstr>
      <vt:lpstr>Conclusions</vt:lpstr>
      <vt:lpstr>Thank you for your attention</vt:lpstr>
      <vt:lpstr>Volatility sensitivity to Option price</vt:lpstr>
      <vt:lpstr>Training</vt:lpstr>
      <vt:lpstr>CMA-ES Optimization Algorithm</vt:lpstr>
      <vt:lpstr>Parameters and fits</vt:lpstr>
      <vt:lpstr>Parameters and 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Volatility Models in Option Pricing</dc:title>
  <dc:creator>Miguel Ribeiro</dc:creator>
  <cp:lastModifiedBy>Miguel Ribeiro</cp:lastModifiedBy>
  <cp:revision>62</cp:revision>
  <dcterms:created xsi:type="dcterms:W3CDTF">2018-09-04T22:41:58Z</dcterms:created>
  <dcterms:modified xsi:type="dcterms:W3CDTF">2018-10-15T03:32:02Z</dcterms:modified>
</cp:coreProperties>
</file>