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0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7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4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3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3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0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89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5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16FB34-2C01-43A6-A05F-90C0D3892F2E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CE12C3E-2358-489D-83A6-1D2EEB2EEA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5360D-690A-493A-845B-C52F0B08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Sensitivity Analysis on Least-Squares American Options Pricing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B96B2-0DA9-4FD4-A343-BE3A3C29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087" y="4500032"/>
            <a:ext cx="3859566" cy="1227667"/>
          </a:xfrm>
        </p:spPr>
        <p:txBody>
          <a:bodyPr/>
          <a:lstStyle/>
          <a:p>
            <a:r>
              <a:rPr lang="pt-PT" dirty="0"/>
              <a:t>Miguel Ribeiro</a:t>
            </a:r>
          </a:p>
          <a:p>
            <a:r>
              <a:rPr lang="pt-PT" dirty="0"/>
              <a:t>MEFT nº79013</a:t>
            </a:r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1C582D9-076C-490E-8988-AB37C9AA4CD0}"/>
              </a:ext>
            </a:extLst>
          </p:cNvPr>
          <p:cNvSpPr txBox="1">
            <a:spLocks/>
          </p:cNvSpPr>
          <p:nvPr/>
        </p:nvSpPr>
        <p:spPr>
          <a:xfrm>
            <a:off x="6746347" y="4500033"/>
            <a:ext cx="3859566" cy="1227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Advisors: Cláudia Philippart</a:t>
            </a:r>
            <a:br>
              <a:rPr lang="en-US"/>
            </a:br>
            <a:r>
              <a:rPr lang="en-US"/>
              <a:t>                 Rui Dilão</a:t>
            </a:r>
            <a:br>
              <a:rPr lang="en-US"/>
            </a:br>
            <a:r>
              <a:rPr lang="en-US"/>
              <a:t>                 Claude Cochet </a:t>
            </a:r>
          </a:p>
        </p:txBody>
      </p:sp>
    </p:spTree>
    <p:extLst>
      <p:ext uri="{BB962C8B-B14F-4D97-AF65-F5344CB8AC3E}">
        <p14:creationId xmlns:p14="http://schemas.microsoft.com/office/powerpoint/2010/main" val="185242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6B11-8D7A-4123-A3CA-A79A4802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FB8120-433C-4109-9BF4-3E0E748F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5" y="2581747"/>
            <a:ext cx="4954587" cy="3124201"/>
          </a:xfrm>
        </p:spPr>
        <p:txBody>
          <a:bodyPr/>
          <a:lstStyle/>
          <a:p>
            <a:r>
              <a:rPr lang="en-US" dirty="0"/>
              <a:t>Contracts whose value depends on other simpler financial instruments.</a:t>
            </a:r>
          </a:p>
          <a:p>
            <a:pPr lvl="1"/>
            <a:r>
              <a:rPr lang="pt-PT" dirty="0"/>
              <a:t>S</a:t>
            </a:r>
            <a:r>
              <a:rPr lang="en-US" dirty="0"/>
              <a:t>tock prices, exchange rates, …</a:t>
            </a:r>
          </a:p>
          <a:p>
            <a:r>
              <a:rPr lang="en-US" dirty="0"/>
              <a:t>Can take any form desirable.</a:t>
            </a:r>
          </a:p>
          <a:p>
            <a:r>
              <a:rPr lang="en-US" dirty="0"/>
              <a:t>Have grown greatly in recent decades:</a:t>
            </a:r>
          </a:p>
          <a:p>
            <a:pPr lvl="1"/>
            <a:r>
              <a:rPr lang="pt-PT" dirty="0" err="1"/>
              <a:t>Currently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$542 </a:t>
            </a:r>
            <a:r>
              <a:rPr lang="pt-PT" dirty="0" err="1"/>
              <a:t>trillion</a:t>
            </a:r>
            <a:endParaRPr lang="pt-PT" dirty="0"/>
          </a:p>
          <a:p>
            <a:pPr lvl="1"/>
            <a:r>
              <a:rPr lang="pt-PT" dirty="0"/>
              <a:t>Crash </a:t>
            </a:r>
            <a:r>
              <a:rPr lang="pt-PT" dirty="0" err="1"/>
              <a:t>after</a:t>
            </a:r>
            <a:r>
              <a:rPr lang="pt-PT" dirty="0"/>
              <a:t> 2007 financial </a:t>
            </a:r>
            <a:r>
              <a:rPr lang="pt-PT" dirty="0" err="1"/>
              <a:t>crysis</a:t>
            </a:r>
            <a:endParaRPr lang="en-US" dirty="0"/>
          </a:p>
        </p:txBody>
      </p:sp>
      <p:pic>
        <p:nvPicPr>
          <p:cNvPr id="131" name="Imagem 130">
            <a:extLst>
              <a:ext uri="{FF2B5EF4-FFF2-40B4-BE49-F238E27FC236}">
                <a16:creationId xmlns:a16="http://schemas.microsoft.com/office/drawing/2014/main" id="{93DF5DCD-FB2B-4242-A35A-635E3EC05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2" y="2731096"/>
            <a:ext cx="4572009" cy="2825502"/>
          </a:xfrm>
          <a:prstGeom prst="rect">
            <a:avLst/>
          </a:prstGeom>
        </p:spPr>
      </p:pic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BB993A83-D46D-4BE7-9A5D-A325C88A9007}"/>
              </a:ext>
            </a:extLst>
          </p:cNvPr>
          <p:cNvSpPr txBox="1"/>
          <p:nvPr/>
        </p:nvSpPr>
        <p:spPr>
          <a:xfrm>
            <a:off x="6475402" y="5619205"/>
            <a:ext cx="457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of OTC derivatives market since May 1996.</a:t>
            </a:r>
          </a:p>
        </p:txBody>
      </p:sp>
    </p:spTree>
    <p:extLst>
      <p:ext uri="{BB962C8B-B14F-4D97-AF65-F5344CB8AC3E}">
        <p14:creationId xmlns:p14="http://schemas.microsoft.com/office/powerpoint/2010/main" val="40133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E5E-A6E9-4DB3-872C-2A40141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Put Options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D5B315-E89A-4E24-9F18-F3329D10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2" y="2514600"/>
            <a:ext cx="4572009" cy="2825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45BC0330-4B20-4342-9142-6129069FB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9825" y="2514600"/>
                <a:ext cx="4954587" cy="28255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dirty="0"/>
                  <a:t>Most </a:t>
                </a:r>
                <a:r>
                  <a:rPr lang="pt-PT" dirty="0" err="1"/>
                  <a:t>common</a:t>
                </a:r>
                <a:r>
                  <a:rPr lang="pt-PT" dirty="0"/>
                  <a:t> </a:t>
                </a:r>
                <a:r>
                  <a:rPr lang="pt-PT" dirty="0" err="1"/>
                  <a:t>type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:r>
                  <a:rPr lang="pt-PT" dirty="0" err="1"/>
                  <a:t>derivative</a:t>
                </a:r>
                <a:r>
                  <a:rPr lang="pt-PT" dirty="0"/>
                  <a:t>.</a:t>
                </a:r>
              </a:p>
              <a:p>
                <a:r>
                  <a:rPr lang="pt-PT" dirty="0" err="1"/>
                  <a:t>Call</a:t>
                </a:r>
                <a:r>
                  <a:rPr lang="pt-PT" dirty="0"/>
                  <a:t>: </a:t>
                </a:r>
                <a:r>
                  <a:rPr lang="pt-PT" dirty="0" err="1"/>
                  <a:t>Right</a:t>
                </a:r>
                <a:r>
                  <a:rPr lang="pt-PT" dirty="0"/>
                  <a:t> to </a:t>
                </a:r>
                <a:r>
                  <a:rPr lang="pt-PT" b="1" dirty="0" err="1"/>
                  <a:t>buy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underlying</a:t>
                </a:r>
                <a:r>
                  <a:rPr lang="pt-PT" dirty="0"/>
                  <a:t> </a:t>
                </a:r>
                <a:r>
                  <a:rPr lang="pt-PT" dirty="0" err="1"/>
                  <a:t>asset</a:t>
                </a:r>
                <a:r>
                  <a:rPr lang="pt-PT" dirty="0"/>
                  <a:t> for a </a:t>
                </a:r>
                <a:r>
                  <a:rPr lang="pt-PT" dirty="0" err="1"/>
                  <a:t>fixed</a:t>
                </a:r>
                <a:r>
                  <a:rPr lang="pt-PT" dirty="0"/>
                  <a:t> </a:t>
                </a:r>
                <a:r>
                  <a:rPr lang="pt-PT" dirty="0" err="1"/>
                  <a:t>price</a:t>
                </a:r>
                <a:r>
                  <a:rPr lang="pt-PT" dirty="0"/>
                  <a:t> in </a:t>
                </a:r>
                <a:r>
                  <a:rPr lang="pt-PT" dirty="0" err="1"/>
                  <a:t>the</a:t>
                </a:r>
                <a:r>
                  <a:rPr lang="pt-PT" dirty="0"/>
                  <a:t> future.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kern="800">
                            <a:latin typeface="Cambria Math" panose="02040503050406030204" pitchFamily="18" charset="0"/>
                          </a:rPr>
                          <m:t>𝑃𝑎𝑦𝑜𝑓𝑓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𝐶𝑎𝑙𝑙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pt-PT" dirty="0">
                  <a:latin typeface="Algerian" panose="04020705040A02060702" pitchFamily="82" charset="0"/>
                </a:endParaRPr>
              </a:p>
              <a:p>
                <a:r>
                  <a:rPr lang="pt-PT" dirty="0" err="1"/>
                  <a:t>Put</a:t>
                </a:r>
                <a:r>
                  <a:rPr lang="pt-PT" dirty="0"/>
                  <a:t>: </a:t>
                </a:r>
                <a:r>
                  <a:rPr lang="pt-PT" dirty="0" err="1"/>
                  <a:t>Right</a:t>
                </a:r>
                <a:r>
                  <a:rPr lang="pt-PT" dirty="0"/>
                  <a:t> to </a:t>
                </a:r>
                <a:r>
                  <a:rPr lang="pt-PT" b="1" dirty="0" err="1"/>
                  <a:t>sell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underlying</a:t>
                </a:r>
                <a:r>
                  <a:rPr lang="pt-PT" dirty="0"/>
                  <a:t> </a:t>
                </a:r>
                <a:r>
                  <a:rPr lang="pt-PT" dirty="0" err="1"/>
                  <a:t>asset</a:t>
                </a:r>
                <a:r>
                  <a:rPr lang="pt-PT" dirty="0"/>
                  <a:t> for a </a:t>
                </a:r>
                <a:r>
                  <a:rPr lang="pt-PT" dirty="0" err="1"/>
                  <a:t>fixed</a:t>
                </a:r>
                <a:r>
                  <a:rPr lang="pt-PT" dirty="0"/>
                  <a:t> </a:t>
                </a:r>
                <a:r>
                  <a:rPr lang="pt-PT" dirty="0" err="1"/>
                  <a:t>price</a:t>
                </a:r>
                <a:r>
                  <a:rPr lang="pt-PT" dirty="0"/>
                  <a:t> in </a:t>
                </a:r>
                <a:r>
                  <a:rPr lang="pt-PT" dirty="0" err="1"/>
                  <a:t>the</a:t>
                </a:r>
                <a:r>
                  <a:rPr lang="pt-PT" dirty="0"/>
                  <a:t> future.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kern="800">
                            <a:latin typeface="Cambria Math" panose="02040503050406030204" pitchFamily="18" charset="0"/>
                          </a:rPr>
                          <m:t>𝑃𝑎𝑦𝑜𝑓𝑓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𝑃𝑢𝑡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45BC0330-4B20-4342-9142-6129069F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514600"/>
                <a:ext cx="4954587" cy="2825503"/>
              </a:xfrm>
              <a:prstGeom prst="rect">
                <a:avLst/>
              </a:prstGeom>
              <a:blipFill>
                <a:blip r:embed="rId3"/>
                <a:stretch>
                  <a:fillRect l="-1968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CB3C-C178-47F7-B17D-AB9B71DB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?</a:t>
            </a:r>
            <a:endParaRPr lang="en-US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6702FB0A-DF65-4226-B1F1-2A94C65D2908}"/>
              </a:ext>
            </a:extLst>
          </p:cNvPr>
          <p:cNvSpPr txBox="1">
            <a:spLocks/>
          </p:cNvSpPr>
          <p:nvPr/>
        </p:nvSpPr>
        <p:spPr>
          <a:xfrm>
            <a:off x="1141413" y="2514600"/>
            <a:ext cx="820737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err="1"/>
              <a:t>Options</a:t>
            </a:r>
            <a:r>
              <a:rPr lang="pt-PT" dirty="0"/>
              <a:t> can </a:t>
            </a:r>
            <a:r>
              <a:rPr lang="pt-PT" dirty="0" err="1"/>
              <a:t>provide</a:t>
            </a:r>
            <a:r>
              <a:rPr lang="en-US" dirty="0"/>
              <a:t>:</a:t>
            </a:r>
            <a:endParaRPr lang="pt-PT" dirty="0"/>
          </a:p>
          <a:p>
            <a:r>
              <a:rPr lang="pt-PT" dirty="0" err="1"/>
              <a:t>Security</a:t>
            </a:r>
            <a:r>
              <a:rPr lang="pt-PT" dirty="0"/>
              <a:t> to </a:t>
            </a:r>
            <a:r>
              <a:rPr lang="pt-PT" dirty="0" err="1"/>
              <a:t>hedgers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Oprions</a:t>
            </a:r>
            <a:r>
              <a:rPr lang="pt-PT" dirty="0"/>
              <a:t> </a:t>
            </a:r>
            <a:r>
              <a:rPr lang="pt-PT" dirty="0" err="1"/>
              <a:t>fix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future </a:t>
            </a:r>
            <a:r>
              <a:rPr lang="pt-PT" dirty="0" err="1"/>
              <a:t>price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asset</a:t>
            </a:r>
            <a:endParaRPr lang="pt-PT" dirty="0"/>
          </a:p>
          <a:p>
            <a:r>
              <a:rPr lang="pt-PT" dirty="0"/>
              <a:t>Access to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profits</a:t>
            </a:r>
            <a:r>
              <a:rPr lang="pt-PT" dirty="0"/>
              <a:t> to </a:t>
            </a:r>
            <a:r>
              <a:rPr lang="pt-PT" dirty="0" err="1"/>
              <a:t>speculators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Options</a:t>
            </a:r>
            <a:r>
              <a:rPr lang="pt-PT" dirty="0"/>
              <a:t> </a:t>
            </a:r>
            <a:r>
              <a:rPr lang="pt-PT" dirty="0" err="1"/>
              <a:t>magnify</a:t>
            </a:r>
            <a:r>
              <a:rPr lang="pt-PT" dirty="0"/>
              <a:t> </a:t>
            </a:r>
            <a:r>
              <a:rPr lang="pt-PT"/>
              <a:t>consequences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09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152</TotalTime>
  <Words>141</Words>
  <Application>Microsoft Office PowerPoint</Application>
  <PresentationFormat>Ecrã Panorâmico</PresentationFormat>
  <Paragraphs>24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Algerian</vt:lpstr>
      <vt:lpstr>Arial</vt:lpstr>
      <vt:lpstr>Cambria Math</vt:lpstr>
      <vt:lpstr>Century Gothic</vt:lpstr>
      <vt:lpstr>Malha</vt:lpstr>
      <vt:lpstr>Sensitivity Analysis on Least-Squares American Options Pricing</vt:lpstr>
      <vt:lpstr>Derivatives</vt:lpstr>
      <vt:lpstr>Call and Put Options</vt:lpstr>
      <vt:lpstr>Why options?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on Least-Squares American Options Pricing</dc:title>
  <dc:creator>Miguel Ribeiro</dc:creator>
  <cp:lastModifiedBy>Miguel Ribeiro</cp:lastModifiedBy>
  <cp:revision>11</cp:revision>
  <dcterms:created xsi:type="dcterms:W3CDTF">2018-01-01T20:36:18Z</dcterms:created>
  <dcterms:modified xsi:type="dcterms:W3CDTF">2018-01-01T23:08:28Z</dcterms:modified>
</cp:coreProperties>
</file>