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77" r:id="rId1"/>
    <p:sldMasterId id="2147484040" r:id="rId2"/>
    <p:sldMasterId id="2147484130" r:id="rId3"/>
  </p:sldMasterIdLst>
  <p:notesMasterIdLst>
    <p:notesMasterId r:id="rId22"/>
  </p:notesMasterIdLst>
  <p:sldIdLst>
    <p:sldId id="261" r:id="rId4"/>
    <p:sldId id="258" r:id="rId5"/>
    <p:sldId id="257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E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4667" autoAdjust="0"/>
  </p:normalViewPr>
  <p:slideViewPr>
    <p:cSldViewPr snapToGrid="0">
      <p:cViewPr>
        <p:scale>
          <a:sx n="75" d="100"/>
          <a:sy n="75" d="100"/>
        </p:scale>
        <p:origin x="702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65210-532F-4A2A-A577-9C1B390D3108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B725F-959B-4806-AA35-F38420D979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5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AC1B-A4FF-455F-ADE7-967778002BDA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8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7100-245E-447E-AC6E-EBE1600F41A8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7B55-AFDD-4A0A-970D-7A1B4C02CC6B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50D2-6408-4155-88DE-E9FC59067D97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13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523A-5962-422B-8FEB-26C324C98820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81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BECEC-67AC-4891-A12A-1C35739892BF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9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FC8B-BCDC-4513-985F-8F6E7D1C23D3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49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347D-08EA-43DB-86AE-B42AED872E18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25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50DD-2447-4501-8B12-FB87A688812E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12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D20FC-E827-4748-A1B7-2BBDA166968B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74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AA312-6E19-4E5E-BE52-D82B8009A83F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3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9DC42-EFCC-4F05-8988-044614AD92E1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613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9A63-6A09-4F78-A884-2D10AFDE8C7E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58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F239-A1DC-4481-BCF2-62A34B55BEA8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397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3932-1DED-4C52-ABDC-132E75D8E8E5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413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b="1" spc="-120" baseline="0">
                <a:solidFill>
                  <a:srgbClr val="FFFFFF"/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044575E-2CC4-4D55-B216-C617C4D9E118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4D48EFD5-FACE-4BD4-8795-AE357DCD3B80}"/>
              </a:ext>
            </a:extLst>
          </p:cNvPr>
          <p:cNvCxnSpPr>
            <a:cxnSpLocks/>
          </p:cNvCxnSpPr>
          <p:nvPr userDrawn="1"/>
        </p:nvCxnSpPr>
        <p:spPr>
          <a:xfrm>
            <a:off x="603504" y="4173299"/>
            <a:ext cx="10782300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88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328-745C-4829-B3F7-DCB4ADEADB08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94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1" baseline="0">
                <a:solidFill>
                  <a:schemeClr val="accent1"/>
                </a:solidFill>
              </a:defRPr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8E90-2EFD-4403-88CC-F21B5678C630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04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8B35-9489-4673-A353-0CA7D8ED8A0C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C6E3D-129A-4713-B2A1-0E8A956D162B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540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8E59-306F-412E-B156-05F29983A9CC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590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FDFC-35A5-4FE7-9F4E-F106EBEE8B61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9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C95B-B0BC-450A-985E-48E704C06141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999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E757-C019-4B87-AAC0-54A08A7C478D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610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53D2FFB-B2CC-4796-825D-89B7F4FDEFEB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78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FD5C-B41E-4C58-96E4-BE96258396DE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854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ED8A9-8ABF-484E-85EA-26E6DB9BC852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5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66791-94C0-45C8-83E2-2446A3402ECC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7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9FE3-8A23-4530-9A0B-4EAF88AEE60B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3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F34C-C23B-41FE-8104-613BFEF28136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9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836A-7B94-4934-A8A5-88AB763E5B46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0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8DDC-F571-4511-AD6B-F3F4749716D6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72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F728B-64BA-4D57-9147-2B3A983D24F8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7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A1A992-52A3-47B5-9884-A386B84BA5DE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C4D7B96-37A8-42BF-AFE7-0F1416058B14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1293F-E0FB-479A-BC72-60F8B8633E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537249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517817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8918F4C-9F0C-462B-8FCC-332BE778B5B6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2927C9F-48D0-492C-9852-1B6ED371A88C}"/>
              </a:ext>
            </a:extLst>
          </p:cNvPr>
          <p:cNvSpPr/>
          <p:nvPr userDrawn="1"/>
        </p:nvSpPr>
        <p:spPr>
          <a:xfrm>
            <a:off x="11449430" y="0"/>
            <a:ext cx="74256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41388" y="5959004"/>
            <a:ext cx="2450612" cy="906885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sz="2400" b="0" cap="none" spc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fld id="{E6C1293F-E0FB-479A-BC72-60F8B8633E5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5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5486C99-68EA-439C-8FF1-4F944682C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Volatility Models in Option Pricing</a:t>
            </a:r>
            <a:endParaRPr lang="en-US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07A1CC46-F12D-4A47-BF88-5E3E828D6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4316375"/>
            <a:ext cx="9228201" cy="1645920"/>
          </a:xfrm>
        </p:spPr>
        <p:txBody>
          <a:bodyPr/>
          <a:lstStyle/>
          <a:p>
            <a:r>
              <a:rPr lang="en-US" dirty="0"/>
              <a:t>Miguel Ribeiro</a:t>
            </a:r>
          </a:p>
          <a:p>
            <a:r>
              <a:rPr lang="en-US" dirty="0"/>
              <a:t>Master in Engineering Physics</a:t>
            </a:r>
          </a:p>
          <a:p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92726AB-6B0F-4C26-B8EE-B0F37806EBC5}"/>
              </a:ext>
            </a:extLst>
          </p:cNvPr>
          <p:cNvSpPr txBox="1"/>
          <p:nvPr/>
        </p:nvSpPr>
        <p:spPr>
          <a:xfrm>
            <a:off x="7213600" y="5546797"/>
            <a:ext cx="4667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Supervisors: </a:t>
            </a:r>
            <a:r>
              <a:rPr lang="pt-PT" sz="2400" dirty="0">
                <a:solidFill>
                  <a:schemeClr val="bg1"/>
                </a:solidFill>
              </a:rPr>
              <a:t>Prof. Cláudia Philippart</a:t>
            </a:r>
          </a:p>
          <a:p>
            <a:r>
              <a:rPr lang="pt-PT" sz="2400" dirty="0">
                <a:solidFill>
                  <a:schemeClr val="bg1"/>
                </a:solidFill>
              </a:rPr>
              <a:t>	         Prof. Rui Dilão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036FFB9-3091-44FA-935F-F4C7D6803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453" y="0"/>
            <a:ext cx="3463935" cy="244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5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>
            <a:extLst>
              <a:ext uri="{FF2B5EF4-FFF2-40B4-BE49-F238E27FC236}">
                <a16:creationId xmlns:a16="http://schemas.microsoft.com/office/drawing/2014/main" id="{2E0F929F-A1F9-410D-9454-6A7E04A1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Dupire’s Local Volatility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80231552-6364-4E5D-A9D9-E78AF7D53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3065145"/>
            <a:ext cx="5700671" cy="1836420"/>
          </a:xfrm>
        </p:spPr>
        <p:txBody>
          <a:bodyPr/>
          <a:lstStyle/>
          <a:p>
            <a:r>
              <a:rPr lang="en-US" dirty="0"/>
              <a:t>With this formula we can obtain the </a:t>
            </a:r>
            <a:r>
              <a:rPr lang="en-US" b="1" dirty="0"/>
              <a:t>local volatility surface</a:t>
            </a:r>
          </a:p>
          <a:p>
            <a:r>
              <a:rPr lang="en-US" dirty="0"/>
              <a:t>We can sample from this surface to obtain the local volatility at each point of the diffusion process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A6F5B9E-D720-4FF4-AE85-5F648883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1FF331B-FAB6-4AF8-BF34-4277A3B2D1CE}"/>
              </a:ext>
            </a:extLst>
          </p:cNvPr>
          <p:cNvGrpSpPr/>
          <p:nvPr/>
        </p:nvGrpSpPr>
        <p:grpSpPr>
          <a:xfrm>
            <a:off x="6377328" y="2011680"/>
            <a:ext cx="4535817" cy="4251128"/>
            <a:chOff x="6377328" y="2011680"/>
            <a:chExt cx="4535817" cy="4251128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DB7B16D-5478-4F5B-80D2-1914970FA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13"/>
            <a:stretch/>
          </p:blipFill>
          <p:spPr>
            <a:xfrm>
              <a:off x="6377329" y="2011680"/>
              <a:ext cx="4535816" cy="3943350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9614742-017E-40D3-8E98-09BABDB66BE3}"/>
                </a:ext>
              </a:extLst>
            </p:cNvPr>
            <p:cNvSpPr txBox="1"/>
            <p:nvPr/>
          </p:nvSpPr>
          <p:spPr>
            <a:xfrm>
              <a:off x="6377328" y="5955031"/>
              <a:ext cx="4535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Generated local volatility surface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1828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1527D3-DBF7-45E5-B84E-9F4906BA9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Heston’s model, we assume that the volatility itself follows a diffusion process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where            and             have a correlation of </a:t>
            </a:r>
          </a:p>
          <a:p>
            <a:r>
              <a:rPr lang="en-US" dirty="0"/>
              <a:t>We have to calibrate this model (i.e. find the parameters that best fit the data)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45C787E-4CDC-4B04-B066-BBE11FBE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1173E858-F9AB-4D16-AD66-47335C49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537249" cy="1658198"/>
          </a:xfrm>
        </p:spPr>
        <p:txBody>
          <a:bodyPr/>
          <a:lstStyle/>
          <a:p>
            <a:r>
              <a:rPr lang="en-US" dirty="0"/>
              <a:t>Models – Heston’s Stochastic Volatility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6877F5-A987-485C-BC39-E9960F98C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55" y="2609640"/>
            <a:ext cx="4036546" cy="8193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E2901C2-AD52-44B1-8B0C-D86C7CEEE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0" y="2857916"/>
            <a:ext cx="1409048" cy="26135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A8D12C5-2477-425C-A26A-98BAC937B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03" y="3780218"/>
            <a:ext cx="719899" cy="37515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C3811BD-3E7F-4642-B353-9D8BD4CEE6A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9692" y="3795638"/>
            <a:ext cx="714721" cy="34431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56897B8-642C-4507-8B01-EA236DCB4F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0754" y="3837119"/>
            <a:ext cx="190077" cy="2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71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885E84-B41A-41B2-9719-FB8C5FF1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Heston’s model, there is a closed-form solution which we can use in calibration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                                                                         …</a:t>
            </a:r>
          </a:p>
          <a:p>
            <a:endParaRPr lang="en-US" dirty="0"/>
          </a:p>
          <a:p>
            <a:r>
              <a:rPr lang="en-US" dirty="0"/>
              <a:t>From this, we can directly price options with any parameter set</a:t>
            </a:r>
          </a:p>
          <a:p>
            <a:pPr lvl="1"/>
            <a:r>
              <a:rPr lang="en-US" dirty="0"/>
              <a:t>    </a:t>
            </a:r>
            <a:r>
              <a:rPr lang="en-US" b="1" dirty="0"/>
              <a:t>Calibration is now easy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2281FAF-4CC2-412C-9810-2585412B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99CB70BF-C642-4B4C-BB63-C227D9A9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537249" cy="1658198"/>
          </a:xfrm>
        </p:spPr>
        <p:txBody>
          <a:bodyPr/>
          <a:lstStyle/>
          <a:p>
            <a:r>
              <a:rPr lang="en-US" dirty="0"/>
              <a:t>Models – Heston’s Stochastic Volatility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EB7224-F74E-4CF1-B543-5AF3BBF9C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3997493"/>
            <a:ext cx="4528457" cy="5020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35F330-50B5-41CD-AE57-8277FB84E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7" y="3144161"/>
            <a:ext cx="4797245" cy="6271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9BB2906-BD3E-45A0-81BE-F14E30A1E8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4371" y="3189758"/>
            <a:ext cx="4662323" cy="535943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CC96ADD-719F-4960-A510-D70A1C08FF22}"/>
              </a:ext>
            </a:extLst>
          </p:cNvPr>
          <p:cNvGrpSpPr/>
          <p:nvPr/>
        </p:nvGrpSpPr>
        <p:grpSpPr>
          <a:xfrm>
            <a:off x="997527" y="2790073"/>
            <a:ext cx="4902145" cy="330999"/>
            <a:chOff x="2870200" y="5513687"/>
            <a:chExt cx="10989304" cy="742013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69F28786-C1F9-4507-BFA1-45C036756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200" y="5531800"/>
              <a:ext cx="3305175" cy="723900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DE4181E-04E5-4BF3-A69D-75B75EC44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44204" y="5513687"/>
              <a:ext cx="8115300" cy="685800"/>
            </a:xfrm>
            <a:prstGeom prst="rect">
              <a:avLst/>
            </a:prstGeom>
          </p:spPr>
        </p:pic>
      </p:grp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80CDE37F-E94B-45D2-8214-70F037B07E8D}"/>
              </a:ext>
            </a:extLst>
          </p:cNvPr>
          <p:cNvCxnSpPr>
            <a:cxnSpLocks/>
          </p:cNvCxnSpPr>
          <p:nvPr/>
        </p:nvCxnSpPr>
        <p:spPr>
          <a:xfrm>
            <a:off x="850605" y="5418931"/>
            <a:ext cx="4678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42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AC3F0F-1F50-4B9D-B110-8BE8D0BDF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517817" cy="3766185"/>
          </a:xfrm>
        </p:spPr>
        <p:txBody>
          <a:bodyPr/>
          <a:lstStyle/>
          <a:p>
            <a:r>
              <a:rPr lang="en-US" dirty="0"/>
              <a:t>As for Heston, we again assume that volatility follows a diffusion process, given by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where            and             have a correlation of </a:t>
            </a:r>
          </a:p>
          <a:p>
            <a:r>
              <a:rPr lang="en-US" dirty="0"/>
              <a:t>In </a:t>
            </a:r>
            <a:r>
              <a:rPr lang="en-US" b="1" dirty="0"/>
              <a:t>Static SABR </a:t>
            </a:r>
            <a:r>
              <a:rPr lang="en-US" dirty="0"/>
              <a:t>model, we assume         and         to be </a:t>
            </a:r>
            <a:r>
              <a:rPr lang="en-US" b="1" dirty="0"/>
              <a:t>constant</a:t>
            </a:r>
          </a:p>
          <a:p>
            <a:r>
              <a:rPr lang="en-US" dirty="0"/>
              <a:t>Static SABR only works for single maturities</a:t>
            </a:r>
          </a:p>
          <a:p>
            <a:r>
              <a:rPr lang="en-US" dirty="0"/>
              <a:t>We again have to calibrate these models</a:t>
            </a:r>
          </a:p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8B6DC08-54A4-498C-A6EE-7013840F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7515079F-CCB8-464A-B954-F335A85A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537249" cy="1658198"/>
          </a:xfrm>
        </p:spPr>
        <p:txBody>
          <a:bodyPr/>
          <a:lstStyle/>
          <a:p>
            <a:r>
              <a:rPr lang="en-US" dirty="0"/>
              <a:t>Models – Static/Dynamic SABR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5C668402-CB09-4E6D-8815-112599D8163C}"/>
              </a:ext>
            </a:extLst>
          </p:cNvPr>
          <p:cNvSpPr txBox="1">
            <a:spLocks/>
          </p:cNvSpPr>
          <p:nvPr/>
        </p:nvSpPr>
        <p:spPr>
          <a:xfrm>
            <a:off x="676656" y="2011680"/>
            <a:ext cx="10517817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2718703-CCE5-4259-9D8A-DF4928DC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03" y="3621192"/>
            <a:ext cx="719899" cy="37515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384A69-3874-40BC-8340-700E5B458C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9692" y="3636612"/>
            <a:ext cx="714721" cy="34431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A510891-1D09-4FEB-9766-E8F3749CD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27" y="2468179"/>
            <a:ext cx="6124916" cy="101818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A0708EA-1E21-4EBC-9742-C81E1ECA5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754" y="3591178"/>
            <a:ext cx="455559" cy="34431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E3A9B56-3076-4EEF-996A-9506373CD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850" y="4069374"/>
            <a:ext cx="455559" cy="34431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8090A3C-1052-43A6-82AD-676D2D9F8B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90" t="63154" r="75772"/>
          <a:stretch/>
        </p:blipFill>
        <p:spPr>
          <a:xfrm>
            <a:off x="4945115" y="4069374"/>
            <a:ext cx="455559" cy="3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46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D4CFC1-6135-408A-94F8-AF1CC1A5E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517817" cy="4211320"/>
          </a:xfrm>
        </p:spPr>
        <p:txBody>
          <a:bodyPr>
            <a:normAutofit/>
          </a:bodyPr>
          <a:lstStyle/>
          <a:p>
            <a:r>
              <a:rPr lang="en-US" dirty="0"/>
              <a:t>As with Heston, we have closed-form solutions in SABR that make calibration easy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…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From this, we can directly obtain the implied volatility with any parameter set</a:t>
            </a:r>
          </a:p>
          <a:p>
            <a:pPr lvl="1"/>
            <a:r>
              <a:rPr lang="en-US" dirty="0"/>
              <a:t>    </a:t>
            </a:r>
            <a:r>
              <a:rPr lang="en-US" b="1" dirty="0"/>
              <a:t>Calibration is now easy</a:t>
            </a:r>
          </a:p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EF69901-51FA-4AF4-9067-C96F7FAA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53196167-6610-4B84-8939-6489E76E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537249" cy="1658198"/>
          </a:xfrm>
        </p:spPr>
        <p:txBody>
          <a:bodyPr/>
          <a:lstStyle/>
          <a:p>
            <a:r>
              <a:rPr lang="en-US" dirty="0"/>
              <a:t>Models – Static/Dynamic SABR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A5AA0A4-6792-46A7-B8CB-FB1FE852C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4384060"/>
            <a:ext cx="6988479" cy="55431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EBF6023-53A6-454C-8465-FDA09FE85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7" y="2494619"/>
            <a:ext cx="7708002" cy="1438253"/>
          </a:xfrm>
          <a:prstGeom prst="rect">
            <a:avLst/>
          </a:prstGeom>
        </p:spPr>
      </p:pic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21ED24ED-A07A-49C6-8F60-62066F16A07D}"/>
              </a:ext>
            </a:extLst>
          </p:cNvPr>
          <p:cNvCxnSpPr>
            <a:cxnSpLocks/>
          </p:cNvCxnSpPr>
          <p:nvPr/>
        </p:nvCxnSpPr>
        <p:spPr>
          <a:xfrm>
            <a:off x="850605" y="5914231"/>
            <a:ext cx="4678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0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B12BF62-4BBE-475F-9B0A-D3DAABED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03CEF8B-6152-4144-8E75-0023BCCBF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5F9F198-49B8-4B4D-A451-5EBFE7C015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40900" y="5959475"/>
            <a:ext cx="2451100" cy="906463"/>
          </a:xfrm>
        </p:spPr>
        <p:txBody>
          <a:bodyPr/>
          <a:lstStyle/>
          <a:p>
            <a:fld id="{E6C1293F-E0FB-479A-BC72-60F8B8633E5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78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B3246CA-FC29-407A-93F1-223427C0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C9B56CE4-28BB-45EE-B6D3-F3C4F51BB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5419344" cy="4174066"/>
          </a:xfrm>
        </p:spPr>
        <p:txBody>
          <a:bodyPr>
            <a:normAutofit/>
          </a:bodyPr>
          <a:lstStyle/>
          <a:p>
            <a:r>
              <a:rPr lang="en-US" dirty="0"/>
              <a:t>We calibrated the models using the implied volatilities of real options with 7 different strikes over 4 maturities.</a:t>
            </a:r>
          </a:p>
          <a:p>
            <a:r>
              <a:rPr lang="en-US" dirty="0"/>
              <a:t>In the calibration we use a </a:t>
            </a:r>
            <a:r>
              <a:rPr lang="en-US" b="1" dirty="0"/>
              <a:t>cost function</a:t>
            </a:r>
            <a:r>
              <a:rPr lang="en-US" dirty="0"/>
              <a:t>, which we can use to compare the models.</a:t>
            </a:r>
          </a:p>
          <a:p>
            <a:r>
              <a:rPr lang="en-US" dirty="0"/>
              <a:t>The models were implemented in a Monte Carlo numerical pricer with the calibrated parameters to produce simulated results.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EDF297CC-D055-4E82-AFE3-3E8E328AC7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1658" y="1998134"/>
            <a:ext cx="4662487" cy="319783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8A44294-3AF3-492F-9381-1790049B7FAC}"/>
              </a:ext>
            </a:extLst>
          </p:cNvPr>
          <p:cNvSpPr txBox="1"/>
          <p:nvPr/>
        </p:nvSpPr>
        <p:spPr>
          <a:xfrm>
            <a:off x="6271658" y="5195965"/>
            <a:ext cx="4662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Implied volatility data to be used on calibration</a:t>
            </a:r>
          </a:p>
          <a:p>
            <a:pPr algn="ctr"/>
            <a:r>
              <a:rPr lang="en-US" sz="1400" dirty="0"/>
              <a:t>(with a maturity of 42 days)</a:t>
            </a:r>
          </a:p>
        </p:txBody>
      </p:sp>
    </p:spTree>
    <p:extLst>
      <p:ext uri="{BB962C8B-B14F-4D97-AF65-F5344CB8AC3E}">
        <p14:creationId xmlns:p14="http://schemas.microsoft.com/office/powerpoint/2010/main" val="120027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94BFA-D975-4995-9C98-67F5B9C7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9AA75FB0-085F-4BEF-9250-6B38C0601E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6275" y="2276524"/>
            <a:ext cx="4664075" cy="3211415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150A033-9BF8-41E7-8FCA-5A918172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88A4DAD-7497-42B6-87F4-91EC315E0BA4}"/>
              </a:ext>
            </a:extLst>
          </p:cNvPr>
          <p:cNvSpPr txBox="1"/>
          <p:nvPr/>
        </p:nvSpPr>
        <p:spPr>
          <a:xfrm>
            <a:off x="657224" y="5483052"/>
            <a:ext cx="468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Dupire’s model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18B443-ABDC-45B6-897A-0285B468E836}"/>
              </a:ext>
            </a:extLst>
          </p:cNvPr>
          <p:cNvSpPr txBox="1"/>
          <p:nvPr/>
        </p:nvSpPr>
        <p:spPr>
          <a:xfrm>
            <a:off x="6001543" y="5483052"/>
            <a:ext cx="468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Heston’s model</a:t>
            </a:r>
          </a:p>
        </p:txBody>
      </p:sp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4919D357-C908-4DB1-A137-A89C7DBFEC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1863" y="2262082"/>
            <a:ext cx="4662487" cy="324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1390D-DF6C-4E91-86E2-D476BAB5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2" name="Marcador de Posição de Conteúdo 11">
            <a:extLst>
              <a:ext uri="{FF2B5EF4-FFF2-40B4-BE49-F238E27FC236}">
                <a16:creationId xmlns:a16="http://schemas.microsoft.com/office/drawing/2014/main" id="{80F1D153-7E7D-474A-BF73-480A9A6909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6275" y="2260512"/>
            <a:ext cx="4664075" cy="3243438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D72014D-13E2-4F50-900B-0ACC2D1E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0B48C5-9FF7-4942-A2F8-D23B4403209F}"/>
              </a:ext>
            </a:extLst>
          </p:cNvPr>
          <p:cNvSpPr txBox="1"/>
          <p:nvPr/>
        </p:nvSpPr>
        <p:spPr>
          <a:xfrm>
            <a:off x="657224" y="5483052"/>
            <a:ext cx="468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SABR model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731DC9E-E8FC-4D99-9A41-326AE29FD948}"/>
              </a:ext>
            </a:extLst>
          </p:cNvPr>
          <p:cNvSpPr txBox="1"/>
          <p:nvPr/>
        </p:nvSpPr>
        <p:spPr>
          <a:xfrm>
            <a:off x="6001543" y="5483052"/>
            <a:ext cx="468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Dynamic SABR model</a:t>
            </a:r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CC2269AA-5CAB-42D3-A014-FE80C50788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1863" y="2274477"/>
            <a:ext cx="4662487" cy="32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4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F704ADD-0E12-4605-84B9-7582F71E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7031777-10D9-4038-A0F7-03991E0DF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Volatility</a:t>
            </a:r>
            <a:r>
              <a:rPr lang="en-US" dirty="0"/>
              <a:t> and why it is important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040E3F6-8180-4074-8342-0FB4BB74D2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40900" y="5930900"/>
            <a:ext cx="2451100" cy="906463"/>
          </a:xfrm>
        </p:spPr>
        <p:txBody>
          <a:bodyPr/>
          <a:lstStyle/>
          <a:p>
            <a:fld id="{E6C1293F-E0FB-479A-BC72-60F8B8633E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6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4FF82-1EAE-4277-8337-80D32985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– Options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DE2AB54-7097-420C-A314-C4C6A2445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finance, </a:t>
            </a:r>
            <a:r>
              <a:rPr lang="en-US" b="1" dirty="0"/>
              <a:t>options</a:t>
            </a:r>
            <a:r>
              <a:rPr lang="en-US" dirty="0"/>
              <a:t> are contracts that give us the </a:t>
            </a:r>
            <a:r>
              <a:rPr lang="en-US" b="1" dirty="0"/>
              <a:t>option</a:t>
            </a:r>
            <a:r>
              <a:rPr lang="en-US" dirty="0"/>
              <a:t> to </a:t>
            </a:r>
            <a:r>
              <a:rPr lang="en-US" b="1" dirty="0"/>
              <a:t>buy or sell</a:t>
            </a:r>
            <a:r>
              <a:rPr lang="en-US" dirty="0"/>
              <a:t> (</a:t>
            </a:r>
            <a:r>
              <a:rPr lang="en-US" b="1" dirty="0"/>
              <a:t>call/put</a:t>
            </a:r>
            <a:r>
              <a:rPr lang="en-US" dirty="0"/>
              <a:t>) an asset, the </a:t>
            </a:r>
            <a:r>
              <a:rPr lang="en-US" b="1" dirty="0"/>
              <a:t>stock</a:t>
            </a:r>
            <a:r>
              <a:rPr lang="en-US" dirty="0"/>
              <a:t>, for a fixed price, the </a:t>
            </a:r>
            <a:r>
              <a:rPr lang="en-US" b="1" dirty="0"/>
              <a:t>strike price K</a:t>
            </a:r>
            <a:r>
              <a:rPr lang="en-US" dirty="0"/>
              <a:t>, at a fixed future date, known as </a:t>
            </a:r>
            <a:r>
              <a:rPr lang="en-US" b="1" dirty="0"/>
              <a:t>maturity, T.</a:t>
            </a:r>
            <a:endParaRPr lang="en-US" dirty="0"/>
          </a:p>
          <a:p>
            <a:r>
              <a:rPr lang="en-US" dirty="0"/>
              <a:t>The payoff of these contracts is given by: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downfall, only profit:</a:t>
            </a:r>
          </a:p>
          <a:p>
            <a:pPr lvl="1"/>
            <a:r>
              <a:rPr lang="en-US" b="1" dirty="0"/>
              <a:t>    We must find their price!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2AAC2DF-405F-4ADC-B553-5DCC8D37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4CD6BE-FA8C-4930-B23F-DDA10D7D5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3462573"/>
            <a:ext cx="4669626" cy="864397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90AB7D43-2C31-455C-B3B6-60383B2909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869" t="13465" r="9435" b="4958"/>
          <a:stretch/>
        </p:blipFill>
        <p:spPr>
          <a:xfrm>
            <a:off x="6764201" y="2867913"/>
            <a:ext cx="4208599" cy="3151894"/>
          </a:xfrm>
          <a:prstGeom prst="rect">
            <a:avLst/>
          </a:prstGeom>
        </p:spPr>
      </p:pic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110573F8-9F03-46E3-8077-8198FB7FCAE0}"/>
              </a:ext>
            </a:extLst>
          </p:cNvPr>
          <p:cNvCxnSpPr>
            <a:cxnSpLocks/>
          </p:cNvCxnSpPr>
          <p:nvPr/>
        </p:nvCxnSpPr>
        <p:spPr>
          <a:xfrm>
            <a:off x="850605" y="5259454"/>
            <a:ext cx="4678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DD6CBD-C105-49E4-B754-79E315212A54}"/>
              </a:ext>
            </a:extLst>
          </p:cNvPr>
          <p:cNvSpPr txBox="1"/>
          <p:nvPr/>
        </p:nvSpPr>
        <p:spPr>
          <a:xfrm>
            <a:off x="6764200" y="6019807"/>
            <a:ext cx="420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Payoff function of call and put type options</a:t>
            </a:r>
          </a:p>
        </p:txBody>
      </p:sp>
    </p:spTree>
    <p:extLst>
      <p:ext uri="{BB962C8B-B14F-4D97-AF65-F5344CB8AC3E}">
        <p14:creationId xmlns:p14="http://schemas.microsoft.com/office/powerpoint/2010/main" val="64043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8A8065-B6F5-439F-87D5-50EB5F356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517817" cy="4112674"/>
          </a:xfrm>
        </p:spPr>
        <p:txBody>
          <a:bodyPr>
            <a:normAutofit/>
          </a:bodyPr>
          <a:lstStyle/>
          <a:p>
            <a:r>
              <a:rPr lang="en-US" dirty="0"/>
              <a:t>To price options we can use the Black-Scholes formula: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Solving this equation, we obtain the option price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Assuming that:</a:t>
            </a:r>
          </a:p>
          <a:p>
            <a:pPr lvl="1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en-US" dirty="0"/>
              <a:t>The stock price follows a Geometric Brownian Motion:</a:t>
            </a:r>
          </a:p>
          <a:p>
            <a:pPr lvl="1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en-US" dirty="0"/>
              <a:t>We have a constant interest rate, </a:t>
            </a:r>
            <a:r>
              <a:rPr lang="en-US" i="1" dirty="0"/>
              <a:t>r</a:t>
            </a:r>
            <a:r>
              <a:rPr lang="en-US" dirty="0"/>
              <a:t>, and no dividends</a:t>
            </a:r>
          </a:p>
          <a:p>
            <a:pPr lvl="1">
              <a:buClr>
                <a:srgbClr val="009DE0"/>
              </a:buClr>
              <a:buFont typeface="Arial" panose="020B0604020202020204" pitchFamily="34" charset="0"/>
              <a:buChar char="•"/>
            </a:pPr>
            <a:r>
              <a:rPr lang="en-US" b="1" dirty="0"/>
              <a:t>Volatility, </a:t>
            </a:r>
            <a:r>
              <a:rPr lang="el-GR" b="1" dirty="0"/>
              <a:t>σ</a:t>
            </a:r>
            <a:r>
              <a:rPr lang="pt-PT" b="1" dirty="0"/>
              <a:t>, </a:t>
            </a:r>
            <a:r>
              <a:rPr lang="pt-PT" b="1" dirty="0" err="1"/>
              <a:t>is</a:t>
            </a:r>
            <a:r>
              <a:rPr lang="pt-PT" b="1" dirty="0"/>
              <a:t> </a:t>
            </a:r>
            <a:r>
              <a:rPr lang="pt-PT" b="1" dirty="0" err="1"/>
              <a:t>constant</a:t>
            </a:r>
            <a:r>
              <a:rPr lang="pt-PT" b="1" dirty="0"/>
              <a:t>!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BDF0786-2447-41B7-A3BA-A740D1B8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40D00BC-92DA-4C96-A998-4894DD92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537249" cy="1658198"/>
          </a:xfrm>
        </p:spPr>
        <p:txBody>
          <a:bodyPr/>
          <a:lstStyle/>
          <a:p>
            <a:r>
              <a:rPr lang="en-US" dirty="0"/>
              <a:t>Motivation – Pricing Options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4CA6AC-3788-4992-9971-1BAFA22FD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5" y="2519171"/>
            <a:ext cx="3458817" cy="5070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170B9B4-10B2-4C8F-B99C-3ADCE7F6A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4" y="3599708"/>
            <a:ext cx="3458817" cy="7673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8396FED-253B-4E02-AF99-EA6B86C5D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928" y="3599708"/>
            <a:ext cx="2849465" cy="74099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4FE13D3-2FCE-4D80-9879-F7E3AEC05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4266" y="5019196"/>
            <a:ext cx="3122428" cy="2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3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28CB4-A57B-4173-946C-D421D10B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– Volatility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9C6844-F709-44C9-ADEB-04D9631D6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526875"/>
            <a:ext cx="5249192" cy="1804249"/>
          </a:xfrm>
        </p:spPr>
        <p:txBody>
          <a:bodyPr/>
          <a:lstStyle/>
          <a:p>
            <a:r>
              <a:rPr lang="en-US" b="1" dirty="0"/>
              <a:t>Volatility is not constant</a:t>
            </a:r>
          </a:p>
          <a:p>
            <a:r>
              <a:rPr lang="en-US" dirty="0"/>
              <a:t>Very difficult to estimate and forecast</a:t>
            </a:r>
          </a:p>
          <a:p>
            <a:r>
              <a:rPr lang="en-US" dirty="0"/>
              <a:t>Great impact on the stock prices</a:t>
            </a:r>
          </a:p>
          <a:p>
            <a:pPr lvl="1"/>
            <a:r>
              <a:rPr lang="en-US" dirty="0"/>
              <a:t>    </a:t>
            </a:r>
            <a:r>
              <a:rPr lang="en-US" b="1" dirty="0"/>
              <a:t>We have to model it!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45ECC20-AB78-4974-ADAC-DFE72473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1293F-E0FB-479A-BC72-60F8B8633E59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73E67889-A11E-4F16-AB07-8A28301D9AD6}"/>
              </a:ext>
            </a:extLst>
          </p:cNvPr>
          <p:cNvCxnSpPr>
            <a:cxnSpLocks/>
          </p:cNvCxnSpPr>
          <p:nvPr/>
        </p:nvCxnSpPr>
        <p:spPr>
          <a:xfrm>
            <a:off x="850605" y="4036706"/>
            <a:ext cx="46783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1595E39-DE97-4105-B765-E4ED2E41C96A}"/>
              </a:ext>
            </a:extLst>
          </p:cNvPr>
          <p:cNvGrpSpPr/>
          <p:nvPr/>
        </p:nvGrpSpPr>
        <p:grpSpPr>
          <a:xfrm>
            <a:off x="5906416" y="2157731"/>
            <a:ext cx="4774042" cy="3887027"/>
            <a:chOff x="5906416" y="2157731"/>
            <a:chExt cx="4774042" cy="3887027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8256713-2613-48D8-B5CB-A757B99EA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06416" y="2157731"/>
              <a:ext cx="4754611" cy="3363807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49A61A4-B0D7-44E1-98DA-CA65F147C4D1}"/>
                </a:ext>
              </a:extLst>
            </p:cNvPr>
            <p:cNvSpPr txBox="1"/>
            <p:nvPr/>
          </p:nvSpPr>
          <p:spPr>
            <a:xfrm>
              <a:off x="5925848" y="5521538"/>
              <a:ext cx="47546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Example of three Geometric Brownian Motion processes with different volatilities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859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E7261D-5F58-4122-9C83-F0A9FE0B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23C714A-DF0B-47B5-9694-B77C66AEC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21E8CDC-2E6B-4602-9FDB-E716318BAB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41388" y="5931071"/>
            <a:ext cx="2450612" cy="906885"/>
          </a:xfrm>
        </p:spPr>
        <p:txBody>
          <a:bodyPr/>
          <a:lstStyle/>
          <a:p>
            <a:fld id="{E6C1293F-E0FB-479A-BC72-60F8B8633E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0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C05C6A-4AB1-48A4-BF27-8EED732F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DCF57E86-AA5D-4098-8C15-00D79129B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517817" cy="3766185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009DE0"/>
              </a:buClr>
              <a:buFont typeface="+mj-lt"/>
              <a:buAutoNum type="arabicPeriod"/>
            </a:pPr>
            <a:r>
              <a:rPr lang="en-US" sz="2800" dirty="0"/>
              <a:t>Choose some of the most used volatility models</a:t>
            </a:r>
          </a:p>
          <a:p>
            <a:pPr marL="457200" indent="-457200">
              <a:buClr>
                <a:srgbClr val="009DE0"/>
              </a:buClr>
              <a:buFont typeface="+mj-lt"/>
              <a:buAutoNum type="arabicPeriod"/>
            </a:pPr>
            <a:r>
              <a:rPr lang="en-US" sz="2800" dirty="0"/>
              <a:t>Study and use them to price real options</a:t>
            </a:r>
          </a:p>
          <a:p>
            <a:pPr marL="457200" indent="-457200">
              <a:buClr>
                <a:srgbClr val="009DE0"/>
              </a:buClr>
              <a:buFont typeface="+mj-lt"/>
              <a:buAutoNum type="arabicPeriod"/>
            </a:pPr>
            <a:r>
              <a:rPr lang="en-US" sz="2800" dirty="0"/>
              <a:t>Compare them and find which performs best</a:t>
            </a:r>
          </a:p>
          <a:p>
            <a:pPr marL="457200" indent="-457200">
              <a:buClr>
                <a:srgbClr val="009DE0"/>
              </a:buClr>
              <a:buFont typeface="+mj-lt"/>
              <a:buAutoNum type="arabicPeriod"/>
            </a:pPr>
            <a:r>
              <a:rPr lang="en-US" sz="2800" dirty="0"/>
              <a:t>Use the results to price more complex options</a:t>
            </a:r>
          </a:p>
        </p:txBody>
      </p:sp>
    </p:spTree>
    <p:extLst>
      <p:ext uri="{BB962C8B-B14F-4D97-AF65-F5344CB8AC3E}">
        <p14:creationId xmlns:p14="http://schemas.microsoft.com/office/powerpoint/2010/main" val="239846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775240B-2F95-4274-BF14-9F4508E5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E4C47EF4-74C0-4714-BBB2-CE5655999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Dupire’s local volatility</a:t>
            </a:r>
          </a:p>
          <a:p>
            <a:r>
              <a:rPr lang="en-US" dirty="0"/>
              <a:t>Heston and Static/Dynamic SABR stochastic volatility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BD803BA-87B0-4867-8C03-0C6BD75BD7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40900" y="5959475"/>
            <a:ext cx="2451100" cy="906463"/>
          </a:xfrm>
        </p:spPr>
        <p:txBody>
          <a:bodyPr/>
          <a:lstStyle/>
          <a:p>
            <a:fld id="{E6C1293F-E0FB-479A-BC72-60F8B8633E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8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7F075F-53E4-47B7-A0D0-61CD1026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Dupire’s Local Volatility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99079F5E-B6EE-4AAF-A0C6-90B4F2C6F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Dupire’s model, we assume that volatility is a </a:t>
            </a:r>
            <a:r>
              <a:rPr lang="en-US" b="1" dirty="0"/>
              <a:t>known function </a:t>
            </a:r>
            <a:r>
              <a:rPr lang="en-US" dirty="0"/>
              <a:t>of time and the stock price.</a:t>
            </a:r>
          </a:p>
          <a:p>
            <a:r>
              <a:rPr lang="en-US" dirty="0"/>
              <a:t>The stock price diffusion process becomes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with 	                given by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0DEC07B-08B7-4485-9AF2-C7281A85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3336462"/>
            <a:ext cx="4837730" cy="39528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F76D2D2-6B6D-44BE-B383-58AF803DF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6" y="4431512"/>
            <a:ext cx="9044711" cy="148655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665B0AD-9F9F-481F-9F5A-715F7951F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428" y="6055697"/>
            <a:ext cx="3002809" cy="58240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09035A-BC84-4828-AF0C-CEA1F2B4967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1729" y="3923560"/>
            <a:ext cx="1146063" cy="32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3644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tropolitano">
  <a:themeElements>
    <a:clrScheme name="Personalizado 11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09DE0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744</TotalTime>
  <Words>493</Words>
  <Application>Microsoft Office PowerPoint</Application>
  <PresentationFormat>Ecrã Panorâmico</PresentationFormat>
  <Paragraphs>108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Wingdings 2</vt:lpstr>
      <vt:lpstr>HDOfficeLightV0</vt:lpstr>
      <vt:lpstr>1_HDOfficeLightV0</vt:lpstr>
      <vt:lpstr>Metropolitano</vt:lpstr>
      <vt:lpstr>Volatility Models in Option Pricing</vt:lpstr>
      <vt:lpstr>Motivation</vt:lpstr>
      <vt:lpstr>Motivation – Options</vt:lpstr>
      <vt:lpstr>Motivation – Pricing Options</vt:lpstr>
      <vt:lpstr>Motivation – Volatility</vt:lpstr>
      <vt:lpstr>Objectives</vt:lpstr>
      <vt:lpstr>Objectives</vt:lpstr>
      <vt:lpstr>Models</vt:lpstr>
      <vt:lpstr>Models – Dupire’s Local Volatility</vt:lpstr>
      <vt:lpstr>Models – Dupire’s Local Volatility</vt:lpstr>
      <vt:lpstr>Models – Heston’s Stochastic Volatility</vt:lpstr>
      <vt:lpstr>Models – Heston’s Stochastic Volatility</vt:lpstr>
      <vt:lpstr>Models – Static/Dynamic SABR</vt:lpstr>
      <vt:lpstr>Models – Static/Dynamic SABR</vt:lpstr>
      <vt:lpstr>Results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Volatility Models in Option Pricing</dc:title>
  <dc:creator>Miguel Ribeiro</dc:creator>
  <cp:lastModifiedBy>Miguel Ribeiro</cp:lastModifiedBy>
  <cp:revision>29</cp:revision>
  <dcterms:created xsi:type="dcterms:W3CDTF">2018-09-04T22:41:58Z</dcterms:created>
  <dcterms:modified xsi:type="dcterms:W3CDTF">2018-09-06T02:47:50Z</dcterms:modified>
</cp:coreProperties>
</file>