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77" r:id="rId1"/>
    <p:sldMasterId id="2147484040" r:id="rId2"/>
    <p:sldMasterId id="2147484130" r:id="rId3"/>
  </p:sldMasterIdLst>
  <p:notesMasterIdLst>
    <p:notesMasterId r:id="rId10"/>
  </p:notesMasterIdLst>
  <p:sldIdLst>
    <p:sldId id="261" r:id="rId4"/>
    <p:sldId id="258" r:id="rId5"/>
    <p:sldId id="257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667" autoAdjust="0"/>
  </p:normalViewPr>
  <p:slideViewPr>
    <p:cSldViewPr snapToGrid="0">
      <p:cViewPr varScale="1">
        <p:scale>
          <a:sx n="90" d="100"/>
          <a:sy n="90" d="100"/>
        </p:scale>
        <p:origin x="13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65210-532F-4A2A-A577-9C1B390D310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725F-959B-4806-AA35-F38420D979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AC1B-A4FF-455F-ADE7-967778002BDA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7100-245E-447E-AC6E-EBE1600F41A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7B55-AFDD-4A0A-970D-7A1B4C02CC6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0D2-6408-4155-88DE-E9FC59067D9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1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23A-5962-422B-8FEB-26C324C9882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8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CEC-67AC-4891-A12A-1C35739892B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FC8B-BCDC-4513-985F-8F6E7D1C23D3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49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47D-08EA-43DB-86AE-B42AED872E1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0DD-2447-4501-8B12-FB87A688812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0FC-E827-4748-A1B7-2BBDA166968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4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A312-6E19-4E5E-BE52-D82B8009A83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3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C42-EFCC-4F05-8988-044614AD92E1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1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9A63-6A09-4F78-A884-2D10AFDE8C7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58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F239-A1DC-4481-BCF2-62A34B55BEA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39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932-1DED-4C52-ABDC-132E75D8E8E5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41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b="1" spc="-120" baseline="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44575E-2CC4-4D55-B216-C617C4D9E11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4D48EFD5-FACE-4BD4-8795-AE357DCD3B80}"/>
              </a:ext>
            </a:extLst>
          </p:cNvPr>
          <p:cNvCxnSpPr>
            <a:cxnSpLocks/>
          </p:cNvCxnSpPr>
          <p:nvPr userDrawn="1"/>
        </p:nvCxnSpPr>
        <p:spPr>
          <a:xfrm>
            <a:off x="603504" y="4173299"/>
            <a:ext cx="107823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8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328-745C-4829-B3F7-DCB4ADEADB0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94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1" baseline="0">
                <a:solidFill>
                  <a:schemeClr val="accent1"/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E90-2EFD-4403-88CC-F21B5678C63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04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8B35-9489-4673-A353-0CA7D8ED8A0C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E3D-129A-4713-B2A1-0E8A956D162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54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8E59-306F-412E-B156-05F29983A9CC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59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FDFC-35A5-4FE7-9F4E-F106EBEE8B61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9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C95B-B0BC-450A-985E-48E704C06141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99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E757-C019-4B87-AAC0-54A08A7C478D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61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53D2FFB-B2CC-4796-825D-89B7F4FDEFE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7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D5C-B41E-4C58-96E4-BE96258396D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85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8A9-8ABF-484E-85EA-26E6DB9BC852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6791-94C0-45C8-83E2-2446A3402ECC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7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FE3-8A23-4530-9A0B-4EAF88AEE60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3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F34C-C23B-41FE-8104-613BFEF2813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9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836A-7B94-4934-A8A5-88AB763E5B4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DDC-F571-4511-AD6B-F3F4749716D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2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728B-64BA-4D57-9147-2B3A983D24F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A1A992-52A3-47B5-9884-A386B84BA5D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4D7B96-37A8-42BF-AFE7-0F1416058B14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517817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8918F4C-9F0C-462B-8FCC-332BE778B5B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927C9F-48D0-492C-9852-1B6ED371A88C}"/>
              </a:ext>
            </a:extLst>
          </p:cNvPr>
          <p:cNvSpPr/>
          <p:nvPr userDrawn="1"/>
        </p:nvSpPr>
        <p:spPr>
          <a:xfrm>
            <a:off x="11449430" y="0"/>
            <a:ext cx="7425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41388" y="5959004"/>
            <a:ext cx="2450612" cy="90688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2400" b="0" cap="none" spc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fld id="{E6C1293F-E0FB-479A-BC72-60F8B8633E5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5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5486C99-68EA-439C-8FF1-4F944682C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Volatility Models in Option Pricing</a:t>
            </a:r>
            <a:endParaRPr lang="en-US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7A1CC46-F12D-4A47-BF88-5E3E828D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316375"/>
            <a:ext cx="9228201" cy="1645920"/>
          </a:xfrm>
        </p:spPr>
        <p:txBody>
          <a:bodyPr/>
          <a:lstStyle/>
          <a:p>
            <a:r>
              <a:rPr lang="en-US" dirty="0"/>
              <a:t>Miguel Ribeiro</a:t>
            </a:r>
          </a:p>
          <a:p>
            <a:r>
              <a:rPr lang="en-US" dirty="0"/>
              <a:t>Master in Engineering Physics</a:t>
            </a:r>
          </a:p>
          <a:p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2726AB-6B0F-4C26-B8EE-B0F37806EBC5}"/>
              </a:ext>
            </a:extLst>
          </p:cNvPr>
          <p:cNvSpPr txBox="1"/>
          <p:nvPr/>
        </p:nvSpPr>
        <p:spPr>
          <a:xfrm>
            <a:off x="7213600" y="5546797"/>
            <a:ext cx="466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Supervisors: </a:t>
            </a:r>
            <a:r>
              <a:rPr lang="pt-PT" sz="2400" dirty="0">
                <a:solidFill>
                  <a:schemeClr val="bg1"/>
                </a:solidFill>
              </a:rPr>
              <a:t>Prof. Cláudia Philippart</a:t>
            </a:r>
          </a:p>
          <a:p>
            <a:r>
              <a:rPr lang="pt-PT" sz="2400" dirty="0">
                <a:solidFill>
                  <a:schemeClr val="bg1"/>
                </a:solidFill>
              </a:rPr>
              <a:t>	         Prof. Rui Dilão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036FFB9-3091-44FA-935F-F4C7D6803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53" y="0"/>
            <a:ext cx="3463935" cy="24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704ADD-0E12-4605-84B9-7582F71E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7031777-10D9-4038-A0F7-03991E0DF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Volatility</a:t>
            </a:r>
            <a:r>
              <a:rPr lang="en-US" dirty="0"/>
              <a:t> and why it is important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040E3F6-8180-4074-8342-0FB4BB74D2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0900" y="5930900"/>
            <a:ext cx="2451100" cy="906463"/>
          </a:xfrm>
        </p:spPr>
        <p:txBody>
          <a:bodyPr/>
          <a:lstStyle/>
          <a:p>
            <a:fld id="{E6C1293F-E0FB-479A-BC72-60F8B8633E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6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4FF82-1EAE-4277-8337-80D32985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Options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E2AB54-7097-420C-A314-C4C6A244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finance, </a:t>
            </a:r>
            <a:r>
              <a:rPr lang="en-US" b="1" dirty="0"/>
              <a:t>options</a:t>
            </a:r>
            <a:r>
              <a:rPr lang="en-US" dirty="0"/>
              <a:t> are contracts that give us the </a:t>
            </a:r>
            <a:r>
              <a:rPr lang="en-US" b="1" dirty="0"/>
              <a:t>option</a:t>
            </a:r>
            <a:r>
              <a:rPr lang="en-US" dirty="0"/>
              <a:t> to </a:t>
            </a:r>
            <a:r>
              <a:rPr lang="en-US" b="1" dirty="0"/>
              <a:t>buy or sell</a:t>
            </a:r>
            <a:r>
              <a:rPr lang="en-US" dirty="0"/>
              <a:t> an asset, the </a:t>
            </a:r>
            <a:r>
              <a:rPr lang="en-US" b="1" dirty="0"/>
              <a:t>stock</a:t>
            </a:r>
            <a:r>
              <a:rPr lang="en-US" dirty="0"/>
              <a:t>, for a fixed price, the </a:t>
            </a:r>
            <a:r>
              <a:rPr lang="en-US" b="1" dirty="0"/>
              <a:t>strike price K</a:t>
            </a:r>
            <a:r>
              <a:rPr lang="en-US" dirty="0"/>
              <a:t>, at a fixed future date, known as </a:t>
            </a:r>
            <a:r>
              <a:rPr lang="en-US" b="1" dirty="0"/>
              <a:t>maturity, T</a:t>
            </a:r>
            <a:endParaRPr lang="en-US" dirty="0"/>
          </a:p>
          <a:p>
            <a:r>
              <a:rPr lang="en-US" dirty="0"/>
              <a:t>The payoff of these contracts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downfall, only profit:</a:t>
            </a:r>
          </a:p>
          <a:p>
            <a:pPr lvl="1"/>
            <a:r>
              <a:rPr lang="en-US" b="1" dirty="0"/>
              <a:t>    We must find their price!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AAC2DF-405F-4ADC-B553-5DCC8D37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4CD6BE-FA8C-4930-B23F-DDA10D7D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8" y="3390734"/>
            <a:ext cx="4669626" cy="864397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0AB7D43-2C31-455C-B3B6-60383B290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69" t="13465" r="9435" b="4958"/>
          <a:stretch/>
        </p:blipFill>
        <p:spPr>
          <a:xfrm>
            <a:off x="6764201" y="2867913"/>
            <a:ext cx="4208599" cy="3151894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110573F8-9F03-46E3-8077-8198FB7FCAE0}"/>
              </a:ext>
            </a:extLst>
          </p:cNvPr>
          <p:cNvCxnSpPr>
            <a:cxnSpLocks/>
          </p:cNvCxnSpPr>
          <p:nvPr/>
        </p:nvCxnSpPr>
        <p:spPr>
          <a:xfrm>
            <a:off x="850605" y="5259454"/>
            <a:ext cx="467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43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8A8065-B6F5-439F-87D5-50EB5F35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79"/>
            <a:ext cx="10517817" cy="4463549"/>
          </a:xfrm>
        </p:spPr>
        <p:txBody>
          <a:bodyPr>
            <a:normAutofit/>
          </a:bodyPr>
          <a:lstStyle/>
          <a:p>
            <a:r>
              <a:rPr lang="en-US" dirty="0"/>
              <a:t>To price options we can use the Black-Scholes formula: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Solving this equation, we obtain the option price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that: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en-US" dirty="0"/>
              <a:t>The stock price follows a Geometric Brownian Motion: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a constant interest rate, </a:t>
            </a:r>
            <a:r>
              <a:rPr lang="en-US" i="1" dirty="0"/>
              <a:t>r</a:t>
            </a:r>
            <a:r>
              <a:rPr lang="en-US" dirty="0"/>
              <a:t>, and no dividends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en-US" b="1" dirty="0"/>
              <a:t>Volatility, </a:t>
            </a:r>
            <a:r>
              <a:rPr lang="el-GR" b="1" dirty="0"/>
              <a:t>σ</a:t>
            </a:r>
            <a:r>
              <a:rPr lang="pt-PT" b="1" dirty="0"/>
              <a:t>, </a:t>
            </a:r>
            <a:r>
              <a:rPr lang="pt-PT" b="1" dirty="0" err="1"/>
              <a:t>is</a:t>
            </a:r>
            <a:r>
              <a:rPr lang="pt-PT" b="1" dirty="0"/>
              <a:t> </a:t>
            </a:r>
            <a:r>
              <a:rPr lang="pt-PT" b="1" dirty="0" err="1"/>
              <a:t>constant</a:t>
            </a:r>
            <a:r>
              <a:rPr lang="pt-PT" b="1" dirty="0"/>
              <a:t>!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DF0786-2447-41B7-A3BA-A740D1B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40D00BC-92DA-4C96-A998-4894DD92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Motivation – Pricing Options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4CA6AC-3788-4992-9971-1BAFA22F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5" y="2519171"/>
            <a:ext cx="3458817" cy="5070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70B9B4-10B2-4C8F-B99C-3ADCE7F6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4" y="3599708"/>
            <a:ext cx="3458817" cy="7673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396FED-253B-4E02-AF99-EA6B86C5D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928" y="3599708"/>
            <a:ext cx="2849465" cy="7409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FE13D3-2FCE-4D80-9879-F7E3AEC05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408" y="5318333"/>
            <a:ext cx="3122428" cy="2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28CB4-A57B-4173-946C-D421D10B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Volatility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9C6844-F709-44C9-ADEB-04D9631D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Volatility is not constant</a:t>
            </a:r>
          </a:p>
          <a:p>
            <a:r>
              <a:rPr lang="en-US" dirty="0"/>
              <a:t>Very difficult to estimate and forecast</a:t>
            </a:r>
          </a:p>
          <a:p>
            <a:r>
              <a:rPr lang="en-US" dirty="0"/>
              <a:t>Great impact on the stock prices</a:t>
            </a:r>
          </a:p>
          <a:p>
            <a:pPr lvl="1"/>
            <a:r>
              <a:rPr lang="en-US" dirty="0"/>
              <a:t>    </a:t>
            </a:r>
            <a:r>
              <a:rPr lang="en-US" b="1" dirty="0"/>
              <a:t>We have to try to model it!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5ECC20-AB78-4974-ADAC-DFE72473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256713-2613-48D8-B5CB-A757B99E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48" y="2157731"/>
            <a:ext cx="4754611" cy="3363807"/>
          </a:xfrm>
          <a:prstGeom prst="rect">
            <a:avLst/>
          </a:prstGeom>
        </p:spPr>
      </p:pic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3E67889-A11E-4F16-AB07-8A28301D9AD6}"/>
              </a:ext>
            </a:extLst>
          </p:cNvPr>
          <p:cNvCxnSpPr>
            <a:cxnSpLocks/>
          </p:cNvCxnSpPr>
          <p:nvPr/>
        </p:nvCxnSpPr>
        <p:spPr>
          <a:xfrm>
            <a:off x="850605" y="3526346"/>
            <a:ext cx="467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9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7261D-5F58-4122-9C83-F0A9FE0B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3C714A-DF0B-47B5-9694-B77C66AEC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1E8CDC-2E6B-4602-9FDB-E716318BAB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1388" y="5931071"/>
            <a:ext cx="2450612" cy="906885"/>
          </a:xfrm>
        </p:spPr>
        <p:txBody>
          <a:bodyPr/>
          <a:lstStyle/>
          <a:p>
            <a:fld id="{E6C1293F-E0FB-479A-BC72-60F8B8633E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303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politano">
  <a:themeElements>
    <a:clrScheme name="Personalizado 11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09DE0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129</TotalTime>
  <Words>141</Words>
  <Application>Microsoft Office PowerPoint</Application>
  <PresentationFormat>Ecrã Panorâmico</PresentationFormat>
  <Paragraphs>35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HDOfficeLightV0</vt:lpstr>
      <vt:lpstr>1_HDOfficeLightV0</vt:lpstr>
      <vt:lpstr>Metropolitano</vt:lpstr>
      <vt:lpstr>Volatility Models in Option Pricing</vt:lpstr>
      <vt:lpstr>Motivation</vt:lpstr>
      <vt:lpstr>Motivation – Options</vt:lpstr>
      <vt:lpstr>Motivation – Pricing Options</vt:lpstr>
      <vt:lpstr>Motivation – Volatility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Volatility Models in Option Pricing</dc:title>
  <dc:creator>Miguel Ribeiro</dc:creator>
  <cp:lastModifiedBy>Miguel Ribeiro</cp:lastModifiedBy>
  <cp:revision>16</cp:revision>
  <dcterms:created xsi:type="dcterms:W3CDTF">2018-09-04T22:41:58Z</dcterms:created>
  <dcterms:modified xsi:type="dcterms:W3CDTF">2018-09-05T00:58:22Z</dcterms:modified>
</cp:coreProperties>
</file>