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7" r:id="rId2"/>
    <p:sldId id="258" r:id="rId3"/>
    <p:sldId id="264" r:id="rId4"/>
    <p:sldId id="261" r:id="rId5"/>
    <p:sldId id="265" r:id="rId6"/>
    <p:sldId id="267" r:id="rId7"/>
    <p:sldId id="263" r:id="rId8"/>
    <p:sldId id="266" r:id="rId9"/>
    <p:sldId id="268" r:id="rId10"/>
    <p:sldId id="262" r:id="rId11"/>
    <p:sldId id="271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4E4"/>
    <a:srgbClr val="40B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4CA7-0961-45B5-A912-AAEB86BD6B4D}" type="datetimeFigureOut">
              <a:rPr lang="fr-CH" smtClean="0"/>
              <a:t>01.02.2023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90CDD-B9EE-47B1-987B-94139776F73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17553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4CA7-0961-45B5-A912-AAEB86BD6B4D}" type="datetimeFigureOut">
              <a:rPr lang="fr-CH" smtClean="0"/>
              <a:t>01.02.2023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90CDD-B9EE-47B1-987B-94139776F73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39553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4CA7-0961-45B5-A912-AAEB86BD6B4D}" type="datetimeFigureOut">
              <a:rPr lang="fr-CH" smtClean="0"/>
              <a:t>01.02.2023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90CDD-B9EE-47B1-987B-94139776F73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92588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4CA7-0961-45B5-A912-AAEB86BD6B4D}" type="datetimeFigureOut">
              <a:rPr lang="fr-CH" smtClean="0"/>
              <a:t>01.02.2023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90CDD-B9EE-47B1-987B-94139776F73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29530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4CA7-0961-45B5-A912-AAEB86BD6B4D}" type="datetimeFigureOut">
              <a:rPr lang="fr-CH" smtClean="0"/>
              <a:t>01.02.2023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90CDD-B9EE-47B1-987B-94139776F73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08741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4CA7-0961-45B5-A912-AAEB86BD6B4D}" type="datetimeFigureOut">
              <a:rPr lang="fr-CH" smtClean="0"/>
              <a:t>01.02.2023</a:t>
            </a:fld>
            <a:endParaRPr lang="fr-C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90CDD-B9EE-47B1-987B-94139776F73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85509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4CA7-0961-45B5-A912-AAEB86BD6B4D}" type="datetimeFigureOut">
              <a:rPr lang="fr-CH" smtClean="0"/>
              <a:t>01.02.2023</a:t>
            </a:fld>
            <a:endParaRPr lang="fr-CH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90CDD-B9EE-47B1-987B-94139776F73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54350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4CA7-0961-45B5-A912-AAEB86BD6B4D}" type="datetimeFigureOut">
              <a:rPr lang="fr-CH" smtClean="0"/>
              <a:t>01.02.2023</a:t>
            </a:fld>
            <a:endParaRPr lang="fr-CH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90CDD-B9EE-47B1-987B-94139776F73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44696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4CA7-0961-45B5-A912-AAEB86BD6B4D}" type="datetimeFigureOut">
              <a:rPr lang="fr-CH" smtClean="0"/>
              <a:t>01.02.2023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90CDD-B9EE-47B1-987B-94139776F73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32586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4CA7-0961-45B5-A912-AAEB86BD6B4D}" type="datetimeFigureOut">
              <a:rPr lang="fr-CH" smtClean="0"/>
              <a:t>01.02.2023</a:t>
            </a:fld>
            <a:endParaRPr lang="fr-C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90CDD-B9EE-47B1-987B-94139776F73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7389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4CA7-0961-45B5-A912-AAEB86BD6B4D}" type="datetimeFigureOut">
              <a:rPr lang="fr-CH" smtClean="0"/>
              <a:t>01.02.2023</a:t>
            </a:fld>
            <a:endParaRPr lang="fr-C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fr-CH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90CDD-B9EE-47B1-987B-94139776F73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06439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A8A4CA7-0961-45B5-A912-AAEB86BD6B4D}" type="datetimeFigureOut">
              <a:rPr lang="fr-CH" smtClean="0"/>
              <a:t>01.02.2023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15D90CDD-B9EE-47B1-987B-94139776F73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89878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B73066-248B-3A6F-2098-CEE6A4D13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000" y="1080000"/>
            <a:ext cx="7200000" cy="1080000"/>
          </a:xfrm>
        </p:spPr>
        <p:txBody>
          <a:bodyPr anchor="ctr">
            <a:normAutofit/>
          </a:bodyPr>
          <a:lstStyle/>
          <a:p>
            <a:pPr algn="ctr">
              <a:spcBef>
                <a:spcPts val="3000"/>
              </a:spcBef>
            </a:pPr>
            <a:r>
              <a:rPr lang="fr-CH" sz="4800" dirty="0"/>
              <a:t>Présentation de design</a:t>
            </a:r>
            <a:endParaRPr lang="fr-CH" sz="5400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FA1C6361-E804-039C-950D-CA795695E065}"/>
              </a:ext>
            </a:extLst>
          </p:cNvPr>
          <p:cNvSpPr txBox="1">
            <a:spLocks/>
          </p:cNvSpPr>
          <p:nvPr/>
        </p:nvSpPr>
        <p:spPr>
          <a:xfrm>
            <a:off x="1080000" y="2160000"/>
            <a:ext cx="7200000" cy="12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CH" sz="3600" dirty="0">
                <a:solidFill>
                  <a:schemeClr val="bg1">
                    <a:lumMod val="95000"/>
                  </a:schemeClr>
                </a:solidFill>
              </a:rPr>
              <a:t>2228</a:t>
            </a:r>
          </a:p>
          <a:p>
            <a:pPr algn="ctr">
              <a:spcBef>
                <a:spcPts val="0"/>
              </a:spcBef>
            </a:pPr>
            <a:r>
              <a:rPr lang="fr-CH" sz="3600" dirty="0">
                <a:solidFill>
                  <a:schemeClr val="bg1">
                    <a:lumMod val="95000"/>
                  </a:schemeClr>
                </a:solidFill>
              </a:rPr>
              <a:t>Alarme de fenêtre ouverte</a:t>
            </a:r>
            <a:endParaRPr lang="fr-CH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531C9129-9354-5119-088E-3735212B6321}"/>
              </a:ext>
            </a:extLst>
          </p:cNvPr>
          <p:cNvSpPr txBox="1">
            <a:spLocks/>
          </p:cNvSpPr>
          <p:nvPr/>
        </p:nvSpPr>
        <p:spPr>
          <a:xfrm>
            <a:off x="1080000" y="4499475"/>
            <a:ext cx="7200000" cy="108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3000"/>
              </a:spcBef>
            </a:pPr>
            <a:r>
              <a:rPr lang="fr-CH" sz="3600" dirty="0"/>
              <a:t>Miguel Santos</a:t>
            </a:r>
            <a:endParaRPr lang="fr-CH" sz="4000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E49997A-186A-C077-F11A-6069DFF53CF5}"/>
              </a:ext>
            </a:extLst>
          </p:cNvPr>
          <p:cNvSpPr txBox="1">
            <a:spLocks/>
          </p:cNvSpPr>
          <p:nvPr/>
        </p:nvSpPr>
        <p:spPr>
          <a:xfrm>
            <a:off x="1080000" y="5688000"/>
            <a:ext cx="720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3000"/>
              </a:spcBef>
            </a:pPr>
            <a:r>
              <a:rPr lang="fr-CH" sz="2000" dirty="0"/>
              <a:t>1</a:t>
            </a:r>
            <a:r>
              <a:rPr lang="fr-CH" sz="2000" baseline="30000" dirty="0"/>
              <a:t>er</a:t>
            </a:r>
            <a:r>
              <a:rPr lang="fr-CH" sz="2000" dirty="0"/>
              <a:t> février 2023</a:t>
            </a:r>
            <a:endParaRPr lang="fr-CH" sz="2400" dirty="0"/>
          </a:p>
        </p:txBody>
      </p:sp>
    </p:spTree>
    <p:extLst>
      <p:ext uri="{BB962C8B-B14F-4D97-AF65-F5344CB8AC3E}">
        <p14:creationId xmlns:p14="http://schemas.microsoft.com/office/powerpoint/2010/main" val="4114758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8BCAF9-18E5-FF88-81C2-EF8BD019C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H" dirty="0"/>
              <a:t>Schéma-bloc</a:t>
            </a:r>
            <a:br>
              <a:rPr lang="fr-CH" dirty="0"/>
            </a:br>
            <a:r>
              <a:rPr lang="fr-CH" dirty="0"/>
              <a:t>récepteur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2DF3D9C-5B82-58AC-A7FA-ECD6910EC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871" y="383842"/>
            <a:ext cx="4257954" cy="608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944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A99ADD-A11F-61EA-FEF0-17171B3FED34}"/>
              </a:ext>
            </a:extLst>
          </p:cNvPr>
          <p:cNvSpPr/>
          <p:nvPr/>
        </p:nvSpPr>
        <p:spPr>
          <a:xfrm>
            <a:off x="-2" y="180000"/>
            <a:ext cx="6480000" cy="720000"/>
          </a:xfrm>
          <a:prstGeom prst="rect">
            <a:avLst/>
          </a:prstGeom>
          <a:solidFill>
            <a:srgbClr val="40BAD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2400" dirty="0" smtClean="0"/>
              <a:t>Schéma récepteur</a:t>
            </a:r>
            <a:endParaRPr lang="fr-CH" sz="24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482" y="972000"/>
            <a:ext cx="8115037" cy="5760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7136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8BCAF9-18E5-FF88-81C2-EF8BD019C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H" dirty="0" smtClean="0"/>
              <a:t>Perspectives</a:t>
            </a:r>
            <a:endParaRPr lang="fr-C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9CDE7D-F3BF-1B0A-51C1-7BBAD68BA7DF}"/>
              </a:ext>
            </a:extLst>
          </p:cNvPr>
          <p:cNvSpPr/>
          <p:nvPr/>
        </p:nvSpPr>
        <p:spPr>
          <a:xfrm>
            <a:off x="3769567" y="793103"/>
            <a:ext cx="7725748" cy="5281126"/>
          </a:xfrm>
          <a:prstGeom prst="rect">
            <a:avLst/>
          </a:prstGeom>
          <a:noFill/>
          <a:ln w="76200">
            <a:solidFill>
              <a:srgbClr val="E4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CH" sz="2400" dirty="0" smtClean="0">
                <a:solidFill>
                  <a:schemeClr val="accent1">
                    <a:lumMod val="50000"/>
                  </a:schemeClr>
                </a:solidFill>
              </a:rPr>
              <a:t>Prototype de l’émetteur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CH" sz="2400" dirty="0" smtClean="0">
                <a:solidFill>
                  <a:schemeClr val="accent1">
                    <a:lumMod val="50000"/>
                  </a:schemeClr>
                </a:solidFill>
              </a:rPr>
              <a:t>Essais sur le NRF52840 avec code d’exemples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CH" sz="2400" dirty="0" smtClean="0">
                <a:solidFill>
                  <a:schemeClr val="accent1">
                    <a:lumMod val="50000"/>
                  </a:schemeClr>
                </a:solidFill>
              </a:rPr>
              <a:t>Recherche de modules MIKROE pour récepteur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CH" sz="2400" dirty="0" smtClean="0">
                <a:solidFill>
                  <a:schemeClr val="accent1">
                    <a:lumMod val="50000"/>
                  </a:schemeClr>
                </a:solidFill>
              </a:rPr>
              <a:t>Développement du récepteur</a:t>
            </a:r>
            <a:endParaRPr lang="fr-CH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234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B73066-248B-3A6F-2098-CEE6A4D13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000" y="1079999"/>
            <a:ext cx="7200000" cy="4658327"/>
          </a:xfrm>
        </p:spPr>
        <p:txBody>
          <a:bodyPr anchor="ctr">
            <a:normAutofit/>
          </a:bodyPr>
          <a:lstStyle/>
          <a:p>
            <a:pPr algn="ctr">
              <a:spcBef>
                <a:spcPts val="3000"/>
              </a:spcBef>
            </a:pPr>
            <a:r>
              <a:rPr lang="fr-CH" sz="5400" dirty="0" smtClean="0"/>
              <a:t>Questions</a:t>
            </a:r>
            <a:r>
              <a:rPr lang="fr-CH" sz="4800" dirty="0" smtClean="0"/>
              <a:t> ?</a:t>
            </a:r>
            <a:endParaRPr lang="fr-CH" sz="5400" dirty="0"/>
          </a:p>
        </p:txBody>
      </p:sp>
    </p:spTree>
    <p:extLst>
      <p:ext uri="{BB962C8B-B14F-4D97-AF65-F5344CB8AC3E}">
        <p14:creationId xmlns:p14="http://schemas.microsoft.com/office/powerpoint/2010/main" val="88994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9116CDA0-FEC0-A2B0-C5B6-003DBE6CFE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132" y="243000"/>
            <a:ext cx="6647338" cy="6372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98BCAF9-18E5-FF88-81C2-EF8BD019C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H" dirty="0"/>
              <a:t>Schéma-bloc</a:t>
            </a:r>
            <a:br>
              <a:rPr lang="fr-CH" dirty="0"/>
            </a:br>
            <a:r>
              <a:rPr lang="fr-CH" dirty="0"/>
              <a:t>émetteur</a:t>
            </a:r>
          </a:p>
        </p:txBody>
      </p:sp>
    </p:spTree>
    <p:extLst>
      <p:ext uri="{BB962C8B-B14F-4D97-AF65-F5344CB8AC3E}">
        <p14:creationId xmlns:p14="http://schemas.microsoft.com/office/powerpoint/2010/main" val="1497089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A99ADD-A11F-61EA-FEF0-17171B3FED34}"/>
              </a:ext>
            </a:extLst>
          </p:cNvPr>
          <p:cNvSpPr/>
          <p:nvPr/>
        </p:nvSpPr>
        <p:spPr>
          <a:xfrm>
            <a:off x="-2" y="720000"/>
            <a:ext cx="6480000" cy="1080000"/>
          </a:xfrm>
          <a:prstGeom prst="rect">
            <a:avLst/>
          </a:prstGeom>
          <a:solidFill>
            <a:srgbClr val="40BAD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2400" dirty="0"/>
              <a:t>BQ25505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9443C1-0EA3-612C-567A-6602FF868BD9}"/>
              </a:ext>
            </a:extLst>
          </p:cNvPr>
          <p:cNvSpPr/>
          <p:nvPr/>
        </p:nvSpPr>
        <p:spPr>
          <a:xfrm>
            <a:off x="6660000" y="720000"/>
            <a:ext cx="5220000" cy="1080000"/>
          </a:xfrm>
          <a:prstGeom prst="rect">
            <a:avLst/>
          </a:prstGeom>
          <a:noFill/>
          <a:ln w="76200">
            <a:solidFill>
              <a:srgbClr val="E4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9CDE7D-F3BF-1B0A-51C1-7BBAD68BA7DF}"/>
              </a:ext>
            </a:extLst>
          </p:cNvPr>
          <p:cNvSpPr/>
          <p:nvPr/>
        </p:nvSpPr>
        <p:spPr>
          <a:xfrm>
            <a:off x="3600000" y="1980000"/>
            <a:ext cx="8280000" cy="4500000"/>
          </a:xfrm>
          <a:prstGeom prst="rect">
            <a:avLst/>
          </a:prstGeom>
          <a:noFill/>
          <a:ln w="76200">
            <a:solidFill>
              <a:srgbClr val="E4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1346A5-8FF6-AC84-6C99-267E01497019}"/>
              </a:ext>
            </a:extLst>
          </p:cNvPr>
          <p:cNvSpPr/>
          <p:nvPr/>
        </p:nvSpPr>
        <p:spPr>
          <a:xfrm>
            <a:off x="180000" y="1980000"/>
            <a:ext cx="3240000" cy="4500000"/>
          </a:xfrm>
          <a:prstGeom prst="rect">
            <a:avLst/>
          </a:prstGeom>
          <a:noFill/>
          <a:ln w="76200">
            <a:solidFill>
              <a:srgbClr val="E4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CH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fr-CH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3" name="Image 12" descr="Une image contenant texte, équipement électronique&#10;&#10;Description générée automatiquement">
            <a:extLst>
              <a:ext uri="{FF2B5EF4-FFF2-40B4-BE49-F238E27FC236}">
                <a16:creationId xmlns:a16="http://schemas.microsoft.com/office/drawing/2014/main" id="{8A3682E2-2E42-7A62-EDD4-3E1CCE294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34" y="2767013"/>
            <a:ext cx="2457732" cy="1385888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56DE15FC-379F-2A2A-29DE-7ED1F250AB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19" b="1394"/>
          <a:stretch/>
        </p:blipFill>
        <p:spPr>
          <a:xfrm>
            <a:off x="4506263" y="2077978"/>
            <a:ext cx="6467475" cy="4304045"/>
          </a:xfrm>
          <a:prstGeom prst="rect">
            <a:avLst/>
          </a:prstGeom>
        </p:spPr>
      </p:pic>
      <p:pic>
        <p:nvPicPr>
          <p:cNvPr id="17" name="Image 16" descr="Une image contenant texte, signe&#10;&#10;Description générée automatiquement">
            <a:extLst>
              <a:ext uri="{FF2B5EF4-FFF2-40B4-BE49-F238E27FC236}">
                <a16:creationId xmlns:a16="http://schemas.microsoft.com/office/drawing/2014/main" id="{BBCCDA83-A56F-2148-4110-ECCB751B797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784" y="810000"/>
            <a:ext cx="2432432" cy="90000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E1BDFDE0-3AF4-2EDB-8C76-3F5AB086E9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738" y="4900613"/>
            <a:ext cx="3040525" cy="116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67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A99ADD-A11F-61EA-FEF0-17171B3FED34}"/>
              </a:ext>
            </a:extLst>
          </p:cNvPr>
          <p:cNvSpPr/>
          <p:nvPr/>
        </p:nvSpPr>
        <p:spPr>
          <a:xfrm>
            <a:off x="-2" y="720000"/>
            <a:ext cx="6480000" cy="1080000"/>
          </a:xfrm>
          <a:prstGeom prst="rect">
            <a:avLst/>
          </a:prstGeom>
          <a:solidFill>
            <a:srgbClr val="40BAD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0" dirty="0">
                <a:effectLst/>
              </a:rPr>
              <a:t>KXOB25-05X3F</a:t>
            </a:r>
            <a:endParaRPr lang="fr-CH" sz="2400" dirty="0"/>
          </a:p>
        </p:txBody>
      </p:sp>
      <p:pic>
        <p:nvPicPr>
          <p:cNvPr id="3" name="Picture 2" descr="KXOB25-05X3F">
            <a:extLst>
              <a:ext uri="{FF2B5EF4-FFF2-40B4-BE49-F238E27FC236}">
                <a16:creationId xmlns:a16="http://schemas.microsoft.com/office/drawing/2014/main" id="{30722B13-069F-A010-4A44-4BBCA0C252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4" t="23127" r="10428" b="18624"/>
          <a:stretch/>
        </p:blipFill>
        <p:spPr bwMode="auto">
          <a:xfrm>
            <a:off x="3771555" y="2438624"/>
            <a:ext cx="2536890" cy="1962752"/>
          </a:xfrm>
          <a:prstGeom prst="rect">
            <a:avLst/>
          </a:prstGeom>
          <a:ln w="762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Espace réservé du contenu 7">
            <a:extLst>
              <a:ext uri="{FF2B5EF4-FFF2-40B4-BE49-F238E27FC236}">
                <a16:creationId xmlns:a16="http://schemas.microsoft.com/office/drawing/2014/main" id="{21874C99-A350-D5DB-CB7A-1169BECCA0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575" y="956198"/>
            <a:ext cx="2872851" cy="607605"/>
          </a:xfrm>
          <a:prstGeom prst="rect">
            <a:avLst/>
          </a:prstGeom>
          <a:ln w="76200">
            <a:noFill/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7731AED-66F7-62BD-4742-573BC21F76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3084" y="2331051"/>
            <a:ext cx="4633832" cy="2177899"/>
          </a:xfrm>
          <a:prstGeom prst="rect">
            <a:avLst/>
          </a:prstGeom>
          <a:ln w="76200">
            <a:noFill/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5573132-D0ED-BE81-9B7F-02C0ABB114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8675" y="5257800"/>
            <a:ext cx="7782650" cy="1079412"/>
          </a:xfrm>
          <a:prstGeom prst="rect">
            <a:avLst/>
          </a:prstGeom>
          <a:ln w="76200"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A3494E4-5854-64CE-7D60-EA8F241FB616}"/>
              </a:ext>
            </a:extLst>
          </p:cNvPr>
          <p:cNvSpPr/>
          <p:nvPr/>
        </p:nvSpPr>
        <p:spPr>
          <a:xfrm>
            <a:off x="3600000" y="1980000"/>
            <a:ext cx="2880000" cy="2880000"/>
          </a:xfrm>
          <a:prstGeom prst="rect">
            <a:avLst/>
          </a:prstGeom>
          <a:noFill/>
          <a:ln w="76200">
            <a:solidFill>
              <a:srgbClr val="E4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9443C1-0EA3-612C-567A-6602FF868BD9}"/>
              </a:ext>
            </a:extLst>
          </p:cNvPr>
          <p:cNvSpPr/>
          <p:nvPr/>
        </p:nvSpPr>
        <p:spPr>
          <a:xfrm>
            <a:off x="6660000" y="720000"/>
            <a:ext cx="5220000" cy="1080000"/>
          </a:xfrm>
          <a:prstGeom prst="rect">
            <a:avLst/>
          </a:prstGeom>
          <a:noFill/>
          <a:ln w="76200">
            <a:solidFill>
              <a:srgbClr val="E4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9CDE7D-F3BF-1B0A-51C1-7BBAD68BA7DF}"/>
              </a:ext>
            </a:extLst>
          </p:cNvPr>
          <p:cNvSpPr/>
          <p:nvPr/>
        </p:nvSpPr>
        <p:spPr>
          <a:xfrm>
            <a:off x="6660000" y="1980000"/>
            <a:ext cx="5220000" cy="2880000"/>
          </a:xfrm>
          <a:prstGeom prst="rect">
            <a:avLst/>
          </a:prstGeom>
          <a:noFill/>
          <a:ln w="76200">
            <a:solidFill>
              <a:srgbClr val="E4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14A36D-835E-4C7B-0EBD-35012FC3BB3C}"/>
              </a:ext>
            </a:extLst>
          </p:cNvPr>
          <p:cNvSpPr/>
          <p:nvPr/>
        </p:nvSpPr>
        <p:spPr>
          <a:xfrm>
            <a:off x="3600000" y="5040000"/>
            <a:ext cx="8280000" cy="1440000"/>
          </a:xfrm>
          <a:prstGeom prst="rect">
            <a:avLst/>
          </a:prstGeom>
          <a:noFill/>
          <a:ln w="76200">
            <a:solidFill>
              <a:srgbClr val="E4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1346A5-8FF6-AC84-6C99-267E01497019}"/>
              </a:ext>
            </a:extLst>
          </p:cNvPr>
          <p:cNvSpPr/>
          <p:nvPr/>
        </p:nvSpPr>
        <p:spPr>
          <a:xfrm>
            <a:off x="180000" y="1980000"/>
            <a:ext cx="3240000" cy="4500000"/>
          </a:xfrm>
          <a:prstGeom prst="rect">
            <a:avLst/>
          </a:prstGeom>
          <a:noFill/>
          <a:ln w="76200">
            <a:solidFill>
              <a:srgbClr val="E4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CH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>
                <a:solidFill>
                  <a:schemeClr val="accent1">
                    <a:lumMod val="50000"/>
                  </a:schemeClr>
                </a:solidFill>
              </a:rPr>
              <a:t>Monocristallin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>
                <a:solidFill>
                  <a:schemeClr val="accent1">
                    <a:lumMod val="50000"/>
                  </a:schemeClr>
                </a:solidFill>
              </a:rPr>
              <a:t>Haute efficacité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>
                <a:solidFill>
                  <a:schemeClr val="accent1">
                    <a:lumMod val="50000"/>
                  </a:schemeClr>
                </a:solidFill>
              </a:rPr>
              <a:t>Taille réduite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>
                <a:solidFill>
                  <a:schemeClr val="accent1">
                    <a:lumMod val="50000"/>
                  </a:schemeClr>
                </a:solidFill>
              </a:rPr>
              <a:t>Montage en surface</a:t>
            </a:r>
          </a:p>
        </p:txBody>
      </p:sp>
    </p:spTree>
    <p:extLst>
      <p:ext uri="{BB962C8B-B14F-4D97-AF65-F5344CB8AC3E}">
        <p14:creationId xmlns:p14="http://schemas.microsoft.com/office/powerpoint/2010/main" val="3251937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A99ADD-A11F-61EA-FEF0-17171B3FED34}"/>
              </a:ext>
            </a:extLst>
          </p:cNvPr>
          <p:cNvSpPr/>
          <p:nvPr/>
        </p:nvSpPr>
        <p:spPr>
          <a:xfrm>
            <a:off x="-2" y="720000"/>
            <a:ext cx="6480000" cy="1080000"/>
          </a:xfrm>
          <a:prstGeom prst="rect">
            <a:avLst/>
          </a:prstGeom>
          <a:solidFill>
            <a:srgbClr val="40BAD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2400" dirty="0"/>
              <a:t>TPS612322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9443C1-0EA3-612C-567A-6602FF868BD9}"/>
              </a:ext>
            </a:extLst>
          </p:cNvPr>
          <p:cNvSpPr/>
          <p:nvPr/>
        </p:nvSpPr>
        <p:spPr>
          <a:xfrm>
            <a:off x="6660000" y="720000"/>
            <a:ext cx="5220000" cy="1080000"/>
          </a:xfrm>
          <a:prstGeom prst="rect">
            <a:avLst/>
          </a:prstGeom>
          <a:noFill/>
          <a:ln w="76200">
            <a:solidFill>
              <a:srgbClr val="E4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9CDE7D-F3BF-1B0A-51C1-7BBAD68BA7DF}"/>
              </a:ext>
            </a:extLst>
          </p:cNvPr>
          <p:cNvSpPr/>
          <p:nvPr/>
        </p:nvSpPr>
        <p:spPr>
          <a:xfrm>
            <a:off x="3600000" y="1980000"/>
            <a:ext cx="8280000" cy="4500000"/>
          </a:xfrm>
          <a:prstGeom prst="rect">
            <a:avLst/>
          </a:prstGeom>
          <a:noFill/>
          <a:ln w="76200">
            <a:solidFill>
              <a:srgbClr val="E4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1346A5-8FF6-AC84-6C99-267E01497019}"/>
              </a:ext>
            </a:extLst>
          </p:cNvPr>
          <p:cNvSpPr/>
          <p:nvPr/>
        </p:nvSpPr>
        <p:spPr>
          <a:xfrm>
            <a:off x="180000" y="1980000"/>
            <a:ext cx="3240000" cy="4500000"/>
          </a:xfrm>
          <a:prstGeom prst="rect">
            <a:avLst/>
          </a:prstGeom>
          <a:noFill/>
          <a:ln w="76200">
            <a:solidFill>
              <a:srgbClr val="E4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CH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fr-CH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7" name="Image 16" descr="Une image contenant texte, signe&#10;&#10;Description générée automatiquement">
            <a:extLst>
              <a:ext uri="{FF2B5EF4-FFF2-40B4-BE49-F238E27FC236}">
                <a16:creationId xmlns:a16="http://schemas.microsoft.com/office/drawing/2014/main" id="{BBCCDA83-A56F-2148-4110-ECCB751B797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784" y="810000"/>
            <a:ext cx="2432432" cy="9000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AB88D8CB-4FEC-D308-0B8E-2A9BF3F59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263" y="3557587"/>
            <a:ext cx="6587475" cy="278572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3362030-D076-5AF8-1FBE-AF6EC8F1AA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125" y="2133600"/>
            <a:ext cx="4095750" cy="1238250"/>
          </a:xfrm>
          <a:prstGeom prst="rect">
            <a:avLst/>
          </a:prstGeom>
        </p:spPr>
      </p:pic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43A81EB2-1C07-E2A8-4152-71C317027000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00" y="2438400"/>
            <a:ext cx="2997200" cy="168592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42AA6530-5BE0-F498-84A2-A305325935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700" y="4776788"/>
            <a:ext cx="3105150" cy="63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744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A99ADD-A11F-61EA-FEF0-17171B3FED34}"/>
              </a:ext>
            </a:extLst>
          </p:cNvPr>
          <p:cNvSpPr/>
          <p:nvPr/>
        </p:nvSpPr>
        <p:spPr>
          <a:xfrm>
            <a:off x="-2" y="720000"/>
            <a:ext cx="6480000" cy="1080000"/>
          </a:xfrm>
          <a:prstGeom prst="rect">
            <a:avLst/>
          </a:prstGeom>
          <a:solidFill>
            <a:srgbClr val="40BAD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2400" dirty="0" smtClean="0"/>
              <a:t>Schéma d’alimentation</a:t>
            </a:r>
            <a:endParaRPr lang="fr-CH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9CDE7D-F3BF-1B0A-51C1-7BBAD68BA7DF}"/>
              </a:ext>
            </a:extLst>
          </p:cNvPr>
          <p:cNvSpPr/>
          <p:nvPr/>
        </p:nvSpPr>
        <p:spPr>
          <a:xfrm>
            <a:off x="180000" y="1980000"/>
            <a:ext cx="11700000" cy="4500000"/>
          </a:xfrm>
          <a:prstGeom prst="rect">
            <a:avLst/>
          </a:prstGeom>
          <a:noFill/>
          <a:ln w="76200">
            <a:solidFill>
              <a:srgbClr val="E4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09" y="2398355"/>
            <a:ext cx="11191783" cy="357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505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>
            <a:extLst>
              <a:ext uri="{FF2B5EF4-FFF2-40B4-BE49-F238E27FC236}">
                <a16:creationId xmlns:a16="http://schemas.microsoft.com/office/drawing/2014/main" id="{6C923286-8B32-385D-F011-3BF5F0653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92" y="2047501"/>
            <a:ext cx="2070217" cy="436499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EA99ADD-A11F-61EA-FEF0-17171B3FED34}"/>
              </a:ext>
            </a:extLst>
          </p:cNvPr>
          <p:cNvSpPr/>
          <p:nvPr/>
        </p:nvSpPr>
        <p:spPr>
          <a:xfrm>
            <a:off x="-2" y="720000"/>
            <a:ext cx="6480000" cy="1080000"/>
          </a:xfrm>
          <a:prstGeom prst="rect">
            <a:avLst/>
          </a:prstGeom>
          <a:solidFill>
            <a:srgbClr val="40BAD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0" dirty="0">
                <a:effectLst/>
              </a:rPr>
              <a:t>NRF52840-DONGLE</a:t>
            </a:r>
            <a:endParaRPr lang="fr-CH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3494E4-5854-64CE-7D60-EA8F241FB616}"/>
              </a:ext>
            </a:extLst>
          </p:cNvPr>
          <p:cNvSpPr/>
          <p:nvPr/>
        </p:nvSpPr>
        <p:spPr>
          <a:xfrm>
            <a:off x="3600000" y="1980000"/>
            <a:ext cx="2880000" cy="2880000"/>
          </a:xfrm>
          <a:prstGeom prst="rect">
            <a:avLst/>
          </a:prstGeom>
          <a:noFill/>
          <a:ln w="76200">
            <a:solidFill>
              <a:srgbClr val="E4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9443C1-0EA3-612C-567A-6602FF868BD9}"/>
              </a:ext>
            </a:extLst>
          </p:cNvPr>
          <p:cNvSpPr/>
          <p:nvPr/>
        </p:nvSpPr>
        <p:spPr>
          <a:xfrm>
            <a:off x="6660000" y="720000"/>
            <a:ext cx="5220000" cy="1080000"/>
          </a:xfrm>
          <a:prstGeom prst="rect">
            <a:avLst/>
          </a:prstGeom>
          <a:noFill/>
          <a:ln w="76200">
            <a:solidFill>
              <a:srgbClr val="E4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9CDE7D-F3BF-1B0A-51C1-7BBAD68BA7DF}"/>
              </a:ext>
            </a:extLst>
          </p:cNvPr>
          <p:cNvSpPr/>
          <p:nvPr/>
        </p:nvSpPr>
        <p:spPr>
          <a:xfrm>
            <a:off x="6660000" y="1980000"/>
            <a:ext cx="5220000" cy="2880000"/>
          </a:xfrm>
          <a:prstGeom prst="rect">
            <a:avLst/>
          </a:prstGeom>
          <a:noFill/>
          <a:ln w="76200">
            <a:solidFill>
              <a:srgbClr val="E4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14A36D-835E-4C7B-0EBD-35012FC3BB3C}"/>
              </a:ext>
            </a:extLst>
          </p:cNvPr>
          <p:cNvSpPr/>
          <p:nvPr/>
        </p:nvSpPr>
        <p:spPr>
          <a:xfrm>
            <a:off x="3600000" y="5040000"/>
            <a:ext cx="8280000" cy="1440000"/>
          </a:xfrm>
          <a:prstGeom prst="rect">
            <a:avLst/>
          </a:prstGeom>
          <a:noFill/>
          <a:ln w="76200">
            <a:solidFill>
              <a:srgbClr val="E4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1346A5-8FF6-AC84-6C99-267E01497019}"/>
              </a:ext>
            </a:extLst>
          </p:cNvPr>
          <p:cNvSpPr/>
          <p:nvPr/>
        </p:nvSpPr>
        <p:spPr>
          <a:xfrm>
            <a:off x="180000" y="1980000"/>
            <a:ext cx="3240000" cy="4500000"/>
          </a:xfrm>
          <a:prstGeom prst="rect">
            <a:avLst/>
          </a:prstGeom>
          <a:noFill/>
          <a:ln w="76200">
            <a:solidFill>
              <a:srgbClr val="E4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CH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3" name="Image 12" descr="Une image contenant texte, équipement électronique, circuit&#10;&#10;Description générée automatiquement">
            <a:extLst>
              <a:ext uri="{FF2B5EF4-FFF2-40B4-BE49-F238E27FC236}">
                <a16:creationId xmlns:a16="http://schemas.microsoft.com/office/drawing/2014/main" id="{D4D76291-7DE5-EB8F-9B87-AF41E263E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773" y="2533286"/>
            <a:ext cx="4925551" cy="2124439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0975AA1C-9EE2-91EF-05FE-F81A280B49D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224" y="2355844"/>
            <a:ext cx="1493553" cy="2128313"/>
          </a:xfrm>
          <a:prstGeom prst="rect">
            <a:avLst/>
          </a:prstGeom>
        </p:spPr>
      </p:pic>
      <p:pic>
        <p:nvPicPr>
          <p:cNvPr id="17" name="Image 16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791D3D68-72ED-0F60-64C2-C8F0E9D55F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560" y="917253"/>
            <a:ext cx="2604881" cy="68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176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A99ADD-A11F-61EA-FEF0-17171B3FED34}"/>
              </a:ext>
            </a:extLst>
          </p:cNvPr>
          <p:cNvSpPr/>
          <p:nvPr/>
        </p:nvSpPr>
        <p:spPr>
          <a:xfrm>
            <a:off x="-2" y="720000"/>
            <a:ext cx="6480000" cy="1080000"/>
          </a:xfrm>
          <a:prstGeom prst="rect">
            <a:avLst/>
          </a:prstGeom>
          <a:solidFill>
            <a:srgbClr val="40BAD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2400" dirty="0"/>
              <a:t>DRV5032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9443C1-0EA3-612C-567A-6602FF868BD9}"/>
              </a:ext>
            </a:extLst>
          </p:cNvPr>
          <p:cNvSpPr/>
          <p:nvPr/>
        </p:nvSpPr>
        <p:spPr>
          <a:xfrm>
            <a:off x="6660000" y="720000"/>
            <a:ext cx="5220000" cy="1080000"/>
          </a:xfrm>
          <a:prstGeom prst="rect">
            <a:avLst/>
          </a:prstGeom>
          <a:noFill/>
          <a:ln w="76200">
            <a:solidFill>
              <a:srgbClr val="E4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9CDE7D-F3BF-1B0A-51C1-7BBAD68BA7DF}"/>
              </a:ext>
            </a:extLst>
          </p:cNvPr>
          <p:cNvSpPr/>
          <p:nvPr/>
        </p:nvSpPr>
        <p:spPr>
          <a:xfrm>
            <a:off x="3600000" y="1980000"/>
            <a:ext cx="8280000" cy="4500000"/>
          </a:xfrm>
          <a:prstGeom prst="rect">
            <a:avLst/>
          </a:prstGeom>
          <a:noFill/>
          <a:ln w="76200">
            <a:solidFill>
              <a:srgbClr val="E4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1346A5-8FF6-AC84-6C99-267E01497019}"/>
              </a:ext>
            </a:extLst>
          </p:cNvPr>
          <p:cNvSpPr/>
          <p:nvPr/>
        </p:nvSpPr>
        <p:spPr>
          <a:xfrm>
            <a:off x="180000" y="1980000"/>
            <a:ext cx="3240000" cy="4500000"/>
          </a:xfrm>
          <a:prstGeom prst="rect">
            <a:avLst/>
          </a:prstGeom>
          <a:noFill/>
          <a:ln w="76200">
            <a:solidFill>
              <a:srgbClr val="E4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CH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fr-CH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7" name="Image 16" descr="Une image contenant texte, signe&#10;&#10;Description générée automatiquement">
            <a:extLst>
              <a:ext uri="{FF2B5EF4-FFF2-40B4-BE49-F238E27FC236}">
                <a16:creationId xmlns:a16="http://schemas.microsoft.com/office/drawing/2014/main" id="{BBCCDA83-A56F-2148-4110-ECCB751B797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784" y="810000"/>
            <a:ext cx="2432432" cy="900000"/>
          </a:xfrm>
          <a:prstGeom prst="rect">
            <a:avLst/>
          </a:prstGeom>
        </p:spPr>
      </p:pic>
      <p:pic>
        <p:nvPicPr>
          <p:cNvPr id="2050" name="Picture 2" descr="Functional Block">
            <a:extLst>
              <a:ext uri="{FF2B5EF4-FFF2-40B4-BE49-F238E27FC236}">
                <a16:creationId xmlns:a16="http://schemas.microsoft.com/office/drawing/2014/main" id="{39131C20-A137-5DA0-4727-431FEF25E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48" y="2357438"/>
            <a:ext cx="2711105" cy="1528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934CE9E-8F7F-2FD7-47BE-F244CB169F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12" y="4271962"/>
            <a:ext cx="2538413" cy="190569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80D7C082-8175-4CD4-E38E-A0A9CFAE72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4812" y="2662237"/>
            <a:ext cx="692467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014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A99ADD-A11F-61EA-FEF0-17171B3FED34}"/>
              </a:ext>
            </a:extLst>
          </p:cNvPr>
          <p:cNvSpPr/>
          <p:nvPr/>
        </p:nvSpPr>
        <p:spPr>
          <a:xfrm>
            <a:off x="-2" y="720000"/>
            <a:ext cx="6480000" cy="1080000"/>
          </a:xfrm>
          <a:prstGeom prst="rect">
            <a:avLst/>
          </a:prstGeom>
          <a:solidFill>
            <a:srgbClr val="40BAD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2400" dirty="0" smtClean="0"/>
              <a:t>Capteur à effet hall et NRF52840</a:t>
            </a:r>
            <a:endParaRPr lang="fr-CH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9CDE7D-F3BF-1B0A-51C1-7BBAD68BA7DF}"/>
              </a:ext>
            </a:extLst>
          </p:cNvPr>
          <p:cNvSpPr/>
          <p:nvPr/>
        </p:nvSpPr>
        <p:spPr>
          <a:xfrm>
            <a:off x="180000" y="1980000"/>
            <a:ext cx="11700000" cy="4500000"/>
          </a:xfrm>
          <a:prstGeom prst="rect">
            <a:avLst/>
          </a:prstGeom>
          <a:noFill/>
          <a:ln w="76200">
            <a:solidFill>
              <a:srgbClr val="E4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331" y="2305950"/>
            <a:ext cx="5953125" cy="38481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41" y="2305950"/>
            <a:ext cx="466725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491847"/>
      </p:ext>
    </p:extLst>
  </p:cSld>
  <p:clrMapOvr>
    <a:masterClrMapping/>
  </p:clrMapOvr>
</p:sld>
</file>

<file path=ppt/theme/theme1.xml><?xml version="1.0" encoding="utf-8"?>
<a:theme xmlns:a="http://schemas.openxmlformats.org/drawingml/2006/main" name="Cadre">
  <a:themeElements>
    <a:clrScheme name="Cadr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adr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ad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TM03457475[[fn=Cadre]]</Template>
  <TotalTime>241</TotalTime>
  <Words>64</Words>
  <Application>Microsoft Office PowerPoint</Application>
  <PresentationFormat>Grand écran</PresentationFormat>
  <Paragraphs>26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Corbel</vt:lpstr>
      <vt:lpstr>Wingdings 2</vt:lpstr>
      <vt:lpstr>Cadre</vt:lpstr>
      <vt:lpstr>Présentation de design</vt:lpstr>
      <vt:lpstr>Schéma-bloc émetteur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Schéma-bloc récepteur</vt:lpstr>
      <vt:lpstr>Présentation PowerPoint</vt:lpstr>
      <vt:lpstr>Perspectives</vt:lpstr>
      <vt:lpstr>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de design</dc:title>
  <dc:creator>Miguel Santos</dc:creator>
  <cp:lastModifiedBy>Miguel Santos</cp:lastModifiedBy>
  <cp:revision>10</cp:revision>
  <dcterms:created xsi:type="dcterms:W3CDTF">2023-01-31T18:46:51Z</dcterms:created>
  <dcterms:modified xsi:type="dcterms:W3CDTF">2023-02-01T08:09:57Z</dcterms:modified>
</cp:coreProperties>
</file>