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omments/comment3.xml" ContentType="application/vnd.openxmlformats-officedocument.presentationml.comments+xml"/>
  <Override PartName="/ppt/notesSlides/notesSlide14.xml" ContentType="application/vnd.openxmlformats-officedocument.presentationml.notesSlide+xml"/>
  <Override PartName="/ppt/comments/comment4.xml" ContentType="application/vnd.openxmlformats-officedocument.presentationml.comments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omments/comment5.xml" ContentType="application/vnd.openxmlformats-officedocument.presentationml.comments+xml"/>
  <Override PartName="/ppt/comments/comment6.xml" ContentType="application/vnd.openxmlformats-officedocument.presentationml.comments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  <p:sldId id="264" r:id="rId10"/>
    <p:sldId id="280" r:id="rId11"/>
    <p:sldId id="266" r:id="rId12"/>
    <p:sldId id="267" r:id="rId13"/>
    <p:sldId id="271" r:id="rId14"/>
    <p:sldId id="273" r:id="rId15"/>
    <p:sldId id="282" r:id="rId16"/>
    <p:sldId id="275" r:id="rId17"/>
    <p:sldId id="283" r:id="rId18"/>
    <p:sldId id="278" r:id="rId19"/>
    <p:sldId id="289" r:id="rId20"/>
    <p:sldId id="274" r:id="rId21"/>
    <p:sldId id="277" r:id="rId22"/>
    <p:sldId id="284" r:id="rId23"/>
    <p:sldId id="270" r:id="rId24"/>
    <p:sldId id="285" r:id="rId25"/>
    <p:sldId id="290" r:id="rId26"/>
    <p:sldId id="286" r:id="rId27"/>
    <p:sldId id="291" r:id="rId28"/>
    <p:sldId id="281" r:id="rId29"/>
    <p:sldId id="292" r:id="rId30"/>
    <p:sldId id="279" r:id="rId31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35" roundtripDataSignature="AMtx7miSNXYSRgmSWm+S1qHCn9iJbBHPKA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a" initials="a" lastIdx="7" clrIdx="0">
    <p:extLst>
      <p:ext uri="{19B8F6BF-5375-455C-9EA6-DF929625EA0E}">
        <p15:presenceInfo xmlns:p15="http://schemas.microsoft.com/office/powerpoint/2012/main" userId="1072bee1667b6d3a" providerId="Windows Live"/>
      </p:ext>
    </p:extLst>
  </p:cmAuthor>
  <p:cmAuthor id="2" name="Miguel Angel Bautista Moreno" initials="MABM" lastIdx="1" clrIdx="1">
    <p:extLst>
      <p:ext uri="{19B8F6BF-5375-455C-9EA6-DF929625EA0E}">
        <p15:presenceInfo xmlns:p15="http://schemas.microsoft.com/office/powerpoint/2012/main" userId="8428557fe5992c4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294" y="12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customschemas.google.com/relationships/presentationmetadata" Target="meta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0-05-21T23:45:58.189" idx="1">
    <p:pos x="10" y="10"/>
    <p:text/>
    <p:extLst>
      <p:ext uri="{C676402C-5697-4E1C-873F-D02D1690AC5C}">
        <p15:threadingInfo xmlns:p15="http://schemas.microsoft.com/office/powerpoint/2012/main" timeZoneBias="30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4-14T01:24:43.524" idx="1">
    <p:pos x="10" y="10"/>
    <p:text>incompleto</p:text>
    <p:extLst>
      <p:ext uri="{C676402C-5697-4E1C-873F-D02D1690AC5C}">
        <p15:threadingInfo xmlns:p15="http://schemas.microsoft.com/office/powerpoint/2012/main" timeZoneBias="30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4-14T01:26:04.422" idx="4">
    <p:pos x="10" y="10"/>
    <p:text>Agregar ultimas actualizaciones</p:text>
    <p:extLst>
      <p:ext uri="{C676402C-5697-4E1C-873F-D02D1690AC5C}">
        <p15:threadingInfo xmlns:p15="http://schemas.microsoft.com/office/powerpoint/2012/main" timeZoneBias="30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4-14T01:26:20.252" idx="5">
    <p:pos x="10" y="10"/>
    <p:text>Sin finalizar, falta hacer formato</p:text>
    <p:extLst>
      <p:ext uri="{C676402C-5697-4E1C-873F-D02D1690AC5C}">
        <p15:threadingInfo xmlns:p15="http://schemas.microsoft.com/office/powerpoint/2012/main" timeZoneBias="30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4-14T01:34:32.807" idx="6">
    <p:pos x="5680" y="132"/>
    <p:text>sin hacer</p:text>
    <p:extLst>
      <p:ext uri="{C676402C-5697-4E1C-873F-D02D1690AC5C}">
        <p15:threadingInfo xmlns:p15="http://schemas.microsoft.com/office/powerpoint/2012/main" timeZoneBias="30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4-14T02:41:44.637" idx="7">
    <p:pos x="6293" y="1366"/>
    <p:text/>
    <p:extLst>
      <p:ext uri="{C676402C-5697-4E1C-873F-D02D1690AC5C}">
        <p15:threadingInfo xmlns:p15="http://schemas.microsoft.com/office/powerpoint/2012/main" timeZoneBias="30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1090394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474107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736f4026e3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736f4026e3_0_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g736f4026e3_0_2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CO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480664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736f4026e3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736f4026e3_0_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g736f4026e3_0_3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CO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954229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790888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147690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126481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511845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392213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93" name="Google Shape;293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769934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060495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741106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324485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578048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331350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506400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003221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616964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294198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198288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3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4.png"/><Relationship Id="rId4" Type="http://schemas.openxmlformats.org/officeDocument/2006/relationships/image" Target="../media/image7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5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6.png"/><Relationship Id="rId4" Type="http://schemas.openxmlformats.org/officeDocument/2006/relationships/image" Target="../media/image11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7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8.png"/><Relationship Id="rId4" Type="http://schemas.openxmlformats.org/officeDocument/2006/relationships/image" Target="../media/image1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7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8.png"/><Relationship Id="rId4" Type="http://schemas.openxmlformats.org/officeDocument/2006/relationships/image" Target="../media/image7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9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0.png"/><Relationship Id="rId4" Type="http://schemas.openxmlformats.org/officeDocument/2006/relationships/image" Target="../media/image11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2.png"/><Relationship Id="rId4" Type="http://schemas.openxmlformats.org/officeDocument/2006/relationships/image" Target="../media/image1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tada">
  <p:cSld name="Portada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2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403049" y="3192122"/>
            <a:ext cx="4740951" cy="3665878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  <p:pic>
        <p:nvPicPr>
          <p:cNvPr id="18" name="Google Shape;18;p22"/>
          <p:cNvPicPr preferRelativeResize="0"/>
          <p:nvPr/>
        </p:nvPicPr>
        <p:blipFill rotWithShape="1">
          <a:blip r:embed="rId3">
            <a:alphaModFix/>
          </a:blip>
          <a:srcRect l="10521" t="17753" r="14498" b="22946"/>
          <a:stretch/>
        </p:blipFill>
        <p:spPr>
          <a:xfrm>
            <a:off x="0" y="-1"/>
            <a:ext cx="9270122" cy="6858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0112" y="4525925"/>
            <a:ext cx="2319162" cy="140764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20;p2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180327" y="3357565"/>
            <a:ext cx="2486025" cy="105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dustrial 2">
  <p:cSld name="Industrial 2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3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" y="0"/>
            <a:ext cx="9144001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0" name="Google Shape;100;p31"/>
          <p:cNvGrpSpPr/>
          <p:nvPr/>
        </p:nvGrpSpPr>
        <p:grpSpPr>
          <a:xfrm>
            <a:off x="0" y="0"/>
            <a:ext cx="9144001" cy="6858000"/>
            <a:chOff x="0" y="0"/>
            <a:chExt cx="9144001" cy="6858000"/>
          </a:xfrm>
        </p:grpSpPr>
        <p:sp>
          <p:nvSpPr>
            <p:cNvPr id="101" name="Google Shape;101;p31"/>
            <p:cNvSpPr/>
            <p:nvPr/>
          </p:nvSpPr>
          <p:spPr>
            <a:xfrm>
              <a:off x="590551" y="4808482"/>
              <a:ext cx="8553450" cy="1592317"/>
            </a:xfrm>
            <a:prstGeom prst="rect">
              <a:avLst/>
            </a:prstGeom>
            <a:solidFill>
              <a:srgbClr val="080808">
                <a:alpha val="38823"/>
              </a:srgbClr>
            </a:solidFill>
            <a:ln w="9525" cap="flat" cmpd="sng">
              <a:solidFill>
                <a:srgbClr val="4A7DBA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02" name="Google Shape;102;p31"/>
            <p:cNvPicPr preferRelativeResize="0"/>
            <p:nvPr/>
          </p:nvPicPr>
          <p:blipFill rotWithShape="1">
            <a:blip r:embed="rId3">
              <a:alphaModFix/>
            </a:blip>
            <a:srcRect l="50000" t="14562" r="-4532" b="14561"/>
            <a:stretch/>
          </p:blipFill>
          <p:spPr>
            <a:xfrm>
              <a:off x="0" y="0"/>
              <a:ext cx="3209130" cy="685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3" name="Google Shape;103;p31"/>
            <p:cNvPicPr preferRelativeResize="0"/>
            <p:nvPr/>
          </p:nvPicPr>
          <p:blipFill rotWithShape="1">
            <a:blip r:embed="rId4">
              <a:alphaModFix/>
            </a:blip>
            <a:srcRect t="14312" r="17371"/>
            <a:stretch/>
          </p:blipFill>
          <p:spPr>
            <a:xfrm>
              <a:off x="6788150" y="0"/>
              <a:ext cx="2355851" cy="64008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4" name="Google Shape;104;p31"/>
          <p:cNvSpPr txBox="1"/>
          <p:nvPr/>
        </p:nvSpPr>
        <p:spPr>
          <a:xfrm>
            <a:off x="0" y="0"/>
            <a:ext cx="9144000" cy="6857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marR="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3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3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3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  <p:pic>
        <p:nvPicPr>
          <p:cNvPr id="108" name="Google Shape;108;p3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017183" y="2853376"/>
            <a:ext cx="696913" cy="56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fraestructura">
  <p:cSld name="Infraestructura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3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3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  <p:pic>
        <p:nvPicPr>
          <p:cNvPr id="113" name="Google Shape;113;p3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295" y="-40944"/>
            <a:ext cx="914400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32"/>
          <p:cNvSpPr/>
          <p:nvPr/>
        </p:nvSpPr>
        <p:spPr>
          <a:xfrm>
            <a:off x="95534" y="137072"/>
            <a:ext cx="9075762" cy="1756900"/>
          </a:xfrm>
          <a:prstGeom prst="rect">
            <a:avLst/>
          </a:prstGeom>
          <a:solidFill>
            <a:srgbClr val="080808">
              <a:alpha val="38823"/>
            </a:srgbClr>
          </a:soli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32"/>
          <p:cNvSpPr txBox="1"/>
          <p:nvPr/>
        </p:nvSpPr>
        <p:spPr>
          <a:xfrm>
            <a:off x="0" y="0"/>
            <a:ext cx="9144000" cy="6857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marR="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6" name="Google Shape;116;p32"/>
          <p:cNvPicPr preferRelativeResize="0"/>
          <p:nvPr/>
        </p:nvPicPr>
        <p:blipFill rotWithShape="1">
          <a:blip r:embed="rId3">
            <a:alphaModFix/>
          </a:blip>
          <a:srcRect l="46767" b="14698"/>
          <a:stretch/>
        </p:blipFill>
        <p:spPr>
          <a:xfrm>
            <a:off x="-1" y="-1270341"/>
            <a:ext cx="3137061" cy="82544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86588" y="-1091939"/>
            <a:ext cx="2996202" cy="78339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3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919398" y="2620370"/>
            <a:ext cx="821994" cy="7092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ro">
  <p:cSld name="Agro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3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3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  <p:pic>
        <p:nvPicPr>
          <p:cNvPr id="123" name="Google Shape;123;p3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207278" y="0"/>
            <a:ext cx="8936719" cy="6898944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33"/>
          <p:cNvSpPr/>
          <p:nvPr/>
        </p:nvSpPr>
        <p:spPr>
          <a:xfrm>
            <a:off x="970893" y="4319752"/>
            <a:ext cx="9639300" cy="1702676"/>
          </a:xfrm>
          <a:prstGeom prst="rect">
            <a:avLst/>
          </a:prstGeom>
          <a:solidFill>
            <a:srgbClr val="080808">
              <a:alpha val="38823"/>
            </a:srgbClr>
          </a:solidFill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33"/>
          <p:cNvSpPr txBox="1"/>
          <p:nvPr/>
        </p:nvSpPr>
        <p:spPr>
          <a:xfrm>
            <a:off x="0" y="0"/>
            <a:ext cx="9144000" cy="6857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marR="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6" name="Google Shape;126;p33"/>
          <p:cNvPicPr preferRelativeResize="0"/>
          <p:nvPr/>
        </p:nvPicPr>
        <p:blipFill rotWithShape="1">
          <a:blip r:embed="rId3">
            <a:alphaModFix/>
          </a:blip>
          <a:srcRect l="50000" t="11628" r="-3743" b="17500"/>
          <a:stretch/>
        </p:blipFill>
        <p:spPr>
          <a:xfrm>
            <a:off x="1" y="0"/>
            <a:ext cx="3286068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3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260185" y="-307500"/>
            <a:ext cx="2361171" cy="61370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3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783740" y="1746912"/>
            <a:ext cx="859810" cy="8598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>
  <p:cSld name="Título y objeto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  <p:sp>
        <p:nvSpPr>
          <p:cNvPr id="25" name="Google Shape;25;p23"/>
          <p:cNvSpPr/>
          <p:nvPr/>
        </p:nvSpPr>
        <p:spPr>
          <a:xfrm rot="-803363">
            <a:off x="-2292201" y="-163131"/>
            <a:ext cx="11941668" cy="1608631"/>
          </a:xfrm>
          <a:prstGeom prst="rect">
            <a:avLst/>
          </a:prstGeom>
          <a:solidFill>
            <a:srgbClr val="0099A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23"/>
          <p:cNvSpPr/>
          <p:nvPr/>
        </p:nvSpPr>
        <p:spPr>
          <a:xfrm rot="-358659">
            <a:off x="-1002985" y="180847"/>
            <a:ext cx="10631006" cy="131677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23"/>
          <p:cNvSpPr/>
          <p:nvPr/>
        </p:nvSpPr>
        <p:spPr>
          <a:xfrm>
            <a:off x="-968311" y="198126"/>
            <a:ext cx="10631006" cy="142595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ítulo y objetos">
  <p:cSld name="1_Título y objeto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  <p:sp>
        <p:nvSpPr>
          <p:cNvPr id="32" name="Google Shape;32;p24"/>
          <p:cNvSpPr/>
          <p:nvPr/>
        </p:nvSpPr>
        <p:spPr>
          <a:xfrm rot="-803363">
            <a:off x="-2292201" y="-163131"/>
            <a:ext cx="11941668" cy="160863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24"/>
          <p:cNvSpPr/>
          <p:nvPr/>
        </p:nvSpPr>
        <p:spPr>
          <a:xfrm rot="-358659">
            <a:off x="-1002985" y="180847"/>
            <a:ext cx="10631006" cy="131677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24"/>
          <p:cNvSpPr/>
          <p:nvPr/>
        </p:nvSpPr>
        <p:spPr>
          <a:xfrm>
            <a:off x="-968311" y="198126"/>
            <a:ext cx="10631006" cy="1425956"/>
          </a:xfrm>
          <a:prstGeom prst="rect">
            <a:avLst/>
          </a:prstGeom>
          <a:solidFill>
            <a:srgbClr val="0099A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rmación">
  <p:cSld name="Formació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Google Shape;36;p25" descr="D:\2015\_MG_1747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68579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7" name="Google Shape;37;p25"/>
          <p:cNvGrpSpPr/>
          <p:nvPr/>
        </p:nvGrpSpPr>
        <p:grpSpPr>
          <a:xfrm>
            <a:off x="0" y="0"/>
            <a:ext cx="9144001" cy="6858000"/>
            <a:chOff x="0" y="0"/>
            <a:chExt cx="9144001" cy="6858000"/>
          </a:xfrm>
        </p:grpSpPr>
        <p:sp>
          <p:nvSpPr>
            <p:cNvPr id="38" name="Google Shape;38;p25"/>
            <p:cNvSpPr/>
            <p:nvPr/>
          </p:nvSpPr>
          <p:spPr>
            <a:xfrm>
              <a:off x="590551" y="4808482"/>
              <a:ext cx="8553450" cy="1592317"/>
            </a:xfrm>
            <a:prstGeom prst="rect">
              <a:avLst/>
            </a:prstGeom>
            <a:solidFill>
              <a:srgbClr val="080808">
                <a:alpha val="38823"/>
              </a:srgbClr>
            </a:solidFill>
            <a:ln w="9525" cap="flat" cmpd="sng">
              <a:solidFill>
                <a:srgbClr val="4A7DBA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39" name="Google Shape;39;p25"/>
            <p:cNvPicPr preferRelativeResize="0"/>
            <p:nvPr/>
          </p:nvPicPr>
          <p:blipFill rotWithShape="1">
            <a:blip r:embed="rId3">
              <a:alphaModFix/>
            </a:blip>
            <a:srcRect l="50000" t="14562" r="-4532" b="14561"/>
            <a:stretch/>
          </p:blipFill>
          <p:spPr>
            <a:xfrm>
              <a:off x="0" y="0"/>
              <a:ext cx="3209130" cy="685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0" name="Google Shape;40;p25"/>
            <p:cNvPicPr preferRelativeResize="0"/>
            <p:nvPr/>
          </p:nvPicPr>
          <p:blipFill rotWithShape="1">
            <a:blip r:embed="rId4">
              <a:alphaModFix/>
            </a:blip>
            <a:srcRect t="14312" r="17371"/>
            <a:stretch/>
          </p:blipFill>
          <p:spPr>
            <a:xfrm>
              <a:off x="6788150" y="0"/>
              <a:ext cx="2355851" cy="6400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1" name="Google Shape;41;p25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8061325" y="2782887"/>
              <a:ext cx="573087" cy="55086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2" name="Google Shape;42;p25"/>
          <p:cNvSpPr txBox="1"/>
          <p:nvPr/>
        </p:nvSpPr>
        <p:spPr>
          <a:xfrm>
            <a:off x="0" y="0"/>
            <a:ext cx="9144000" cy="6857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marR="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43;p2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2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pleo">
  <p:cSld name="Empleo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  <p:grpSp>
        <p:nvGrpSpPr>
          <p:cNvPr id="50" name="Google Shape;50;p26"/>
          <p:cNvGrpSpPr/>
          <p:nvPr/>
        </p:nvGrpSpPr>
        <p:grpSpPr>
          <a:xfrm>
            <a:off x="-495300" y="-1270341"/>
            <a:ext cx="10278090" cy="9017494"/>
            <a:chOff x="-495300" y="-1270341"/>
            <a:chExt cx="10278090" cy="9017494"/>
          </a:xfrm>
        </p:grpSpPr>
        <p:pic>
          <p:nvPicPr>
            <p:cNvPr id="51" name="Google Shape;51;p26" descr="D:\Fotos\Empleo\10 Final_22.jpg"/>
            <p:cNvPicPr preferRelativeResize="0"/>
            <p:nvPr/>
          </p:nvPicPr>
          <p:blipFill rotWithShape="1">
            <a:blip r:embed="rId2">
              <a:alphaModFix/>
            </a:blip>
            <a:srcRect b="-10827"/>
            <a:stretch/>
          </p:blipFill>
          <p:spPr>
            <a:xfrm>
              <a:off x="0" y="-611035"/>
              <a:ext cx="9144000" cy="835818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2" name="Google Shape;52;p26"/>
            <p:cNvSpPr/>
            <p:nvPr/>
          </p:nvSpPr>
          <p:spPr>
            <a:xfrm>
              <a:off x="-495300" y="137072"/>
              <a:ext cx="9639300" cy="1756900"/>
            </a:xfrm>
            <a:prstGeom prst="rect">
              <a:avLst/>
            </a:prstGeom>
            <a:solidFill>
              <a:srgbClr val="080808">
                <a:alpha val="38823"/>
              </a:srgbClr>
            </a:solidFill>
            <a:ln w="9525" cap="flat" cmpd="sng">
              <a:solidFill>
                <a:srgbClr val="4A7DBA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26"/>
            <p:cNvSpPr txBox="1"/>
            <p:nvPr/>
          </p:nvSpPr>
          <p:spPr>
            <a:xfrm>
              <a:off x="0" y="0"/>
              <a:ext cx="9144000" cy="6857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rmAutofit/>
            </a:bodyPr>
            <a:lstStyle/>
            <a:p>
              <a:pPr marL="342900" marR="0" lvl="0" indent="-13970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200"/>
                <a:buFont typeface="Arial"/>
                <a:buNone/>
              </a:pPr>
              <a:endPara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54" name="Google Shape;54;p26"/>
            <p:cNvPicPr preferRelativeResize="0"/>
            <p:nvPr/>
          </p:nvPicPr>
          <p:blipFill rotWithShape="1">
            <a:blip r:embed="rId3">
              <a:alphaModFix/>
            </a:blip>
            <a:srcRect l="46767" b="14698"/>
            <a:stretch/>
          </p:blipFill>
          <p:spPr>
            <a:xfrm>
              <a:off x="-1" y="-1270341"/>
              <a:ext cx="3137061" cy="825446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5" name="Google Shape;55;p26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6786588" y="-1091939"/>
              <a:ext cx="2996202" cy="783393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6" name="Google Shape;56;p26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7957812" y="2627565"/>
              <a:ext cx="817200" cy="8172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prendimiento">
  <p:cSld name="Emprendimiento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  <p:pic>
        <p:nvPicPr>
          <p:cNvPr id="61" name="Google Shape;61;p27" descr="D:\Fotos\Fondo Emprender\emprendedores\_MG_4258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-1"/>
            <a:ext cx="9143999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27"/>
          <p:cNvSpPr/>
          <p:nvPr/>
        </p:nvSpPr>
        <p:spPr>
          <a:xfrm>
            <a:off x="970893" y="4319752"/>
            <a:ext cx="9639300" cy="1702676"/>
          </a:xfrm>
          <a:prstGeom prst="rect">
            <a:avLst/>
          </a:prstGeom>
          <a:solidFill>
            <a:srgbClr val="080808">
              <a:alpha val="38823"/>
            </a:srgbClr>
          </a:solidFill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27"/>
          <p:cNvSpPr txBox="1"/>
          <p:nvPr/>
        </p:nvSpPr>
        <p:spPr>
          <a:xfrm>
            <a:off x="0" y="0"/>
            <a:ext cx="9144000" cy="6857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marR="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4" name="Google Shape;64;p27"/>
          <p:cNvPicPr preferRelativeResize="0"/>
          <p:nvPr/>
        </p:nvPicPr>
        <p:blipFill rotWithShape="1">
          <a:blip r:embed="rId3">
            <a:alphaModFix/>
          </a:blip>
          <a:srcRect l="50000" t="11628" r="-3743" b="17500"/>
          <a:stretch/>
        </p:blipFill>
        <p:spPr>
          <a:xfrm>
            <a:off x="1" y="0"/>
            <a:ext cx="3286068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2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260185" y="-307500"/>
            <a:ext cx="2361171" cy="6137056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2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859987" y="1859884"/>
            <a:ext cx="706907" cy="6964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World Skills">
  <p:cSld name="World Skills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2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" y="-1"/>
            <a:ext cx="9144001" cy="6858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9" name="Google Shape;69;p28"/>
          <p:cNvGrpSpPr/>
          <p:nvPr/>
        </p:nvGrpSpPr>
        <p:grpSpPr>
          <a:xfrm>
            <a:off x="0" y="0"/>
            <a:ext cx="9144001" cy="6858000"/>
            <a:chOff x="0" y="0"/>
            <a:chExt cx="9144001" cy="6858000"/>
          </a:xfrm>
        </p:grpSpPr>
        <p:sp>
          <p:nvSpPr>
            <p:cNvPr id="70" name="Google Shape;70;p28"/>
            <p:cNvSpPr/>
            <p:nvPr/>
          </p:nvSpPr>
          <p:spPr>
            <a:xfrm>
              <a:off x="590551" y="4808482"/>
              <a:ext cx="8553450" cy="1592317"/>
            </a:xfrm>
            <a:prstGeom prst="rect">
              <a:avLst/>
            </a:prstGeom>
            <a:solidFill>
              <a:srgbClr val="080808">
                <a:alpha val="38823"/>
              </a:srgbClr>
            </a:solidFill>
            <a:ln w="9525" cap="flat" cmpd="sng">
              <a:solidFill>
                <a:srgbClr val="4A7DBA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71" name="Google Shape;71;p28"/>
            <p:cNvPicPr preferRelativeResize="0"/>
            <p:nvPr/>
          </p:nvPicPr>
          <p:blipFill rotWithShape="1">
            <a:blip r:embed="rId3">
              <a:alphaModFix/>
            </a:blip>
            <a:srcRect l="50000" t="14562" r="-4532" b="14561"/>
            <a:stretch/>
          </p:blipFill>
          <p:spPr>
            <a:xfrm>
              <a:off x="0" y="0"/>
              <a:ext cx="3209130" cy="685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2" name="Google Shape;72;p28"/>
            <p:cNvPicPr preferRelativeResize="0"/>
            <p:nvPr/>
          </p:nvPicPr>
          <p:blipFill rotWithShape="1">
            <a:blip r:embed="rId4">
              <a:alphaModFix/>
            </a:blip>
            <a:srcRect t="14312" r="17371"/>
            <a:stretch/>
          </p:blipFill>
          <p:spPr>
            <a:xfrm>
              <a:off x="6788150" y="0"/>
              <a:ext cx="2355851" cy="64008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3" name="Google Shape;73;p28"/>
          <p:cNvSpPr txBox="1"/>
          <p:nvPr/>
        </p:nvSpPr>
        <p:spPr>
          <a:xfrm>
            <a:off x="0" y="0"/>
            <a:ext cx="9144000" cy="6857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marR="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2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2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  <p:pic>
        <p:nvPicPr>
          <p:cNvPr id="77" name="Google Shape;77;p2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997186" y="2762866"/>
            <a:ext cx="689614" cy="6456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dustrial">
  <p:cSld name="Industrial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2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  <p:pic>
        <p:nvPicPr>
          <p:cNvPr id="82" name="Google Shape;82;p29"/>
          <p:cNvPicPr preferRelativeResize="0"/>
          <p:nvPr/>
        </p:nvPicPr>
        <p:blipFill rotWithShape="1">
          <a:blip r:embed="rId2">
            <a:alphaModFix/>
          </a:blip>
          <a:srcRect b="-934"/>
          <a:stretch/>
        </p:blipFill>
        <p:spPr>
          <a:xfrm>
            <a:off x="-1" y="0"/>
            <a:ext cx="9144001" cy="6984124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29"/>
          <p:cNvSpPr/>
          <p:nvPr/>
        </p:nvSpPr>
        <p:spPr>
          <a:xfrm>
            <a:off x="95534" y="137072"/>
            <a:ext cx="9048466" cy="1756900"/>
          </a:xfrm>
          <a:prstGeom prst="rect">
            <a:avLst/>
          </a:prstGeom>
          <a:solidFill>
            <a:srgbClr val="080808">
              <a:alpha val="38823"/>
            </a:srgbClr>
          </a:soli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29"/>
          <p:cNvSpPr txBox="1"/>
          <p:nvPr/>
        </p:nvSpPr>
        <p:spPr>
          <a:xfrm>
            <a:off x="0" y="0"/>
            <a:ext cx="9144000" cy="6857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marR="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5" name="Google Shape;85;p29"/>
          <p:cNvPicPr preferRelativeResize="0"/>
          <p:nvPr/>
        </p:nvPicPr>
        <p:blipFill rotWithShape="1">
          <a:blip r:embed="rId3">
            <a:alphaModFix/>
          </a:blip>
          <a:srcRect l="46767" b="14698"/>
          <a:stretch/>
        </p:blipFill>
        <p:spPr>
          <a:xfrm>
            <a:off x="-1" y="-1270341"/>
            <a:ext cx="3137061" cy="8254465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2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86588" y="-1091939"/>
            <a:ext cx="2996202" cy="7833934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2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916521" y="2641599"/>
            <a:ext cx="811224" cy="7096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rmación 2">
  <p:cSld name="Formación 2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3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3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  <p:pic>
        <p:nvPicPr>
          <p:cNvPr id="92" name="Google Shape;92;p3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30"/>
          <p:cNvSpPr/>
          <p:nvPr/>
        </p:nvSpPr>
        <p:spPr>
          <a:xfrm>
            <a:off x="970893" y="4319752"/>
            <a:ext cx="9639300" cy="1702676"/>
          </a:xfrm>
          <a:prstGeom prst="rect">
            <a:avLst/>
          </a:prstGeom>
          <a:solidFill>
            <a:srgbClr val="080808">
              <a:alpha val="38823"/>
            </a:srgbClr>
          </a:solidFill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30"/>
          <p:cNvSpPr txBox="1"/>
          <p:nvPr/>
        </p:nvSpPr>
        <p:spPr>
          <a:xfrm>
            <a:off x="0" y="0"/>
            <a:ext cx="9144000" cy="6857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marR="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5" name="Google Shape;95;p30"/>
          <p:cNvPicPr preferRelativeResize="0"/>
          <p:nvPr/>
        </p:nvPicPr>
        <p:blipFill rotWithShape="1">
          <a:blip r:embed="rId3">
            <a:alphaModFix/>
          </a:blip>
          <a:srcRect l="50000" t="11628" r="-3743" b="17500"/>
          <a:stretch/>
        </p:blipFill>
        <p:spPr>
          <a:xfrm>
            <a:off x="1" y="0"/>
            <a:ext cx="3286068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3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260185" y="-307500"/>
            <a:ext cx="2361171" cy="6137056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3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825335" y="1847763"/>
            <a:ext cx="765563" cy="7206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../../../xampp/htdocs/homeShower/Documentacion/Entrevista_luisa.docx" TargetMode="Externa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5" Type="http://schemas.openxmlformats.org/officeDocument/2006/relationships/comments" Target="../comments/comment2.xml"/><Relationship Id="rId4" Type="http://schemas.openxmlformats.org/officeDocument/2006/relationships/hyperlink" Target="Levantamiento%20de%20informaci&#243;n_luisa.docx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BPMN_QuickgiftV1.png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3.png"/><Relationship Id="rId5" Type="http://schemas.openxmlformats.org/officeDocument/2006/relationships/hyperlink" Target="Historias_Usuario.docx" TargetMode="External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hyperlink" Target="ieee-830.doc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hyperlink" Target="Inventario%20De%20Activos.xlsx" TargetMode="External"/><Relationship Id="rId4" Type="http://schemas.openxmlformats.org/officeDocument/2006/relationships/hyperlink" Target="about:blank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about:blank" TargetMode="External"/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3.xml"/><Relationship Id="rId5" Type="http://schemas.openxmlformats.org/officeDocument/2006/relationships/comments" Target="../comments/comment3.xml"/><Relationship Id="rId4" Type="http://schemas.openxmlformats.org/officeDocument/2006/relationships/hyperlink" Target="GANTTQUICKGIFT.xlsx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4_Caso_de_Uso_Extendido.docx" TargetMode="External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Relationship Id="rId4" Type="http://schemas.openxmlformats.org/officeDocument/2006/relationships/comments" Target="../comments/commen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Miguel010293/Quickgift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Nomalizacion%20MER_Quickgifs.xlsx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hyperlink" Target="../../../xampp/htdocs/homeShower/Documentacion/Diagrama%20UML.jpg" TargetMode="Externa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hyperlink" Target="../../../xampp/htdocs/homeShower/Documentacion/Proveedores_Cuadro_comparativo%20(1).docx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hyperlink" Target="../../../xampp/htdocs/homeShower/script_homeshower.txt" TargetMode="Externa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G"/><Relationship Id="rId2" Type="http://schemas.openxmlformats.org/officeDocument/2006/relationships/hyperlink" Target="Manual%20T&#233;cnico%20Quickgift.docx" TargetMode="Externa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quickgift.ihostfull.com/?i=1" TargetMode="External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"/>
          <p:cNvSpPr txBox="1"/>
          <p:nvPr/>
        </p:nvSpPr>
        <p:spPr>
          <a:xfrm>
            <a:off x="420623" y="362599"/>
            <a:ext cx="5664870" cy="9301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31859B"/>
              </a:buClr>
              <a:buSzPts val="6600"/>
              <a:buFont typeface="Calibri"/>
              <a:buNone/>
            </a:pPr>
            <a:r>
              <a:rPr lang="es-CO" sz="6600" b="1" i="0" u="none" strike="noStrike" cap="none">
                <a:solidFill>
                  <a:srgbClr val="31859B"/>
                </a:solidFill>
                <a:latin typeface="Calibri"/>
                <a:ea typeface="Calibri"/>
                <a:cs typeface="Calibri"/>
                <a:sym typeface="Calibri"/>
              </a:rPr>
              <a:t>Sustentación </a:t>
            </a:r>
            <a:endParaRPr/>
          </a:p>
        </p:txBody>
      </p:sp>
      <p:sp>
        <p:nvSpPr>
          <p:cNvPr id="134" name="Google Shape;134;p1"/>
          <p:cNvSpPr txBox="1"/>
          <p:nvPr/>
        </p:nvSpPr>
        <p:spPr>
          <a:xfrm>
            <a:off x="420623" y="1285701"/>
            <a:ext cx="7391400" cy="1172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4800"/>
              <a:buFont typeface="Calibri"/>
              <a:buNone/>
            </a:pPr>
            <a:r>
              <a:rPr lang="es-CO" sz="4800" b="1" i="0" u="none" strike="noStrike" cap="none" dirty="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Proyectos ADSI </a:t>
            </a:r>
            <a:endParaRPr sz="4800" b="1" i="0" u="none" strike="noStrike" cap="none" dirty="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4800"/>
              <a:buFont typeface="Calibri"/>
              <a:buNone/>
            </a:pPr>
            <a:r>
              <a:rPr lang="es-CO" sz="4800" b="1" i="0" u="none" strike="noStrike" cap="none" dirty="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I Trimestre</a:t>
            </a:r>
            <a:endParaRPr dirty="0">
              <a:solidFill>
                <a:srgbClr val="43434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xmlns="" id="{2122DDA5-564B-4B5D-A09C-EACFD56F1273}"/>
              </a:ext>
            </a:extLst>
          </p:cNvPr>
          <p:cNvSpPr/>
          <p:nvPr/>
        </p:nvSpPr>
        <p:spPr>
          <a:xfrm>
            <a:off x="859284" y="109881"/>
            <a:ext cx="7425431" cy="16312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s-MX" sz="5000" dirty="0">
                <a:solidFill>
                  <a:schemeClr val="lt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</a:t>
            </a:r>
            <a:r>
              <a:rPr lang="es-MX" sz="5000" dirty="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Técnicas de levantamiento </a:t>
            </a:r>
          </a:p>
          <a:p>
            <a:pPr lvl="0" algn="ctr"/>
            <a:r>
              <a:rPr lang="es-MX" sz="5000" dirty="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de información </a:t>
            </a:r>
            <a:endParaRPr lang="es-MX" sz="5000" dirty="0">
              <a:solidFill>
                <a:schemeClr val="l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xmlns="" id="{5913FDBA-2C35-4A5B-AE6E-1329BD4F43F2}"/>
              </a:ext>
            </a:extLst>
          </p:cNvPr>
          <p:cNvSpPr/>
          <p:nvPr/>
        </p:nvSpPr>
        <p:spPr>
          <a:xfrm>
            <a:off x="1322364" y="1853541"/>
            <a:ext cx="670146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s-MX" sz="3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 el inicio del levantamiento de requerimientos se decide usar el método de recolección de información por medio de una entrevista para un análisis más detallado del problema  propuesto.</a:t>
            </a:r>
            <a:br>
              <a:rPr lang="es-MX" sz="3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s-MX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2" descr="Entrevista por Competências - Território RH">
            <a:extLst>
              <a:ext uri="{FF2B5EF4-FFF2-40B4-BE49-F238E27FC236}">
                <a16:creationId xmlns:a16="http://schemas.microsoft.com/office/drawing/2014/main" xmlns="" id="{4DAC0672-5CE0-4E04-AE20-D87CB01F63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5781" y="4192171"/>
            <a:ext cx="3705431" cy="2555947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Google Shape;241;p11">
            <a:hlinkClick r:id="rId3" action="ppaction://hlinkfile"/>
            <a:extLst>
              <a:ext uri="{FF2B5EF4-FFF2-40B4-BE49-F238E27FC236}">
                <a16:creationId xmlns:a16="http://schemas.microsoft.com/office/drawing/2014/main" xmlns="" id="{9657310C-B58A-45F9-BEDE-26FFF76A2482}"/>
              </a:ext>
            </a:extLst>
          </p:cNvPr>
          <p:cNvSpPr txBox="1"/>
          <p:nvPr/>
        </p:nvSpPr>
        <p:spPr>
          <a:xfrm>
            <a:off x="1202788" y="4828307"/>
            <a:ext cx="2778369" cy="641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3000" b="1" u="sng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 action="ppaction://hlinkfile"/>
              </a:rPr>
              <a:t>Entrevista</a:t>
            </a:r>
            <a:r>
              <a:rPr lang="es-CO" sz="3000" b="1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283207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736f4026e3_0_20"/>
          <p:cNvSpPr txBox="1"/>
          <p:nvPr/>
        </p:nvSpPr>
        <p:spPr>
          <a:xfrm>
            <a:off x="-349075" y="444950"/>
            <a:ext cx="9636900" cy="8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libri"/>
              <a:buNone/>
            </a:pPr>
            <a:r>
              <a:rPr lang="es-CO" sz="5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Diagrama de Flujo de Procesos</a:t>
            </a:r>
            <a:endParaRPr sz="5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libri"/>
              <a:buNone/>
            </a:pPr>
            <a:r>
              <a:rPr lang="es-CO" sz="5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(BPMN)</a:t>
            </a:r>
            <a:endParaRPr sz="5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xmlns="" id="{7087B882-47C7-4CA3-9B73-7C8416C4340E}"/>
              </a:ext>
            </a:extLst>
          </p:cNvPr>
          <p:cNvSpPr/>
          <p:nvPr/>
        </p:nvSpPr>
        <p:spPr>
          <a:xfrm>
            <a:off x="469556" y="2228671"/>
            <a:ext cx="5609967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s-MX" sz="25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 modelo de procesos de negocio es de gran importancia, ya que ilustra los procesos de manera sencilla y clara. Pensada tanto para los administradores como para los desarrolladores y personal en general. </a:t>
            </a:r>
          </a:p>
        </p:txBody>
      </p:sp>
      <p:pic>
        <p:nvPicPr>
          <p:cNvPr id="4" name="Imagen 3" descr="Captura de pantalla de un celular&#10;&#10;Descripción generada automáticamente">
            <a:hlinkClick r:id="rId3" action="ppaction://hlinkfile"/>
            <a:extLst>
              <a:ext uri="{FF2B5EF4-FFF2-40B4-BE49-F238E27FC236}">
                <a16:creationId xmlns:a16="http://schemas.microsoft.com/office/drawing/2014/main" xmlns="" id="{735BB9A9-C171-4A45-B985-CED9BB18E5E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4616" r="20428" b="5495"/>
          <a:stretch/>
        </p:blipFill>
        <p:spPr>
          <a:xfrm>
            <a:off x="2248930" y="4376171"/>
            <a:ext cx="6227805" cy="2298356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736f4026e3_0_32"/>
          <p:cNvSpPr txBox="1"/>
          <p:nvPr/>
        </p:nvSpPr>
        <p:spPr>
          <a:xfrm>
            <a:off x="0" y="123200"/>
            <a:ext cx="8747100" cy="110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5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Requerimientos o Historia de usuarios</a:t>
            </a:r>
            <a:endParaRPr/>
          </a:p>
        </p:txBody>
      </p:sp>
      <p:pic>
        <p:nvPicPr>
          <p:cNvPr id="1026" name="Picture 2" descr="Curso Toma de Requerimientos | EVORYT®">
            <a:extLst>
              <a:ext uri="{FF2B5EF4-FFF2-40B4-BE49-F238E27FC236}">
                <a16:creationId xmlns:a16="http://schemas.microsoft.com/office/drawing/2014/main" xmlns="" id="{54B8095A-CA67-4874-A7BA-6526D9D0EB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445" b="96822" l="2930" r="98633">
                        <a14:foregroundMark x1="38672" y1="63570" x2="46875" y2="49633"/>
                        <a14:foregroundMark x1="46875" y1="49633" x2="63477" y2="51345"/>
                        <a14:foregroundMark x1="63477" y1="51345" x2="73828" y2="64059"/>
                        <a14:foregroundMark x1="73828" y1="64059" x2="56055" y2="69682"/>
                        <a14:foregroundMark x1="56055" y1="69682" x2="42383" y2="61614"/>
                        <a14:foregroundMark x1="42383" y1="61614" x2="45703" y2="38631"/>
                        <a14:foregroundMark x1="45703" y1="38631" x2="58789" y2="31785"/>
                        <a14:foregroundMark x1="58789" y1="31785" x2="75586" y2="47433"/>
                        <a14:foregroundMark x1="75586" y1="47433" x2="60352" y2="77017"/>
                        <a14:foregroundMark x1="60352" y1="77017" x2="39258" y2="77017"/>
                        <a14:foregroundMark x1="39258" y1="77017" x2="27930" y2="64792"/>
                        <a14:foregroundMark x1="27930" y1="64792" x2="20508" y2="40831"/>
                        <a14:foregroundMark x1="20508" y1="40831" x2="33594" y2="21760"/>
                        <a14:foregroundMark x1="33594" y1="21760" x2="48047" y2="12958"/>
                        <a14:foregroundMark x1="48047" y1="12958" x2="61914" y2="18093"/>
                        <a14:foregroundMark x1="61914" y1="18093" x2="71484" y2="30073"/>
                        <a14:foregroundMark x1="71484" y1="30073" x2="76563" y2="47188"/>
                        <a14:foregroundMark x1="76563" y1="47188" x2="74805" y2="64303"/>
                        <a14:foregroundMark x1="74805" y1="64303" x2="63867" y2="78240"/>
                        <a14:foregroundMark x1="63867" y1="78240" x2="30273" y2="75550"/>
                        <a14:foregroundMark x1="30273" y1="75550" x2="17383" y2="67726"/>
                        <a14:foregroundMark x1="17383" y1="67726" x2="5469" y2="78729"/>
                        <a14:foregroundMark x1="5469" y1="78729" x2="20898" y2="67726"/>
                        <a14:foregroundMark x1="20898" y1="67726" x2="27734" y2="83619"/>
                        <a14:foregroundMark x1="27734" y1="83619" x2="53906" y2="96577"/>
                        <a14:foregroundMark x1="53906" y1="96577" x2="73003" y2="93679"/>
                        <a14:foregroundMark x1="87304" y1="83130" x2="88345" y2="81827"/>
                        <a14:foregroundMark x1="89453" y1="80440" x2="92773" y2="63081"/>
                        <a14:foregroundMark x1="92773" y1="63081" x2="83789" y2="45232"/>
                        <a14:foregroundMark x1="83789" y1="45232" x2="79688" y2="27628"/>
                        <a14:foregroundMark x1="79688" y1="27628" x2="51563" y2="7335"/>
                        <a14:foregroundMark x1="51563" y1="7335" x2="32422" y2="18826"/>
                        <a14:foregroundMark x1="32422" y1="14425" x2="66992" y2="9046"/>
                        <a14:foregroundMark x1="66992" y1="9046" x2="90820" y2="34719"/>
                        <a14:foregroundMark x1="90820" y1="34719" x2="87695" y2="51345"/>
                        <a14:foregroundMark x1="87695" y1="51345" x2="95117" y2="67726"/>
                        <a14:foregroundMark x1="95117" y1="67726" x2="99609" y2="51834"/>
                        <a14:foregroundMark x1="99609" y1="51834" x2="85352" y2="46210"/>
                        <a14:foregroundMark x1="85352" y1="46210" x2="90430" y2="66015"/>
                        <a14:foregroundMark x1="90430" y1="66015" x2="89357" y2="80405"/>
                        <a14:foregroundMark x1="78681" y1="90748" x2="78434" y2="90900"/>
                        <a14:foregroundMark x1="72188" y1="92265" x2="56641" y2="93399"/>
                        <a14:foregroundMark x1="56641" y1="93399" x2="27344" y2="75550"/>
                        <a14:foregroundMark x1="27344" y1="75550" x2="60938" y2="81174"/>
                        <a14:foregroundMark x1="60938" y1="81174" x2="44531" y2="82885"/>
                        <a14:foregroundMark x1="44531" y1="82885" x2="29102" y2="74572"/>
                        <a14:foregroundMark x1="29102" y1="74572" x2="24023" y2="57213"/>
                        <a14:foregroundMark x1="24023" y1="57213" x2="14844" y2="43765"/>
                        <a14:foregroundMark x1="14844" y1="43765" x2="27344" y2="11491"/>
                        <a14:foregroundMark x1="27344" y1="11491" x2="39258" y2="3423"/>
                        <a14:foregroundMark x1="39258" y1="3423" x2="53125" y2="2689"/>
                        <a14:foregroundMark x1="53125" y1="2689" x2="58984" y2="6357"/>
                        <a14:foregroundMark x1="63867" y1="97066" x2="40820" y2="95599"/>
                        <a14:foregroundMark x1="2930" y1="83619" x2="2930" y2="87042"/>
                        <a14:foregroundMark x1="9375" y1="69193" x2="26172" y2="66259"/>
                        <a14:foregroundMark x1="26172" y1="66259" x2="72266" y2="71394"/>
                        <a14:foregroundMark x1="72266" y1="71394" x2="87891" y2="69927"/>
                        <a14:foregroundMark x1="87891" y1="69927" x2="98633" y2="57702"/>
                        <a14:foregroundMark x1="98633" y1="57702" x2="91992" y2="79707"/>
                        <a14:backgroundMark x1="88086" y1="84597" x2="80469" y2="90465"/>
                        <a14:backgroundMark x1="87305" y1="84108" x2="91602" y2="83130"/>
                        <a14:backgroundMark x1="87305" y1="83619" x2="89258" y2="84108"/>
                        <a14:backgroundMark x1="88086" y1="83130" x2="88086" y2="83130"/>
                        <a14:backgroundMark x1="88086" y1="83130" x2="88867" y2="83130"/>
                        <a14:backgroundMark x1="80078" y1="94132" x2="75000" y2="94132"/>
                        <a14:backgroundMark x1="80078" y1="93643" x2="73828" y2="95110"/>
                        <a14:backgroundMark x1="79297" y1="91198" x2="79297" y2="91198"/>
                        <a14:backgroundMark x1="79297" y1="91198" x2="79297" y2="91198"/>
                        <a14:backgroundMark x1="79297" y1="91687" x2="79297" y2="91687"/>
                        <a14:backgroundMark x1="79297" y1="91687" x2="79297" y2="91687"/>
                        <a14:backgroundMark x1="79297" y1="91687" x2="82031" y2="90465"/>
                        <a14:backgroundMark x1="83008" y1="89487" x2="81250" y2="91198"/>
                        <a14:backgroundMark x1="78516" y1="91198" x2="81641" y2="88509"/>
                        <a14:backgroundMark x1="89258" y1="84597" x2="89648" y2="83619"/>
                        <a14:backgroundMark x1="89648" y1="83619" x2="89648" y2="83619"/>
                        <a14:backgroundMark x1="87305" y1="83130" x2="86914" y2="8264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5635" y="4760195"/>
            <a:ext cx="2671933" cy="2286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n 1">
            <a:hlinkClick r:id="rId5" action="ppaction://hlinkfile"/>
            <a:extLst>
              <a:ext uri="{FF2B5EF4-FFF2-40B4-BE49-F238E27FC236}">
                <a16:creationId xmlns:a16="http://schemas.microsoft.com/office/drawing/2014/main" xmlns="" id="{05A6B6DB-84D5-43BD-82A5-1DFF7D2F4C5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3825" y="2321286"/>
            <a:ext cx="6493642" cy="420418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" name="Google Shape;247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99237" y="4489973"/>
            <a:ext cx="3266168" cy="1591871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12"/>
          <p:cNvSpPr/>
          <p:nvPr/>
        </p:nvSpPr>
        <p:spPr>
          <a:xfrm>
            <a:off x="0" y="439541"/>
            <a:ext cx="91440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CO" sz="4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Requerimientos (IEEE 830)</a:t>
            </a:r>
            <a:endParaRPr/>
          </a:p>
        </p:txBody>
      </p:sp>
      <p:sp>
        <p:nvSpPr>
          <p:cNvPr id="249" name="Google Shape;249;p12">
            <a:hlinkClick r:id="rId4" action="ppaction://hlinkfile"/>
          </p:cNvPr>
          <p:cNvSpPr txBox="1"/>
          <p:nvPr/>
        </p:nvSpPr>
        <p:spPr>
          <a:xfrm>
            <a:off x="983023" y="5013346"/>
            <a:ext cx="4616214" cy="5451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400" b="1" dirty="0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  <a:hlinkClick r:id="rId4" action="ppaction://hlinkfile"/>
              </a:rPr>
              <a:t>Requerimiento Funcionales</a:t>
            </a:r>
            <a:endParaRPr sz="2400" b="1" dirty="0">
              <a:solidFill>
                <a:srgbClr val="0000C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p12"/>
          <p:cNvSpPr txBox="1"/>
          <p:nvPr/>
        </p:nvSpPr>
        <p:spPr>
          <a:xfrm>
            <a:off x="1042536" y="2161902"/>
            <a:ext cx="6189785" cy="25341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norma IEEE es el estándar internacional para estructurar y presentar proyectos de ingeniería de tal forma que es entendible para cualquier persona. A continuación la norma para Quickgift</a:t>
            </a:r>
            <a:r>
              <a:rPr lang="es-CO" sz="2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2" name="Google Shape;262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35770" y="4269914"/>
            <a:ext cx="3297114" cy="2221955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14"/>
          <p:cNvSpPr/>
          <p:nvPr/>
        </p:nvSpPr>
        <p:spPr>
          <a:xfrm>
            <a:off x="0" y="524392"/>
            <a:ext cx="914400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4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Inventario tecnológico del cliente</a:t>
            </a:r>
            <a:endParaRPr dirty="0"/>
          </a:p>
        </p:txBody>
      </p:sp>
      <p:sp>
        <p:nvSpPr>
          <p:cNvPr id="264" name="Google Shape;264;p14"/>
          <p:cNvSpPr txBox="1"/>
          <p:nvPr/>
        </p:nvSpPr>
        <p:spPr>
          <a:xfrm>
            <a:off x="1274885" y="4659923"/>
            <a:ext cx="2672861" cy="5627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rgbClr val="92D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p14"/>
          <p:cNvSpPr txBox="1"/>
          <p:nvPr/>
        </p:nvSpPr>
        <p:spPr>
          <a:xfrm>
            <a:off x="1011116" y="3525715"/>
            <a:ext cx="2127738" cy="10462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rgbClr val="92D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Google Shape;266;p14">
            <a:hlinkClick r:id="rId4"/>
          </p:cNvPr>
          <p:cNvSpPr txBox="1"/>
          <p:nvPr/>
        </p:nvSpPr>
        <p:spPr>
          <a:xfrm>
            <a:off x="1701312" y="4882625"/>
            <a:ext cx="2286000" cy="8088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3200" b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5" action="ppaction://hlinkfile"/>
              </a:rPr>
              <a:t>Inventario</a:t>
            </a:r>
            <a:endParaRPr sz="2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" name="Google Shape;267;p14"/>
          <p:cNvSpPr txBox="1"/>
          <p:nvPr/>
        </p:nvSpPr>
        <p:spPr>
          <a:xfrm>
            <a:off x="1011116" y="2513212"/>
            <a:ext cx="7323239" cy="1554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3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El inventario del cliente nos da información sobre los insumos que usar para llevar a cabo su gestionamiento de información. A continuación una tabla con los activos de la microempresa:</a:t>
            </a:r>
            <a:endParaRPr sz="30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74;p15">
            <a:extLst>
              <a:ext uri="{FF2B5EF4-FFF2-40B4-BE49-F238E27FC236}">
                <a16:creationId xmlns:a16="http://schemas.microsoft.com/office/drawing/2014/main" xmlns="" id="{38572213-7C37-44AC-9849-B6D5D3815AE0}"/>
              </a:ext>
            </a:extLst>
          </p:cNvPr>
          <p:cNvSpPr/>
          <p:nvPr/>
        </p:nvSpPr>
        <p:spPr>
          <a:xfrm>
            <a:off x="418748" y="458299"/>
            <a:ext cx="914400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4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Gestión del proyecto</a:t>
            </a:r>
            <a:endParaRPr lang="es-CO" dirty="0"/>
          </a:p>
        </p:txBody>
      </p:sp>
      <p:sp>
        <p:nvSpPr>
          <p:cNvPr id="4" name="Google Shape;276;p15">
            <a:extLst>
              <a:ext uri="{FF2B5EF4-FFF2-40B4-BE49-F238E27FC236}">
                <a16:creationId xmlns:a16="http://schemas.microsoft.com/office/drawing/2014/main" xmlns="" id="{5B376D5C-FF48-41DD-A0A8-53394A550E8D}"/>
              </a:ext>
            </a:extLst>
          </p:cNvPr>
          <p:cNvSpPr txBox="1"/>
          <p:nvPr/>
        </p:nvSpPr>
        <p:spPr>
          <a:xfrm>
            <a:off x="1022482" y="2227217"/>
            <a:ext cx="6870234" cy="12017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30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Con el cronograma podemos determinar un calendario de actividades y así conocer los tiempos de cada actividad.</a:t>
            </a:r>
            <a:endParaRPr sz="3000" dirty="0">
              <a:solidFill>
                <a:schemeClr val="dk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</p:txBody>
      </p:sp>
      <p:pic>
        <p:nvPicPr>
          <p:cNvPr id="5" name="Picture 2" descr="Tareas De La Planificación Del Trabajo En Equipo, De La ...">
            <a:extLst>
              <a:ext uri="{FF2B5EF4-FFF2-40B4-BE49-F238E27FC236}">
                <a16:creationId xmlns:a16="http://schemas.microsoft.com/office/drawing/2014/main" xmlns="" id="{63540C2B-2C8B-4D8B-9193-BF9D8F8864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1983" y="3596199"/>
            <a:ext cx="4288300" cy="2916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Google Shape;275;p15">
            <a:hlinkClick r:id="rId3"/>
            <a:extLst>
              <a:ext uri="{FF2B5EF4-FFF2-40B4-BE49-F238E27FC236}">
                <a16:creationId xmlns:a16="http://schemas.microsoft.com/office/drawing/2014/main" xmlns="" id="{CF0D17DD-99A5-4557-8E36-67F6E3CC1483}"/>
              </a:ext>
            </a:extLst>
          </p:cNvPr>
          <p:cNvSpPr txBox="1"/>
          <p:nvPr/>
        </p:nvSpPr>
        <p:spPr>
          <a:xfrm>
            <a:off x="1688123" y="4521208"/>
            <a:ext cx="2347547" cy="712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3000" b="1" u="sng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  <a:hlinkClick r:id="rId4" action="ppaction://hlinkfile"/>
              </a:rPr>
              <a:t>Cronograma</a:t>
            </a:r>
            <a:endParaRPr sz="3000" b="1" dirty="0">
              <a:solidFill>
                <a:schemeClr val="dk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762840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6"/>
          <p:cNvSpPr/>
          <p:nvPr/>
        </p:nvSpPr>
        <p:spPr>
          <a:xfrm>
            <a:off x="464703" y="502846"/>
            <a:ext cx="8214594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4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Diagrama de Casos de Uso</a:t>
            </a:r>
            <a:endParaRPr dirty="0"/>
          </a:p>
        </p:txBody>
      </p:sp>
      <p:pic>
        <p:nvPicPr>
          <p:cNvPr id="4" name="Imagen 3" descr="Imagen que contiene texto&#10;&#10;Descripción generada automáticamente">
            <a:extLst>
              <a:ext uri="{FF2B5EF4-FFF2-40B4-BE49-F238E27FC236}">
                <a16:creationId xmlns:a16="http://schemas.microsoft.com/office/drawing/2014/main" xmlns="" id="{76644C9E-E95A-428F-8052-DB1D0AE3A1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710" y="2021305"/>
            <a:ext cx="8214594" cy="463215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81;p16">
            <a:extLst>
              <a:ext uri="{FF2B5EF4-FFF2-40B4-BE49-F238E27FC236}">
                <a16:creationId xmlns:a16="http://schemas.microsoft.com/office/drawing/2014/main" xmlns="" id="{CE6A4691-A129-4957-A61B-EE45E727709F}"/>
              </a:ext>
            </a:extLst>
          </p:cNvPr>
          <p:cNvSpPr/>
          <p:nvPr/>
        </p:nvSpPr>
        <p:spPr>
          <a:xfrm>
            <a:off x="464703" y="502846"/>
            <a:ext cx="8214594" cy="984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es-CO" sz="4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ES" sz="4000" dirty="0">
                <a:solidFill>
                  <a:schemeClr val="lt1"/>
                </a:solidFill>
                <a:latin typeface="Calibri"/>
                <a:cs typeface="Calibri"/>
              </a:rPr>
              <a:t>Formato de Casos de Uso Extendido</a:t>
            </a:r>
            <a:endParaRPr lang="es-CO" sz="4000" dirty="0">
              <a:solidFill>
                <a:schemeClr val="lt1"/>
              </a:solidFill>
              <a:latin typeface="Calibri"/>
              <a:cs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" name="Google Shape;289;p17">
            <a:extLst>
              <a:ext uri="{FF2B5EF4-FFF2-40B4-BE49-F238E27FC236}">
                <a16:creationId xmlns:a16="http://schemas.microsoft.com/office/drawing/2014/main" xmlns="" id="{008198B5-C4F6-4021-AB1D-FB69EC845007}"/>
              </a:ext>
            </a:extLst>
          </p:cNvPr>
          <p:cNvSpPr txBox="1"/>
          <p:nvPr/>
        </p:nvSpPr>
        <p:spPr>
          <a:xfrm>
            <a:off x="624040" y="2260600"/>
            <a:ext cx="3947960" cy="23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Allí vamos a explicar el funcionamiento del sistemas para cada uno de los usuarios.</a:t>
            </a:r>
            <a:endParaRPr/>
          </a:p>
        </p:txBody>
      </p:sp>
      <p:pic>
        <p:nvPicPr>
          <p:cNvPr id="4" name="Google Shape;290;p17">
            <a:extLst>
              <a:ext uri="{FF2B5EF4-FFF2-40B4-BE49-F238E27FC236}">
                <a16:creationId xmlns:a16="http://schemas.microsoft.com/office/drawing/2014/main" xmlns="" id="{E0BA332A-F194-47C7-97DC-EA1CDA7851A6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195012" y="2328482"/>
            <a:ext cx="3324947" cy="405207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288;p17">
            <a:extLst>
              <a:ext uri="{FF2B5EF4-FFF2-40B4-BE49-F238E27FC236}">
                <a16:creationId xmlns:a16="http://schemas.microsoft.com/office/drawing/2014/main" xmlns="" id="{3291A153-D720-4498-8F38-F25458F9A579}"/>
              </a:ext>
            </a:extLst>
          </p:cNvPr>
          <p:cNvSpPr txBox="1"/>
          <p:nvPr/>
        </p:nvSpPr>
        <p:spPr>
          <a:xfrm>
            <a:off x="624040" y="4597400"/>
            <a:ext cx="3947959" cy="5802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800" b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 action="ppaction://hlinkfile"/>
              </a:rPr>
              <a:t>Caso de uso extendido</a:t>
            </a:r>
            <a:endParaRPr sz="2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566606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9"/>
          <p:cNvSpPr/>
          <p:nvPr/>
        </p:nvSpPr>
        <p:spPr>
          <a:xfrm>
            <a:off x="-901270" y="459342"/>
            <a:ext cx="914400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4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Sistema de Control de versiones</a:t>
            </a:r>
            <a:endParaRPr dirty="0"/>
          </a:p>
        </p:txBody>
      </p:sp>
      <p:pic>
        <p:nvPicPr>
          <p:cNvPr id="303" name="Google Shape;303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57702" y="2351734"/>
            <a:ext cx="3662203" cy="3662203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p19"/>
          <p:cNvSpPr txBox="1"/>
          <p:nvPr/>
        </p:nvSpPr>
        <p:spPr>
          <a:xfrm>
            <a:off x="1148371" y="2762110"/>
            <a:ext cx="3338285" cy="22787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 sistema para controlar y almacenar archivos y sus diferentes versiones de modificación.</a:t>
            </a:r>
            <a:endParaRPr dirty="0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xmlns="" id="{945477C0-F7CF-4427-81CB-CDD601B86DD9}"/>
              </a:ext>
            </a:extLst>
          </p:cNvPr>
          <p:cNvSpPr/>
          <p:nvPr/>
        </p:nvSpPr>
        <p:spPr>
          <a:xfrm>
            <a:off x="224095" y="5332474"/>
            <a:ext cx="495520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000" dirty="0">
                <a:hlinkClick r:id="rId4"/>
              </a:rPr>
              <a:t>https://github.com/Miguel010293/Quickgift</a:t>
            </a:r>
            <a:endParaRPr lang="es-CO" sz="20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34;p1">
            <a:extLst>
              <a:ext uri="{FF2B5EF4-FFF2-40B4-BE49-F238E27FC236}">
                <a16:creationId xmlns:a16="http://schemas.microsoft.com/office/drawing/2014/main" xmlns="" id="{89006225-9AC6-4B7F-A20B-8222B852191D}"/>
              </a:ext>
            </a:extLst>
          </p:cNvPr>
          <p:cNvSpPr txBox="1"/>
          <p:nvPr/>
        </p:nvSpPr>
        <p:spPr>
          <a:xfrm>
            <a:off x="533165" y="610452"/>
            <a:ext cx="4376460" cy="14715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4800"/>
              <a:buFont typeface="Calibri"/>
              <a:buNone/>
            </a:pPr>
            <a:r>
              <a:rPr lang="es-CO" sz="4800" b="1" i="0" u="none" strike="noStrike" cap="none" dirty="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Proyectos ADSI </a:t>
            </a:r>
            <a:endParaRPr sz="4800" b="1" i="0" u="none" strike="noStrike" cap="none" dirty="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4800"/>
              <a:buFont typeface="Calibri"/>
              <a:buNone/>
            </a:pPr>
            <a:r>
              <a:rPr lang="es-CO" sz="4800" b="1" i="0" u="none" strike="noStrike" cap="none" dirty="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II Trimestre</a:t>
            </a:r>
            <a:endParaRPr dirty="0">
              <a:solidFill>
                <a:srgbClr val="4343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8462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"/>
          <p:cNvSpPr txBox="1"/>
          <p:nvPr/>
        </p:nvSpPr>
        <p:spPr>
          <a:xfrm>
            <a:off x="1795085" y="506622"/>
            <a:ext cx="6021000" cy="8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libri"/>
              <a:buNone/>
            </a:pPr>
            <a:r>
              <a:rPr lang="es-CO" sz="5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Integrantes</a:t>
            </a:r>
            <a:endParaRPr sz="5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2"/>
          <p:cNvSpPr/>
          <p:nvPr/>
        </p:nvSpPr>
        <p:spPr>
          <a:xfrm>
            <a:off x="1988275" y="2471400"/>
            <a:ext cx="5634600" cy="153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3600">
                <a:solidFill>
                  <a:schemeClr val="dk1"/>
                </a:solidFill>
              </a:rPr>
              <a:t>Miguel Angel Bautista</a:t>
            </a:r>
            <a:endParaRPr sz="3600">
              <a:solidFill>
                <a:schemeClr val="dk1"/>
              </a:solidFill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3600">
                <a:solidFill>
                  <a:schemeClr val="dk1"/>
                </a:solidFill>
              </a:rPr>
              <a:t>Ana María Pesca Pedraza</a:t>
            </a:r>
            <a:r>
              <a:rPr lang="es-CO"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4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</a:t>
            </a:r>
            <a:endParaRPr/>
          </a:p>
        </p:txBody>
      </p:sp>
      <p:pic>
        <p:nvPicPr>
          <p:cNvPr id="141" name="Google Shape;141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76838" y="4115125"/>
            <a:ext cx="2657475" cy="216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5"/>
          <p:cNvSpPr/>
          <p:nvPr/>
        </p:nvSpPr>
        <p:spPr>
          <a:xfrm>
            <a:off x="-85344" y="193357"/>
            <a:ext cx="914400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8" name="Google Shape;301;p19">
            <a:extLst>
              <a:ext uri="{FF2B5EF4-FFF2-40B4-BE49-F238E27FC236}">
                <a16:creationId xmlns:a16="http://schemas.microsoft.com/office/drawing/2014/main" xmlns="" id="{F94E0085-60CE-404C-BCAC-0CF9854A434A}"/>
              </a:ext>
            </a:extLst>
          </p:cNvPr>
          <p:cNvSpPr/>
          <p:nvPr/>
        </p:nvSpPr>
        <p:spPr>
          <a:xfrm>
            <a:off x="85344" y="296722"/>
            <a:ext cx="9144000" cy="193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es-ES" sz="4000" dirty="0">
                <a:solidFill>
                  <a:schemeClr val="lt1"/>
                </a:solidFill>
                <a:latin typeface="Calibri"/>
                <a:cs typeface="Calibri"/>
              </a:rPr>
              <a:t>Modelo Entidad Relación </a:t>
            </a:r>
          </a:p>
          <a:p>
            <a:pPr algn="ctr"/>
            <a:r>
              <a:rPr lang="es-ES" sz="4000" dirty="0">
                <a:solidFill>
                  <a:schemeClr val="lt1"/>
                </a:solidFill>
                <a:latin typeface="Calibri"/>
                <a:cs typeface="Calibri"/>
              </a:rPr>
              <a:t>(MER)</a:t>
            </a:r>
            <a:endParaRPr lang="es-CO" sz="4000" dirty="0">
              <a:solidFill>
                <a:schemeClr val="lt1"/>
              </a:solidFill>
              <a:latin typeface="Calibri"/>
              <a:cs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000" dirty="0">
              <a:solidFill>
                <a:schemeClr val="lt1"/>
              </a:solidFill>
              <a:latin typeface="Calibri"/>
              <a:cs typeface="Calibri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237" y="2033587"/>
            <a:ext cx="6467475" cy="503872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8"/>
          <p:cNvSpPr/>
          <p:nvPr/>
        </p:nvSpPr>
        <p:spPr>
          <a:xfrm>
            <a:off x="0" y="418440"/>
            <a:ext cx="914400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4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Normalización MER</a:t>
            </a:r>
            <a:endParaRPr dirty="0"/>
          </a:p>
        </p:txBody>
      </p:sp>
      <p:pic>
        <p:nvPicPr>
          <p:cNvPr id="2" name="Imagen 1">
            <a:hlinkClick r:id="rId3" action="ppaction://hlinkfile"/>
            <a:extLst>
              <a:ext uri="{FF2B5EF4-FFF2-40B4-BE49-F238E27FC236}">
                <a16:creationId xmlns:a16="http://schemas.microsoft.com/office/drawing/2014/main" xmlns="" id="{7AAE4CC5-587F-457A-90DB-4F863FF241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3873" y="1631192"/>
            <a:ext cx="5010150" cy="511492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01;p19">
            <a:extLst>
              <a:ext uri="{FF2B5EF4-FFF2-40B4-BE49-F238E27FC236}">
                <a16:creationId xmlns:a16="http://schemas.microsoft.com/office/drawing/2014/main" xmlns="" id="{07C25429-B0E0-45FD-9111-CF1EF789F2BB}"/>
              </a:ext>
            </a:extLst>
          </p:cNvPr>
          <p:cNvSpPr/>
          <p:nvPr/>
        </p:nvSpPr>
        <p:spPr>
          <a:xfrm>
            <a:off x="0" y="533537"/>
            <a:ext cx="9144000" cy="1323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es-CO" sz="4000" dirty="0">
                <a:solidFill>
                  <a:schemeClr val="lt1"/>
                </a:solidFill>
                <a:latin typeface="Calibri"/>
                <a:cs typeface="Calibri"/>
              </a:rPr>
              <a:t>Diagrama de Clases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000" dirty="0">
              <a:solidFill>
                <a:schemeClr val="lt1"/>
              </a:solidFill>
              <a:latin typeface="Calibri"/>
              <a:cs typeface="Calibri"/>
            </a:endParaRPr>
          </a:p>
        </p:txBody>
      </p:sp>
      <p:pic>
        <p:nvPicPr>
          <p:cNvPr id="7" name="Imagen 6" descr="Imagen que contiene texto, mapa, firmar, pantalla&#10;&#10;Descripción generada automáticamente">
            <a:extLst>
              <a:ext uri="{FF2B5EF4-FFF2-40B4-BE49-F238E27FC236}">
                <a16:creationId xmlns:a16="http://schemas.microsoft.com/office/drawing/2014/main" xmlns="" id="{518FD45F-8C81-4609-AE74-7F9639C879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3568" y="1916767"/>
            <a:ext cx="6860884" cy="4632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6712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1"/>
          <p:cNvSpPr/>
          <p:nvPr/>
        </p:nvSpPr>
        <p:spPr>
          <a:xfrm>
            <a:off x="0" y="316468"/>
            <a:ext cx="5974080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8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CO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endParaRPr/>
          </a:p>
        </p:txBody>
      </p:sp>
      <p:sp>
        <p:nvSpPr>
          <p:cNvPr id="239" name="Google Shape;239;p11"/>
          <p:cNvSpPr txBox="1"/>
          <p:nvPr/>
        </p:nvSpPr>
        <p:spPr>
          <a:xfrm>
            <a:off x="1063869" y="2294792"/>
            <a:ext cx="7033846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0" b="1">
              <a:solidFill>
                <a:srgbClr val="92D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11"/>
          <p:cNvSpPr txBox="1"/>
          <p:nvPr/>
        </p:nvSpPr>
        <p:spPr>
          <a:xfrm>
            <a:off x="1046285" y="2344397"/>
            <a:ext cx="7375061" cy="14181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Google Shape;301;p19">
            <a:extLst>
              <a:ext uri="{FF2B5EF4-FFF2-40B4-BE49-F238E27FC236}">
                <a16:creationId xmlns:a16="http://schemas.microsoft.com/office/drawing/2014/main" xmlns="" id="{85A0AAD9-674A-429D-857B-225C345815AE}"/>
              </a:ext>
            </a:extLst>
          </p:cNvPr>
          <p:cNvSpPr/>
          <p:nvPr/>
        </p:nvSpPr>
        <p:spPr>
          <a:xfrm>
            <a:off x="-126609" y="209980"/>
            <a:ext cx="9144000" cy="193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es-CO" sz="4000" dirty="0">
                <a:solidFill>
                  <a:schemeClr val="lt1"/>
                </a:solidFill>
                <a:latin typeface="Calibri"/>
                <a:cs typeface="Calibri"/>
              </a:rPr>
              <a:t>Prototipos </a:t>
            </a:r>
          </a:p>
          <a:p>
            <a:pPr algn="ctr"/>
            <a:r>
              <a:rPr lang="es-CO" sz="4000" dirty="0">
                <a:solidFill>
                  <a:schemeClr val="lt1"/>
                </a:solidFill>
                <a:latin typeface="Calibri"/>
                <a:cs typeface="Calibri"/>
              </a:rPr>
              <a:t>(</a:t>
            </a:r>
            <a:r>
              <a:rPr lang="es-CO" sz="4000" dirty="0" err="1">
                <a:solidFill>
                  <a:schemeClr val="lt1"/>
                </a:solidFill>
                <a:latin typeface="Calibri"/>
                <a:cs typeface="Calibri"/>
              </a:rPr>
              <a:t>Muckups</a:t>
            </a:r>
            <a:r>
              <a:rPr lang="es-CO" sz="4000" dirty="0">
                <a:solidFill>
                  <a:schemeClr val="lt1"/>
                </a:solidFill>
                <a:latin typeface="Calibri"/>
                <a:cs typeface="Calibri"/>
              </a:rPr>
              <a:t>)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000" dirty="0">
              <a:solidFill>
                <a:schemeClr val="lt1"/>
              </a:solidFill>
              <a:latin typeface="Calibri"/>
              <a:cs typeface="Calibri"/>
            </a:endParaRPr>
          </a:p>
        </p:txBody>
      </p:sp>
      <p:sp>
        <p:nvSpPr>
          <p:cNvPr id="6" name="Google Shape;240;p11">
            <a:extLst>
              <a:ext uri="{FF2B5EF4-FFF2-40B4-BE49-F238E27FC236}">
                <a16:creationId xmlns:a16="http://schemas.microsoft.com/office/drawing/2014/main" xmlns="" id="{C60272C8-7E00-428B-A450-A1A749ED198D}"/>
              </a:ext>
            </a:extLst>
          </p:cNvPr>
          <p:cNvSpPr txBox="1"/>
          <p:nvPr/>
        </p:nvSpPr>
        <p:spPr>
          <a:xfrm>
            <a:off x="1063869" y="2294792"/>
            <a:ext cx="7375061" cy="14181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xmlns="" id="{559731CF-29F4-40C9-ACFD-D11C7DA121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241" y="2255420"/>
            <a:ext cx="7710299" cy="3925362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01;p19">
            <a:extLst>
              <a:ext uri="{FF2B5EF4-FFF2-40B4-BE49-F238E27FC236}">
                <a16:creationId xmlns:a16="http://schemas.microsoft.com/office/drawing/2014/main" xmlns="" id="{3FED4C02-61DE-4F9F-94DD-0F6AF5D2E7BF}"/>
              </a:ext>
            </a:extLst>
          </p:cNvPr>
          <p:cNvSpPr/>
          <p:nvPr/>
        </p:nvSpPr>
        <p:spPr>
          <a:xfrm>
            <a:off x="-126609" y="209980"/>
            <a:ext cx="9144000" cy="193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es-CO" sz="4000" dirty="0">
                <a:solidFill>
                  <a:schemeClr val="lt1"/>
                </a:solidFill>
                <a:latin typeface="Calibri"/>
                <a:cs typeface="Calibri"/>
              </a:rPr>
              <a:t>Diagrama de distribución </a:t>
            </a:r>
          </a:p>
          <a:p>
            <a:pPr algn="ctr"/>
            <a:r>
              <a:rPr lang="es-CO" sz="4000" dirty="0">
                <a:solidFill>
                  <a:schemeClr val="lt1"/>
                </a:solidFill>
                <a:latin typeface="Calibri"/>
                <a:cs typeface="Calibri"/>
              </a:rPr>
              <a:t>(UML)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000" dirty="0">
              <a:solidFill>
                <a:schemeClr val="lt1"/>
              </a:solidFill>
              <a:latin typeface="Calibri"/>
              <a:cs typeface="Calibri"/>
            </a:endParaRPr>
          </a:p>
        </p:txBody>
      </p:sp>
      <p:pic>
        <p:nvPicPr>
          <p:cNvPr id="3" name="Imagen 2">
            <a:hlinkClick r:id="rId2" action="ppaction://hlinkfile"/>
            <a:extLst>
              <a:ext uri="{FF2B5EF4-FFF2-40B4-BE49-F238E27FC236}">
                <a16:creationId xmlns:a16="http://schemas.microsoft.com/office/drawing/2014/main" xmlns="" id="{A5236D1D-0CEC-40A8-9152-D9F2A135E3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098" y="2771619"/>
            <a:ext cx="8482818" cy="2524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046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01;p19">
            <a:extLst>
              <a:ext uri="{FF2B5EF4-FFF2-40B4-BE49-F238E27FC236}">
                <a16:creationId xmlns:a16="http://schemas.microsoft.com/office/drawing/2014/main" xmlns="" id="{BC0DD5E3-4FC9-4392-ADE4-BBCA125527BC}"/>
              </a:ext>
            </a:extLst>
          </p:cNvPr>
          <p:cNvSpPr/>
          <p:nvPr/>
        </p:nvSpPr>
        <p:spPr>
          <a:xfrm>
            <a:off x="-126609" y="209980"/>
            <a:ext cx="9144000" cy="193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es-CO" sz="4000" dirty="0">
                <a:solidFill>
                  <a:schemeClr val="lt1"/>
                </a:solidFill>
                <a:latin typeface="Calibri"/>
                <a:cs typeface="Calibri"/>
              </a:rPr>
              <a:t>Cuadro comparativo proveedores de Hardware y Software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000" dirty="0">
              <a:solidFill>
                <a:schemeClr val="lt1"/>
              </a:solidFill>
              <a:latin typeface="Calibri"/>
              <a:cs typeface="Calibri"/>
            </a:endParaRPr>
          </a:p>
        </p:txBody>
      </p:sp>
      <p:pic>
        <p:nvPicPr>
          <p:cNvPr id="3" name="Imagen 2">
            <a:hlinkClick r:id="rId2" action="ppaction://hlinkfile"/>
            <a:extLst>
              <a:ext uri="{FF2B5EF4-FFF2-40B4-BE49-F238E27FC236}">
                <a16:creationId xmlns:a16="http://schemas.microsoft.com/office/drawing/2014/main" xmlns="" id="{BADA6DF1-5BC8-44A4-A8E8-5DB3266EA97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255" t="-452" r="255" b="452"/>
          <a:stretch/>
        </p:blipFill>
        <p:spPr>
          <a:xfrm>
            <a:off x="926029" y="2148932"/>
            <a:ext cx="7458075" cy="421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2203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01;p19">
            <a:extLst>
              <a:ext uri="{FF2B5EF4-FFF2-40B4-BE49-F238E27FC236}">
                <a16:creationId xmlns:a16="http://schemas.microsoft.com/office/drawing/2014/main" xmlns="" id="{94AA6C33-C2F6-4658-9DB6-D1AFF50223D7}"/>
              </a:ext>
            </a:extLst>
          </p:cNvPr>
          <p:cNvSpPr/>
          <p:nvPr/>
        </p:nvSpPr>
        <p:spPr>
          <a:xfrm>
            <a:off x="-126609" y="209980"/>
            <a:ext cx="9144000" cy="193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es-CO" sz="4000" dirty="0">
                <a:solidFill>
                  <a:schemeClr val="lt1"/>
                </a:solidFill>
                <a:latin typeface="Calibri"/>
                <a:cs typeface="Calibri"/>
              </a:rPr>
              <a:t>Base de Datos</a:t>
            </a:r>
          </a:p>
          <a:p>
            <a:pPr algn="ctr"/>
            <a:r>
              <a:rPr lang="es-CO" sz="4000" dirty="0">
                <a:solidFill>
                  <a:schemeClr val="lt1"/>
                </a:solidFill>
                <a:latin typeface="Calibri"/>
                <a:cs typeface="Calibri"/>
              </a:rPr>
              <a:t>script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000" dirty="0">
              <a:solidFill>
                <a:schemeClr val="lt1"/>
              </a:solidFill>
              <a:latin typeface="Calibri"/>
              <a:cs typeface="Calibri"/>
            </a:endParaRPr>
          </a:p>
        </p:txBody>
      </p:sp>
      <p:pic>
        <p:nvPicPr>
          <p:cNvPr id="3" name="Imagen 2">
            <a:hlinkClick r:id="rId2" action="ppaction://hlinkfile"/>
            <a:extLst>
              <a:ext uri="{FF2B5EF4-FFF2-40B4-BE49-F238E27FC236}">
                <a16:creationId xmlns:a16="http://schemas.microsoft.com/office/drawing/2014/main" xmlns="" id="{0FC15038-BA2F-4951-B4EA-6DE70AC43A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0288" y="2035785"/>
            <a:ext cx="6181725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1630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01;p19">
            <a:extLst>
              <a:ext uri="{FF2B5EF4-FFF2-40B4-BE49-F238E27FC236}">
                <a16:creationId xmlns:a16="http://schemas.microsoft.com/office/drawing/2014/main" xmlns="" id="{E522214F-E47E-4B62-800C-5EAF90E697CD}"/>
              </a:ext>
            </a:extLst>
          </p:cNvPr>
          <p:cNvSpPr/>
          <p:nvPr/>
        </p:nvSpPr>
        <p:spPr>
          <a:xfrm>
            <a:off x="-126609" y="209980"/>
            <a:ext cx="9144000" cy="193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es-CO" sz="4000" dirty="0">
                <a:solidFill>
                  <a:schemeClr val="lt1"/>
                </a:solidFill>
                <a:latin typeface="Calibri"/>
                <a:cs typeface="Calibri"/>
              </a:rPr>
              <a:t>Base de Datos</a:t>
            </a:r>
          </a:p>
          <a:p>
            <a:pPr algn="ctr"/>
            <a:r>
              <a:rPr lang="es-CO" sz="4000" dirty="0">
                <a:solidFill>
                  <a:schemeClr val="lt1"/>
                </a:solidFill>
                <a:latin typeface="Calibri"/>
                <a:cs typeface="Calibri"/>
              </a:rPr>
              <a:t>SQL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000" dirty="0">
              <a:solidFill>
                <a:schemeClr val="lt1"/>
              </a:solidFill>
              <a:latin typeface="Calibri"/>
              <a:cs typeface="Calibri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xmlns="" id="{4D2B85AD-3AD7-4D9E-AEB1-8BB153F041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467" y="1760561"/>
            <a:ext cx="7891975" cy="4668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3792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01;p19">
            <a:extLst>
              <a:ext uri="{FF2B5EF4-FFF2-40B4-BE49-F238E27FC236}">
                <a16:creationId xmlns:a16="http://schemas.microsoft.com/office/drawing/2014/main" xmlns="" id="{F08688CE-7072-4646-B0B7-BE5849D42FF5}"/>
              </a:ext>
            </a:extLst>
          </p:cNvPr>
          <p:cNvSpPr/>
          <p:nvPr/>
        </p:nvSpPr>
        <p:spPr>
          <a:xfrm>
            <a:off x="0" y="519469"/>
            <a:ext cx="9144000" cy="1323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es-CO" sz="4000" dirty="0">
                <a:solidFill>
                  <a:schemeClr val="lt1"/>
                </a:solidFill>
                <a:latin typeface="Calibri"/>
                <a:cs typeface="Calibri"/>
              </a:rPr>
              <a:t>Manual Técnico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000" dirty="0">
              <a:solidFill>
                <a:schemeClr val="lt1"/>
              </a:solidFill>
              <a:latin typeface="Calibri"/>
              <a:cs typeface="Calibri"/>
            </a:endParaRPr>
          </a:p>
        </p:txBody>
      </p:sp>
      <p:pic>
        <p:nvPicPr>
          <p:cNvPr id="2" name="Imagen 1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057" y="2152650"/>
            <a:ext cx="6725886" cy="4463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2190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01;p19">
            <a:extLst>
              <a:ext uri="{FF2B5EF4-FFF2-40B4-BE49-F238E27FC236}">
                <a16:creationId xmlns:a16="http://schemas.microsoft.com/office/drawing/2014/main" xmlns="" id="{A55BF71A-6275-44E3-8979-459764B4C0E9}"/>
              </a:ext>
            </a:extLst>
          </p:cNvPr>
          <p:cNvSpPr/>
          <p:nvPr/>
        </p:nvSpPr>
        <p:spPr>
          <a:xfrm>
            <a:off x="0" y="519469"/>
            <a:ext cx="9144000" cy="1323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es-CO" sz="4000" dirty="0">
                <a:solidFill>
                  <a:schemeClr val="lt1"/>
                </a:solidFill>
                <a:latin typeface="Calibri"/>
                <a:cs typeface="Calibri"/>
              </a:rPr>
              <a:t>Despliegue en </a:t>
            </a:r>
            <a:r>
              <a:rPr lang="es-CO" sz="4000" dirty="0" err="1">
                <a:solidFill>
                  <a:schemeClr val="lt1"/>
                </a:solidFill>
                <a:latin typeface="Calibri"/>
                <a:cs typeface="Calibri"/>
              </a:rPr>
              <a:t>Hostfully</a:t>
            </a:r>
            <a:endParaRPr lang="es-CO" sz="4000" dirty="0">
              <a:solidFill>
                <a:schemeClr val="lt1"/>
              </a:solidFill>
              <a:latin typeface="Calibri"/>
              <a:cs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000" dirty="0">
              <a:solidFill>
                <a:schemeClr val="lt1"/>
              </a:solidFill>
              <a:latin typeface="Calibri"/>
              <a:cs typeface="Calibri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xmlns="" id="{8907F45D-F0EB-4C72-A20F-15D830C612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6591" y="1842868"/>
            <a:ext cx="6302326" cy="3718972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xmlns="" id="{0B4F2E8C-C40B-40AD-99DC-991A85681726}"/>
              </a:ext>
            </a:extLst>
          </p:cNvPr>
          <p:cNvSpPr/>
          <p:nvPr/>
        </p:nvSpPr>
        <p:spPr>
          <a:xfrm>
            <a:off x="605962" y="5905181"/>
            <a:ext cx="5432898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3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http://quickgift.ihostfull.com/?i=1</a:t>
            </a:r>
            <a:endParaRPr lang="es-CO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3940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"/>
          <p:cNvSpPr txBox="1"/>
          <p:nvPr/>
        </p:nvSpPr>
        <p:spPr>
          <a:xfrm>
            <a:off x="0" y="0"/>
            <a:ext cx="9144000" cy="6857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marR="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3"/>
          <p:cNvSpPr txBox="1"/>
          <p:nvPr/>
        </p:nvSpPr>
        <p:spPr>
          <a:xfrm>
            <a:off x="460460" y="445022"/>
            <a:ext cx="6020954" cy="887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Font typeface="Calibri"/>
              <a:buNone/>
            </a:pPr>
            <a:r>
              <a:rPr lang="es-CO" sz="66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Agenda</a:t>
            </a:r>
            <a:endParaRPr sz="6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3"/>
          <p:cNvSpPr txBox="1"/>
          <p:nvPr/>
        </p:nvSpPr>
        <p:spPr>
          <a:xfrm>
            <a:off x="763814" y="2235200"/>
            <a:ext cx="3604986" cy="50292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Introducción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3"/>
          <p:cNvSpPr txBox="1"/>
          <p:nvPr/>
        </p:nvSpPr>
        <p:spPr>
          <a:xfrm>
            <a:off x="763814" y="2728254"/>
            <a:ext cx="3604986" cy="50292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Planteamiento del Problema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3"/>
          <p:cNvSpPr txBox="1"/>
          <p:nvPr/>
        </p:nvSpPr>
        <p:spPr>
          <a:xfrm>
            <a:off x="763814" y="3233788"/>
            <a:ext cx="3604986" cy="50292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Objetivo General y Específicos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3"/>
          <p:cNvSpPr txBox="1"/>
          <p:nvPr/>
        </p:nvSpPr>
        <p:spPr>
          <a:xfrm>
            <a:off x="763814" y="3733082"/>
            <a:ext cx="3604986" cy="50292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Alcance del proyecto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3"/>
          <p:cNvSpPr txBox="1"/>
          <p:nvPr/>
        </p:nvSpPr>
        <p:spPr>
          <a:xfrm>
            <a:off x="763814" y="4232376"/>
            <a:ext cx="3604986" cy="50292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 Justificación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3"/>
          <p:cNvSpPr txBox="1"/>
          <p:nvPr/>
        </p:nvSpPr>
        <p:spPr>
          <a:xfrm>
            <a:off x="763814" y="4735296"/>
            <a:ext cx="3604986" cy="50292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6. Técnicas levantamiento información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3"/>
          <p:cNvSpPr txBox="1"/>
          <p:nvPr/>
        </p:nvSpPr>
        <p:spPr>
          <a:xfrm>
            <a:off x="4637314" y="2211640"/>
            <a:ext cx="3604986" cy="50292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8. Mapa de Procesos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3"/>
          <p:cNvSpPr txBox="1"/>
          <p:nvPr/>
        </p:nvSpPr>
        <p:spPr>
          <a:xfrm>
            <a:off x="763814" y="5237053"/>
            <a:ext cx="3604986" cy="50292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7. Informe de Requerimientos (IEEE830)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3"/>
          <p:cNvSpPr txBox="1"/>
          <p:nvPr/>
        </p:nvSpPr>
        <p:spPr>
          <a:xfrm>
            <a:off x="4637314" y="3723226"/>
            <a:ext cx="3604986" cy="50292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11. Diagrama de casos de Uso 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3"/>
          <p:cNvSpPr txBox="1"/>
          <p:nvPr/>
        </p:nvSpPr>
        <p:spPr>
          <a:xfrm>
            <a:off x="4637314" y="4221679"/>
            <a:ext cx="3604986" cy="50292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12. Caso de uso extendido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3"/>
          <p:cNvSpPr txBox="1"/>
          <p:nvPr/>
        </p:nvSpPr>
        <p:spPr>
          <a:xfrm>
            <a:off x="4637314" y="4720132"/>
            <a:ext cx="3604986" cy="50292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13. Diagrama Clases </a:t>
            </a:r>
            <a:endParaRPr/>
          </a:p>
        </p:txBody>
      </p:sp>
      <p:sp>
        <p:nvSpPr>
          <p:cNvPr id="159" name="Google Shape;159;p3"/>
          <p:cNvSpPr txBox="1"/>
          <p:nvPr/>
        </p:nvSpPr>
        <p:spPr>
          <a:xfrm>
            <a:off x="4637314" y="2707266"/>
            <a:ext cx="3604986" cy="50292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9. Inventario tecnológico del cliente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3"/>
          <p:cNvSpPr txBox="1"/>
          <p:nvPr/>
        </p:nvSpPr>
        <p:spPr>
          <a:xfrm>
            <a:off x="4637314" y="3222113"/>
            <a:ext cx="3604986" cy="50292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10. Gestión del proyecto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3"/>
          <p:cNvSpPr txBox="1"/>
          <p:nvPr/>
        </p:nvSpPr>
        <p:spPr>
          <a:xfrm>
            <a:off x="4637314" y="5214118"/>
            <a:ext cx="3604986" cy="50292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14. Sistema de gestión de versiones.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9" name="Google Shape;309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20"/>
          <p:cNvSpPr txBox="1"/>
          <p:nvPr/>
        </p:nvSpPr>
        <p:spPr>
          <a:xfrm>
            <a:off x="1127578" y="5296746"/>
            <a:ext cx="6020954" cy="887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5400"/>
              <a:buFont typeface="Calibri"/>
              <a:buNone/>
            </a:pPr>
            <a:r>
              <a:rPr lang="es-CO" sz="5400" b="1" dirty="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GRACIAS</a:t>
            </a:r>
            <a:endParaRPr sz="5400" dirty="0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1" name="Google Shape;311;p20"/>
          <p:cNvPicPr preferRelativeResize="0"/>
          <p:nvPr/>
        </p:nvPicPr>
        <p:blipFill rotWithShape="1">
          <a:blip r:embed="rId4">
            <a:alphaModFix/>
          </a:blip>
          <a:srcRect l="50000" t="11628" r="-3743" b="17500"/>
          <a:stretch/>
        </p:blipFill>
        <p:spPr>
          <a:xfrm>
            <a:off x="1" y="0"/>
            <a:ext cx="3286068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4"/>
          <p:cNvSpPr txBox="1"/>
          <p:nvPr/>
        </p:nvSpPr>
        <p:spPr>
          <a:xfrm>
            <a:off x="0" y="339200"/>
            <a:ext cx="91440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marR="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4"/>
          <p:cNvSpPr txBox="1"/>
          <p:nvPr/>
        </p:nvSpPr>
        <p:spPr>
          <a:xfrm>
            <a:off x="1667023" y="465547"/>
            <a:ext cx="6021000" cy="8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Font typeface="Calibri"/>
              <a:buNone/>
            </a:pPr>
            <a:r>
              <a:rPr lang="es-CO" sz="66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Quickgift</a:t>
            </a:r>
            <a:endParaRPr sz="66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4"/>
          <p:cNvSpPr txBox="1"/>
          <p:nvPr/>
        </p:nvSpPr>
        <p:spPr>
          <a:xfrm>
            <a:off x="1197478" y="2227725"/>
            <a:ext cx="7508700" cy="312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5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Es un sistema de información web que gestiona el servicio de invitación de fechas especiales para </a:t>
            </a:r>
            <a:r>
              <a:rPr lang="es-CO" sz="25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facilitar</a:t>
            </a:r>
            <a:r>
              <a:rPr lang="es-CO" sz="25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y </a:t>
            </a:r>
            <a:r>
              <a:rPr lang="es-CO" sz="25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agilizar</a:t>
            </a:r>
            <a:r>
              <a:rPr lang="es-CO" sz="25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de forma dinámica la manera de obtener la confirmación de invitados de un Homeshower o algún tipo de celebración parecida.</a:t>
            </a: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5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s-CO" sz="25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25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9" name="Google Shape;169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11425" y="4630275"/>
            <a:ext cx="2321150" cy="188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5"/>
          <p:cNvSpPr txBox="1"/>
          <p:nvPr/>
        </p:nvSpPr>
        <p:spPr>
          <a:xfrm>
            <a:off x="1127725" y="432665"/>
            <a:ext cx="7896140" cy="887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libri"/>
              <a:buNone/>
            </a:pPr>
            <a:r>
              <a:rPr lang="es-CO" sz="5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Descripción del Problema</a:t>
            </a:r>
            <a:endParaRPr sz="54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5"/>
          <p:cNvSpPr txBox="1"/>
          <p:nvPr/>
        </p:nvSpPr>
        <p:spPr>
          <a:xfrm>
            <a:off x="956603" y="2434962"/>
            <a:ext cx="7702732" cy="295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400" dirty="0">
                <a:latin typeface="Times New Roman"/>
                <a:ea typeface="Times New Roman"/>
                <a:cs typeface="Times New Roman"/>
                <a:sym typeface="Times New Roman"/>
              </a:rPr>
              <a:t>En el mundo de los eventos sociales nos damos cuenta que existen ciertos tipos de tardanza al saber cuantos invitados asistirán a los </a:t>
            </a:r>
            <a:r>
              <a:rPr lang="es-CO" sz="2400" dirty="0" smtClean="0">
                <a:latin typeface="Times New Roman"/>
                <a:ea typeface="Times New Roman"/>
                <a:cs typeface="Times New Roman"/>
                <a:sym typeface="Times New Roman"/>
              </a:rPr>
              <a:t>eventos; </a:t>
            </a:r>
            <a:r>
              <a:rPr lang="es-CO" sz="2400" dirty="0">
                <a:latin typeface="Times New Roman"/>
                <a:ea typeface="Times New Roman"/>
                <a:cs typeface="Times New Roman"/>
                <a:sym typeface="Times New Roman"/>
              </a:rPr>
              <a:t>bodas, fiestas, </a:t>
            </a:r>
            <a:r>
              <a:rPr lang="es-CO" sz="2400" dirty="0" err="1">
                <a:latin typeface="Times New Roman"/>
                <a:ea typeface="Times New Roman"/>
                <a:cs typeface="Times New Roman"/>
                <a:sym typeface="Times New Roman"/>
              </a:rPr>
              <a:t>homeshower</a:t>
            </a:r>
            <a:r>
              <a:rPr lang="es-CO" sz="2400" dirty="0">
                <a:latin typeface="Times New Roman"/>
                <a:ea typeface="Times New Roman"/>
                <a:cs typeface="Times New Roman"/>
                <a:sym typeface="Times New Roman"/>
              </a:rPr>
              <a:t>, reuniones pequeñas, grandes, etc. Dando una solución a este problema de desconocer la cantidad de personas que asisten y la opción de que va llevar como regalo(si es el caso), queremos satisfacer esta necesidad con nuestro aplicativo.</a:t>
            </a:r>
            <a:endParaRPr sz="24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8"/>
          <p:cNvSpPr txBox="1"/>
          <p:nvPr/>
        </p:nvSpPr>
        <p:spPr>
          <a:xfrm>
            <a:off x="0" y="164275"/>
            <a:ext cx="91440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8"/>
          <p:cNvSpPr txBox="1"/>
          <p:nvPr/>
        </p:nvSpPr>
        <p:spPr>
          <a:xfrm>
            <a:off x="1005010" y="629822"/>
            <a:ext cx="7134000" cy="8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libri"/>
              <a:buNone/>
            </a:pPr>
            <a:r>
              <a:rPr lang="es-CO" sz="5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Justificación</a:t>
            </a:r>
            <a:endParaRPr sz="54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libri"/>
              <a:buNone/>
            </a:pPr>
            <a:endParaRPr sz="54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8"/>
          <p:cNvSpPr/>
          <p:nvPr/>
        </p:nvSpPr>
        <p:spPr>
          <a:xfrm>
            <a:off x="745588" y="2389048"/>
            <a:ext cx="7952896" cy="37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-22860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O" sz="3000" dirty="0">
                <a:solidFill>
                  <a:schemeClr val="dk1"/>
                </a:solidFill>
              </a:rPr>
              <a:t>Debido a los problemas que se presenta  en la confirmación a reuniones de fechas especiales como un Homeshower, se plantea el desarrollo de una herramienta que facilite, agilice el gestionamiento de información de asistencia y sustituya el envío de invitaciones físicas.</a:t>
            </a:r>
            <a:endParaRPr sz="3000" dirty="0">
              <a:solidFill>
                <a:schemeClr val="dk1"/>
              </a:solidFill>
            </a:endParaRPr>
          </a:p>
          <a:p>
            <a:pPr marL="0" marR="0" lvl="0" indent="0" algn="just" rtl="0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6"/>
          <p:cNvSpPr txBox="1"/>
          <p:nvPr/>
        </p:nvSpPr>
        <p:spPr>
          <a:xfrm>
            <a:off x="0" y="0"/>
            <a:ext cx="9144000" cy="6857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marR="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6"/>
          <p:cNvSpPr txBox="1"/>
          <p:nvPr/>
        </p:nvSpPr>
        <p:spPr>
          <a:xfrm>
            <a:off x="1133660" y="445022"/>
            <a:ext cx="7134000" cy="8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libri"/>
              <a:buNone/>
            </a:pPr>
            <a:r>
              <a:rPr lang="es-CO" sz="5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Objetivo General</a:t>
            </a:r>
            <a:endParaRPr sz="5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6"/>
          <p:cNvSpPr/>
          <p:nvPr/>
        </p:nvSpPr>
        <p:spPr>
          <a:xfrm>
            <a:off x="870315" y="2406189"/>
            <a:ext cx="7660690" cy="31085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O" sz="3000" dirty="0">
                <a:latin typeface="Times New Roman"/>
                <a:ea typeface="Times New Roman"/>
                <a:cs typeface="Times New Roman"/>
                <a:sym typeface="Times New Roman"/>
              </a:rPr>
              <a:t>Desarrollar un aplicativo donde se facilite la información de asistencia para un home shower,</a:t>
            </a:r>
            <a:endParaRPr sz="3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O" sz="3000" dirty="0">
                <a:latin typeface="Times New Roman"/>
                <a:ea typeface="Times New Roman"/>
                <a:cs typeface="Times New Roman"/>
                <a:sym typeface="Times New Roman"/>
              </a:rPr>
              <a:t>donde gestione el registro de asistencia y la selección de productos que desea llevar el invitado.</a:t>
            </a:r>
            <a:endParaRPr sz="3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7"/>
          <p:cNvSpPr txBox="1"/>
          <p:nvPr/>
        </p:nvSpPr>
        <p:spPr>
          <a:xfrm>
            <a:off x="1696136" y="457379"/>
            <a:ext cx="7896140" cy="887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libri"/>
              <a:buNone/>
            </a:pPr>
            <a:r>
              <a:rPr lang="es-CO" sz="5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Objetivos Específicos</a:t>
            </a:r>
            <a:endParaRPr sz="54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7"/>
          <p:cNvSpPr/>
          <p:nvPr/>
        </p:nvSpPr>
        <p:spPr>
          <a:xfrm>
            <a:off x="900332" y="2260649"/>
            <a:ext cx="7619318" cy="4584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-12700" algn="just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SzPts val="3000"/>
              <a:buFont typeface="Times New Roman"/>
              <a:buChar char="•"/>
            </a:pPr>
            <a:r>
              <a:rPr lang="es-CO" sz="3000" dirty="0">
                <a:latin typeface="Times New Roman"/>
                <a:ea typeface="Times New Roman"/>
                <a:cs typeface="Times New Roman"/>
                <a:sym typeface="Times New Roman"/>
              </a:rPr>
              <a:t>Implementar un registro de confirmación de invitados.</a:t>
            </a:r>
            <a:endParaRPr sz="3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-12700" algn="just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SzPts val="3000"/>
              <a:buFont typeface="Times New Roman"/>
              <a:buChar char="•"/>
            </a:pPr>
            <a:r>
              <a:rPr lang="es-CO" sz="3000" dirty="0">
                <a:latin typeface="Times New Roman"/>
                <a:ea typeface="Times New Roman"/>
                <a:cs typeface="Times New Roman"/>
                <a:sym typeface="Times New Roman"/>
              </a:rPr>
              <a:t>Consultar la información de asistencia de invitados.</a:t>
            </a:r>
            <a:endParaRPr sz="3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-12700" algn="just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SzPts val="3000"/>
              <a:buFont typeface="Times New Roman"/>
              <a:buChar char="•"/>
            </a:pPr>
            <a:r>
              <a:rPr lang="es-CO" sz="3000" dirty="0">
                <a:latin typeface="Times New Roman"/>
                <a:ea typeface="Times New Roman"/>
                <a:cs typeface="Times New Roman"/>
                <a:sym typeface="Times New Roman"/>
              </a:rPr>
              <a:t>Realizar un cambio de estado de los obsequios ya seleccionados.</a:t>
            </a:r>
            <a:endParaRPr sz="3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0" algn="just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2800" dirty="0"/>
          </a:p>
          <a:p>
            <a:pPr marL="0" marR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s-CO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s-CO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9"/>
          <p:cNvSpPr/>
          <p:nvPr/>
        </p:nvSpPr>
        <p:spPr>
          <a:xfrm>
            <a:off x="747935" y="2408665"/>
            <a:ext cx="7944491" cy="2166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just">
              <a:lnSpc>
                <a:spcPct val="107000"/>
              </a:lnSpc>
              <a:buClr>
                <a:schemeClr val="dk1"/>
              </a:buClr>
            </a:pPr>
            <a:r>
              <a:rPr lang="es-MX" sz="3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 alcance de este sistema de información web se proyecta a nivel </a:t>
            </a:r>
            <a:r>
              <a:rPr lang="es-MX" sz="30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nacional </a:t>
            </a:r>
            <a:r>
              <a:rPr lang="es-MX" sz="3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 su primera versión con planeación de expansión</a:t>
            </a:r>
            <a:r>
              <a:rPr lang="es-MX" sz="30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lang="es-CO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es-CO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s-CO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es-CO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1" name="Google Shape;201;p9"/>
          <p:cNvSpPr txBox="1"/>
          <p:nvPr/>
        </p:nvSpPr>
        <p:spPr>
          <a:xfrm>
            <a:off x="747935" y="465510"/>
            <a:ext cx="7134000" cy="8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libri"/>
              <a:buNone/>
            </a:pPr>
            <a:r>
              <a:rPr lang="es-CO" sz="5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Alcance</a:t>
            </a:r>
            <a:endParaRPr sz="54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2382</TotalTime>
  <Words>637</Words>
  <Application>Microsoft Office PowerPoint</Application>
  <PresentationFormat>Presentación en pantalla (4:3)</PresentationFormat>
  <Paragraphs>89</Paragraphs>
  <Slides>30</Slides>
  <Notes>19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30</vt:i4>
      </vt:variant>
    </vt:vector>
  </HeadingPairs>
  <TitlesOfParts>
    <vt:vector size="34" baseType="lpstr">
      <vt:lpstr>Arial</vt:lpstr>
      <vt:lpstr>Calibri</vt:lpstr>
      <vt:lpstr>Times New Roman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DIANA GARZON SUAREZ</dc:creator>
  <cp:lastModifiedBy>Miguel Angel Bautista Moreno</cp:lastModifiedBy>
  <cp:revision>44</cp:revision>
  <dcterms:created xsi:type="dcterms:W3CDTF">2014-06-25T16:18:26Z</dcterms:created>
  <dcterms:modified xsi:type="dcterms:W3CDTF">2020-05-28T23:29:02Z</dcterms:modified>
</cp:coreProperties>
</file>