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80" r:id="rId11"/>
    <p:sldId id="266" r:id="rId12"/>
    <p:sldId id="267" r:id="rId13"/>
    <p:sldId id="271" r:id="rId14"/>
    <p:sldId id="273" r:id="rId15"/>
    <p:sldId id="282" r:id="rId16"/>
    <p:sldId id="275" r:id="rId17"/>
    <p:sldId id="283" r:id="rId18"/>
    <p:sldId id="278" r:id="rId19"/>
    <p:sldId id="289" r:id="rId20"/>
    <p:sldId id="274" r:id="rId21"/>
    <p:sldId id="277" r:id="rId22"/>
    <p:sldId id="284" r:id="rId23"/>
    <p:sldId id="270" r:id="rId24"/>
    <p:sldId id="285" r:id="rId25"/>
    <p:sldId id="290" r:id="rId26"/>
    <p:sldId id="286" r:id="rId27"/>
    <p:sldId id="291" r:id="rId28"/>
    <p:sldId id="281" r:id="rId29"/>
    <p:sldId id="292" r:id="rId30"/>
    <p:sldId id="279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SNXYSRgmSWm+S1qHCn9iJbBHPK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" initials="a" lastIdx="7" clrIdx="0">
    <p:extLst>
      <p:ext uri="{19B8F6BF-5375-455C-9EA6-DF929625EA0E}">
        <p15:presenceInfo xmlns:p15="http://schemas.microsoft.com/office/powerpoint/2012/main" userId="1072bee1667b6d3a" providerId="Windows Live"/>
      </p:ext>
    </p:extLst>
  </p:cmAuthor>
  <p:cmAuthor id="2" name="Miguel Angel Bautista Moreno" initials="MABM" lastIdx="1" clrIdx="1">
    <p:extLst>
      <p:ext uri="{19B8F6BF-5375-455C-9EA6-DF929625EA0E}">
        <p15:presenceInfo xmlns:p15="http://schemas.microsoft.com/office/powerpoint/2012/main" userId="8428557fe5992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94" y="12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5-21T23:45:58.18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1:24:43.524" idx="1">
    <p:pos x="10" y="10"/>
    <p:text>incompleto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1:26:04.422" idx="4">
    <p:pos x="10" y="10"/>
    <p:text>Agregar ultimas actualizaciones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1:26:20.252" idx="5">
    <p:pos x="10" y="10"/>
    <p:text>Sin finalizar, falta hacer formato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1:34:32.807" idx="6">
    <p:pos x="5680" y="132"/>
    <p:text>sin hacer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2:41:44.637" idx="7">
    <p:pos x="6293" y="136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09039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41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36f4026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36f4026e3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736f4026e3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06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36f4026e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36f4026e3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736f4026e3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5422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088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4769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648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184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221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993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6049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11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44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780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3135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64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032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1696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419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982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8" name="Google Shape;18;p22"/>
          <p:cNvPicPr preferRelativeResize="0"/>
          <p:nvPr/>
        </p:nvPicPr>
        <p:blipFill rotWithShape="1">
          <a:blip r:embed="rId3">
            <a:alphaModFix/>
          </a:blip>
          <a:srcRect l="10521" t="17753" r="14498" b="22946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 2">
  <p:cSld name="Industrial 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1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01" name="Google Shape;101;p31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p31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31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3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08" name="Google Shape;108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raestructura">
  <p:cSld name="Infraestructura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13" name="Google Shape;11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95" y="-40944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2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2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ro">
  <p:cSld name="Agr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23" name="Google Shape;123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3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3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25" name="Google Shape;25;p23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3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3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32" name="Google Shape;32;p24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4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4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">
  <p:cSld name="Form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5" descr="D:\2015\_MG_174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25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38" name="Google Shape;38;p25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" name="Google Shape;39;p25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25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42;p25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leo">
  <p:cSld name="Emple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grpSp>
        <p:nvGrpSpPr>
          <p:cNvPr id="50" name="Google Shape;50;p26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51" name="Google Shape;51;p26" descr="D:\Fotos\Empleo\10 Final_22.jpg"/>
            <p:cNvPicPr preferRelativeResize="0"/>
            <p:nvPr/>
          </p:nvPicPr>
          <p:blipFill rotWithShape="1">
            <a:blip r:embed="rId2">
              <a:alphaModFix/>
            </a:blip>
            <a:srcRect b="-10827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52;p26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6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342900" marR="0" lvl="0" indent="-1397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" name="Google Shape;54;p26"/>
            <p:cNvPicPr preferRelativeResize="0"/>
            <p:nvPr/>
          </p:nvPicPr>
          <p:blipFill rotWithShape="1">
            <a:blip r:embed="rId3">
              <a:alphaModFix/>
            </a:blip>
            <a:srcRect l="46767" b="14698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rendimiento">
  <p:cSld name="Emprendimient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61" name="Google Shape;61;p27" descr="D:\Fotos\Fondo Emprender\emprendedores\_MG_425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7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7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7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Skills">
  <p:cSld name="World Skill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28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70" name="Google Shape;70;p28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" name="Google Shape;71;p28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28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2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77" name="Google Shape;7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">
  <p:cSld name="Industrial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82" name="Google Shape;82;p29"/>
          <p:cNvPicPr preferRelativeResize="0"/>
          <p:nvPr/>
        </p:nvPicPr>
        <p:blipFill rotWithShape="1">
          <a:blip r:embed="rId2">
            <a:alphaModFix/>
          </a:blip>
          <a:srcRect b="-934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9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9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 2">
  <p:cSld name="Formació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0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30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../xampp/htdocs/homeShower/Documentacion/Entrevista_luisa.docx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2.xml"/><Relationship Id="rId4" Type="http://schemas.openxmlformats.org/officeDocument/2006/relationships/hyperlink" Target="Levantamiento%20de%20informaci&#243;n_luisa.doc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BPMN_QuickgiftV1.p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hyperlink" Target="Historias_Usuario.docx" TargetMode="Externa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ieee-830.do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Inventario%20De%20Activos.xlsx" TargetMode="External"/><Relationship Id="rId4" Type="http://schemas.openxmlformats.org/officeDocument/2006/relationships/hyperlink" Target="about:blank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3.xml"/><Relationship Id="rId4" Type="http://schemas.openxmlformats.org/officeDocument/2006/relationships/hyperlink" Target="GANTTQUICKGIFT.xls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4_Caso_de_Uso_Extendido.docx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guel010293/Quickgif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Nomalizacion%20MER_Quickgifs.xls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../../../xampp/htdocs/homeShower/Documentacion/Diagrama%20UML.jpg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../../../xampp/htdocs/homeShower/Documentacion/Proveedores_Cuadro_comparativo%20(1).doc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../../../xampp/htdocs/homeShower/script_homeshower.txt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quickgift.ihostfull.com/?i=1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/>
          <p:nvPr/>
        </p:nvSpPr>
        <p:spPr>
          <a:xfrm>
            <a:off x="420623" y="362599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600"/>
              <a:buFont typeface="Calibri"/>
              <a:buNone/>
            </a:pPr>
            <a:r>
              <a:rPr lang="es-CO" sz="6600" b="1" i="0" u="none" strike="noStrike" cap="non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Sustentación </a:t>
            </a:r>
            <a:endParaRPr/>
          </a:p>
        </p:txBody>
      </p:sp>
      <p:sp>
        <p:nvSpPr>
          <p:cNvPr id="134" name="Google Shape;134;p1"/>
          <p:cNvSpPr txBox="1"/>
          <p:nvPr/>
        </p:nvSpPr>
        <p:spPr>
          <a:xfrm>
            <a:off x="420623" y="1285701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Proyectos ADSI </a:t>
            </a:r>
            <a:endParaRPr sz="480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 Trimestre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2122DDA5-564B-4B5D-A09C-EACFD56F1273}"/>
              </a:ext>
            </a:extLst>
          </p:cNvPr>
          <p:cNvSpPr/>
          <p:nvPr/>
        </p:nvSpPr>
        <p:spPr>
          <a:xfrm>
            <a:off x="859284" y="109881"/>
            <a:ext cx="742543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50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MX" sz="5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Técnicas de levantamiento </a:t>
            </a:r>
          </a:p>
          <a:p>
            <a:pPr lvl="0" algn="ctr"/>
            <a:r>
              <a:rPr lang="es-MX" sz="5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 información </a:t>
            </a:r>
            <a:endParaRPr lang="es-MX" sz="50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="" xmlns:a16="http://schemas.microsoft.com/office/drawing/2014/main" id="{5913FDBA-2C35-4A5B-AE6E-1329BD4F43F2}"/>
              </a:ext>
            </a:extLst>
          </p:cNvPr>
          <p:cNvSpPr/>
          <p:nvPr/>
        </p:nvSpPr>
        <p:spPr>
          <a:xfrm>
            <a:off x="1322364" y="1853541"/>
            <a:ext cx="67014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el inicio del levantamiento de requerimientos se decide usar el método de recolección de información por medio de una entrevista para un análisis más detallado del problema  propuesto.</a:t>
            </a:r>
            <a:br>
              <a:rPr lang="es-MX" sz="3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Entrevista por Competências - Território RH">
            <a:extLst>
              <a:ext uri="{FF2B5EF4-FFF2-40B4-BE49-F238E27FC236}">
                <a16:creationId xmlns="" xmlns:a16="http://schemas.microsoft.com/office/drawing/2014/main" id="{4DAC0672-5CE0-4E04-AE20-D87CB01F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781" y="4192171"/>
            <a:ext cx="3705431" cy="25559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41;p11">
            <a:hlinkClick r:id="rId3" action="ppaction://hlinkfile"/>
            <a:extLst>
              <a:ext uri="{FF2B5EF4-FFF2-40B4-BE49-F238E27FC236}">
                <a16:creationId xmlns="" xmlns:a16="http://schemas.microsoft.com/office/drawing/2014/main" id="{9657310C-B58A-45F9-BEDE-26FFF76A2482}"/>
              </a:ext>
            </a:extLst>
          </p:cNvPr>
          <p:cNvSpPr txBox="1"/>
          <p:nvPr/>
        </p:nvSpPr>
        <p:spPr>
          <a:xfrm>
            <a:off x="1202788" y="4828307"/>
            <a:ext cx="2778369" cy="64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Entrevista</a:t>
            </a:r>
            <a:r>
              <a:rPr lang="es-CO" sz="3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832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36f4026e3_0_20"/>
          <p:cNvSpPr txBox="1"/>
          <p:nvPr/>
        </p:nvSpPr>
        <p:spPr>
          <a:xfrm>
            <a:off x="-349075" y="444950"/>
            <a:ext cx="96369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Flujo de Procesos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(BPMN)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7087B882-47C7-4CA3-9B73-7C8416C4340E}"/>
              </a:ext>
            </a:extLst>
          </p:cNvPr>
          <p:cNvSpPr/>
          <p:nvPr/>
        </p:nvSpPr>
        <p:spPr>
          <a:xfrm>
            <a:off x="469556" y="2228671"/>
            <a:ext cx="560996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25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modelo de procesos de negocio es de gran importancia, ya que ilustra los procesos de manera sencilla y clara. Pensada tanto para los administradores como para los desarrolladores y personal en general. </a:t>
            </a:r>
          </a:p>
        </p:txBody>
      </p:sp>
      <p:pic>
        <p:nvPicPr>
          <p:cNvPr id="4" name="Imagen 3" descr="Captura de pantalla de un celular&#10;&#10;Descripción generada automáticamente">
            <a:hlinkClick r:id="rId3" action="ppaction://hlinkfile"/>
            <a:extLst>
              <a:ext uri="{FF2B5EF4-FFF2-40B4-BE49-F238E27FC236}">
                <a16:creationId xmlns="" xmlns:a16="http://schemas.microsoft.com/office/drawing/2014/main" id="{735BB9A9-C171-4A45-B985-CED9BB18E5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616" r="20428" b="5495"/>
          <a:stretch/>
        </p:blipFill>
        <p:spPr>
          <a:xfrm>
            <a:off x="2248930" y="4376171"/>
            <a:ext cx="6227805" cy="22983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36f4026e3_0_32"/>
          <p:cNvSpPr txBox="1"/>
          <p:nvPr/>
        </p:nvSpPr>
        <p:spPr>
          <a:xfrm>
            <a:off x="0" y="123200"/>
            <a:ext cx="87471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o Historia de usuarios</a:t>
            </a:r>
            <a:endParaRPr/>
          </a:p>
        </p:txBody>
      </p:sp>
      <p:pic>
        <p:nvPicPr>
          <p:cNvPr id="1026" name="Picture 2" descr="Curso Toma de Requerimientos | EVORYT®">
            <a:extLst>
              <a:ext uri="{FF2B5EF4-FFF2-40B4-BE49-F238E27FC236}">
                <a16:creationId xmlns="" xmlns:a16="http://schemas.microsoft.com/office/drawing/2014/main" id="{54B8095A-CA67-4874-A7BA-6526D9D0E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45" b="96822" l="2930" r="98633">
                        <a14:foregroundMark x1="38672" y1="63570" x2="46875" y2="49633"/>
                        <a14:foregroundMark x1="46875" y1="49633" x2="63477" y2="51345"/>
                        <a14:foregroundMark x1="63477" y1="51345" x2="73828" y2="64059"/>
                        <a14:foregroundMark x1="73828" y1="64059" x2="56055" y2="69682"/>
                        <a14:foregroundMark x1="56055" y1="69682" x2="42383" y2="61614"/>
                        <a14:foregroundMark x1="42383" y1="61614" x2="45703" y2="38631"/>
                        <a14:foregroundMark x1="45703" y1="38631" x2="58789" y2="31785"/>
                        <a14:foregroundMark x1="58789" y1="31785" x2="75586" y2="47433"/>
                        <a14:foregroundMark x1="75586" y1="47433" x2="60352" y2="77017"/>
                        <a14:foregroundMark x1="60352" y1="77017" x2="39258" y2="77017"/>
                        <a14:foregroundMark x1="39258" y1="77017" x2="27930" y2="64792"/>
                        <a14:foregroundMark x1="27930" y1="64792" x2="20508" y2="40831"/>
                        <a14:foregroundMark x1="20508" y1="40831" x2="33594" y2="21760"/>
                        <a14:foregroundMark x1="33594" y1="21760" x2="48047" y2="12958"/>
                        <a14:foregroundMark x1="48047" y1="12958" x2="61914" y2="18093"/>
                        <a14:foregroundMark x1="61914" y1="18093" x2="71484" y2="30073"/>
                        <a14:foregroundMark x1="71484" y1="30073" x2="76563" y2="47188"/>
                        <a14:foregroundMark x1="76563" y1="47188" x2="74805" y2="64303"/>
                        <a14:foregroundMark x1="74805" y1="64303" x2="63867" y2="78240"/>
                        <a14:foregroundMark x1="63867" y1="78240" x2="30273" y2="75550"/>
                        <a14:foregroundMark x1="30273" y1="75550" x2="17383" y2="67726"/>
                        <a14:foregroundMark x1="17383" y1="67726" x2="5469" y2="78729"/>
                        <a14:foregroundMark x1="5469" y1="78729" x2="20898" y2="67726"/>
                        <a14:foregroundMark x1="20898" y1="67726" x2="27734" y2="83619"/>
                        <a14:foregroundMark x1="27734" y1="83619" x2="53906" y2="96577"/>
                        <a14:foregroundMark x1="53906" y1="96577" x2="73003" y2="93679"/>
                        <a14:foregroundMark x1="87304" y1="83130" x2="88345" y2="81827"/>
                        <a14:foregroundMark x1="89453" y1="80440" x2="92773" y2="63081"/>
                        <a14:foregroundMark x1="92773" y1="63081" x2="83789" y2="45232"/>
                        <a14:foregroundMark x1="83789" y1="45232" x2="79688" y2="27628"/>
                        <a14:foregroundMark x1="79688" y1="27628" x2="51563" y2="7335"/>
                        <a14:foregroundMark x1="51563" y1="7335" x2="32422" y2="18826"/>
                        <a14:foregroundMark x1="32422" y1="14425" x2="66992" y2="9046"/>
                        <a14:foregroundMark x1="66992" y1="9046" x2="90820" y2="34719"/>
                        <a14:foregroundMark x1="90820" y1="34719" x2="87695" y2="51345"/>
                        <a14:foregroundMark x1="87695" y1="51345" x2="95117" y2="67726"/>
                        <a14:foregroundMark x1="95117" y1="67726" x2="99609" y2="51834"/>
                        <a14:foregroundMark x1="99609" y1="51834" x2="85352" y2="46210"/>
                        <a14:foregroundMark x1="85352" y1="46210" x2="90430" y2="66015"/>
                        <a14:foregroundMark x1="90430" y1="66015" x2="89357" y2="80405"/>
                        <a14:foregroundMark x1="78681" y1="90748" x2="78434" y2="90900"/>
                        <a14:foregroundMark x1="72188" y1="92265" x2="56641" y2="93399"/>
                        <a14:foregroundMark x1="56641" y1="93399" x2="27344" y2="75550"/>
                        <a14:foregroundMark x1="27344" y1="75550" x2="60938" y2="81174"/>
                        <a14:foregroundMark x1="60938" y1="81174" x2="44531" y2="82885"/>
                        <a14:foregroundMark x1="44531" y1="82885" x2="29102" y2="74572"/>
                        <a14:foregroundMark x1="29102" y1="74572" x2="24023" y2="57213"/>
                        <a14:foregroundMark x1="24023" y1="57213" x2="14844" y2="43765"/>
                        <a14:foregroundMark x1="14844" y1="43765" x2="27344" y2="11491"/>
                        <a14:foregroundMark x1="27344" y1="11491" x2="39258" y2="3423"/>
                        <a14:foregroundMark x1="39258" y1="3423" x2="53125" y2="2689"/>
                        <a14:foregroundMark x1="53125" y1="2689" x2="58984" y2="6357"/>
                        <a14:foregroundMark x1="63867" y1="97066" x2="40820" y2="95599"/>
                        <a14:foregroundMark x1="2930" y1="83619" x2="2930" y2="87042"/>
                        <a14:foregroundMark x1="9375" y1="69193" x2="26172" y2="66259"/>
                        <a14:foregroundMark x1="26172" y1="66259" x2="72266" y2="71394"/>
                        <a14:foregroundMark x1="72266" y1="71394" x2="87891" y2="69927"/>
                        <a14:foregroundMark x1="87891" y1="69927" x2="98633" y2="57702"/>
                        <a14:foregroundMark x1="98633" y1="57702" x2="91992" y2="79707"/>
                        <a14:backgroundMark x1="88086" y1="84597" x2="80469" y2="90465"/>
                        <a14:backgroundMark x1="87305" y1="84108" x2="91602" y2="83130"/>
                        <a14:backgroundMark x1="87305" y1="83619" x2="89258" y2="84108"/>
                        <a14:backgroundMark x1="88086" y1="83130" x2="88086" y2="83130"/>
                        <a14:backgroundMark x1="88086" y1="83130" x2="88867" y2="83130"/>
                        <a14:backgroundMark x1="80078" y1="94132" x2="75000" y2="94132"/>
                        <a14:backgroundMark x1="80078" y1="93643" x2="73828" y2="95110"/>
                        <a14:backgroundMark x1="79297" y1="91198" x2="79297" y2="91198"/>
                        <a14:backgroundMark x1="79297" y1="91198" x2="79297" y2="91198"/>
                        <a14:backgroundMark x1="79297" y1="91687" x2="79297" y2="91687"/>
                        <a14:backgroundMark x1="79297" y1="91687" x2="79297" y2="91687"/>
                        <a14:backgroundMark x1="79297" y1="91687" x2="82031" y2="90465"/>
                        <a14:backgroundMark x1="83008" y1="89487" x2="81250" y2="91198"/>
                        <a14:backgroundMark x1="78516" y1="91198" x2="81641" y2="88509"/>
                        <a14:backgroundMark x1="89258" y1="84597" x2="89648" y2="83619"/>
                        <a14:backgroundMark x1="89648" y1="83619" x2="89648" y2="83619"/>
                        <a14:backgroundMark x1="87305" y1="83130" x2="86914" y2="82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35" y="4760195"/>
            <a:ext cx="2671933" cy="22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hlinkClick r:id="rId5" action="ppaction://hlinkfile"/>
            <a:extLst>
              <a:ext uri="{FF2B5EF4-FFF2-40B4-BE49-F238E27FC236}">
                <a16:creationId xmlns="" xmlns:a16="http://schemas.microsoft.com/office/drawing/2014/main" id="{05A6B6DB-84D5-43BD-82A5-1DFF7D2F4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825" y="2321286"/>
            <a:ext cx="6493642" cy="42041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9237" y="4489973"/>
            <a:ext cx="3266168" cy="159187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2"/>
          <p:cNvSpPr/>
          <p:nvPr/>
        </p:nvSpPr>
        <p:spPr>
          <a:xfrm>
            <a:off x="0" y="439541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(IEEE 830)</a:t>
            </a:r>
            <a:endParaRPr/>
          </a:p>
        </p:txBody>
      </p:sp>
      <p:sp>
        <p:nvSpPr>
          <p:cNvPr id="249" name="Google Shape;249;p12">
            <a:hlinkClick r:id="rId4" action="ppaction://hlinkfile"/>
          </p:cNvPr>
          <p:cNvSpPr txBox="1"/>
          <p:nvPr/>
        </p:nvSpPr>
        <p:spPr>
          <a:xfrm>
            <a:off x="983023" y="5013346"/>
            <a:ext cx="4616214" cy="54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  <a:hlinkClick r:id="rId4" action="ppaction://hlinkfile"/>
              </a:rPr>
              <a:t>Requerimiento Funcionales</a:t>
            </a:r>
            <a:endParaRPr sz="2400" b="1" dirty="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1042536" y="2161902"/>
            <a:ext cx="6189785" cy="253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norma IEEE es el estándar internacional para estructurar y presentar proyectos de ingeniería de tal forma que es entendible para cualquier persona. A continuación la norma para Quickgift</a:t>
            </a:r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5770" y="4269914"/>
            <a:ext cx="3297114" cy="222195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4"/>
          <p:cNvSpPr/>
          <p:nvPr/>
        </p:nvSpPr>
        <p:spPr>
          <a:xfrm>
            <a:off x="0" y="524392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Inventario tecnológico del cliente</a:t>
            </a:r>
            <a:endParaRPr dirty="0"/>
          </a:p>
        </p:txBody>
      </p:sp>
      <p:sp>
        <p:nvSpPr>
          <p:cNvPr id="264" name="Google Shape;264;p14"/>
          <p:cNvSpPr txBox="1"/>
          <p:nvPr/>
        </p:nvSpPr>
        <p:spPr>
          <a:xfrm>
            <a:off x="1274885" y="4659923"/>
            <a:ext cx="2672861" cy="562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1011116" y="3525715"/>
            <a:ext cx="2127738" cy="10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4">
            <a:hlinkClick r:id="rId4"/>
          </p:cNvPr>
          <p:cNvSpPr txBox="1"/>
          <p:nvPr/>
        </p:nvSpPr>
        <p:spPr>
          <a:xfrm>
            <a:off x="1701312" y="4882625"/>
            <a:ext cx="2286000" cy="80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 action="ppaction://hlinkfile"/>
              </a:rPr>
              <a:t>Inventario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4"/>
          <p:cNvSpPr txBox="1"/>
          <p:nvPr/>
        </p:nvSpPr>
        <p:spPr>
          <a:xfrm>
            <a:off x="1011116" y="2513212"/>
            <a:ext cx="7323239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El inventario del cliente nos da información sobre los insumos que usar para llevar a cabo su gestionamiento de información. A continuación una tabla con los activos de la microempresa:</a:t>
            </a:r>
            <a:endParaRPr sz="3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4;p15">
            <a:extLst>
              <a:ext uri="{FF2B5EF4-FFF2-40B4-BE49-F238E27FC236}">
                <a16:creationId xmlns="" xmlns:a16="http://schemas.microsoft.com/office/drawing/2014/main" id="{38572213-7C37-44AC-9849-B6D5D3815AE0}"/>
              </a:ext>
            </a:extLst>
          </p:cNvPr>
          <p:cNvSpPr/>
          <p:nvPr/>
        </p:nvSpPr>
        <p:spPr>
          <a:xfrm>
            <a:off x="418748" y="458299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Gestión del proyecto</a:t>
            </a:r>
            <a:endParaRPr lang="es-CO" dirty="0"/>
          </a:p>
        </p:txBody>
      </p:sp>
      <p:sp>
        <p:nvSpPr>
          <p:cNvPr id="4" name="Google Shape;276;p15">
            <a:extLst>
              <a:ext uri="{FF2B5EF4-FFF2-40B4-BE49-F238E27FC236}">
                <a16:creationId xmlns="" xmlns:a16="http://schemas.microsoft.com/office/drawing/2014/main" id="{5B376D5C-FF48-41DD-A0A8-53394A550E8D}"/>
              </a:ext>
            </a:extLst>
          </p:cNvPr>
          <p:cNvSpPr txBox="1"/>
          <p:nvPr/>
        </p:nvSpPr>
        <p:spPr>
          <a:xfrm>
            <a:off x="1022482" y="2227217"/>
            <a:ext cx="6870234" cy="120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 el cronograma podemos determinar un calendario de actividades y así conocer los tiempos de cada actividad.</a:t>
            </a:r>
            <a:endParaRPr sz="3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5" name="Picture 2" descr="Tareas De La Planificación Del Trabajo En Equipo, De La ...">
            <a:extLst>
              <a:ext uri="{FF2B5EF4-FFF2-40B4-BE49-F238E27FC236}">
                <a16:creationId xmlns="" xmlns:a16="http://schemas.microsoft.com/office/drawing/2014/main" id="{63540C2B-2C8B-4D8B-9193-BF9D8F88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83" y="3596199"/>
            <a:ext cx="4288300" cy="291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75;p15">
            <a:hlinkClick r:id="rId3"/>
            <a:extLst>
              <a:ext uri="{FF2B5EF4-FFF2-40B4-BE49-F238E27FC236}">
                <a16:creationId xmlns="" xmlns:a16="http://schemas.microsoft.com/office/drawing/2014/main" id="{CF0D17DD-99A5-4557-8E36-67F6E3CC1483}"/>
              </a:ext>
            </a:extLst>
          </p:cNvPr>
          <p:cNvSpPr txBox="1"/>
          <p:nvPr/>
        </p:nvSpPr>
        <p:spPr>
          <a:xfrm>
            <a:off x="1688123" y="4521208"/>
            <a:ext cx="2347547" cy="71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u="sng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4" action="ppaction://hlinkfile"/>
              </a:rPr>
              <a:t>Cronograma</a:t>
            </a:r>
            <a:endParaRPr sz="30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284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/>
          <p:nvPr/>
        </p:nvSpPr>
        <p:spPr>
          <a:xfrm>
            <a:off x="464703" y="502846"/>
            <a:ext cx="821459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Diagrama de Casos de Uso</a:t>
            </a:r>
            <a:endParaRPr dirty="0"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="" xmlns:a16="http://schemas.microsoft.com/office/drawing/2014/main" id="{76644C9E-E95A-428F-8052-DB1D0AE3A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0" y="2021305"/>
            <a:ext cx="8214594" cy="4632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1;p16">
            <a:extLst>
              <a:ext uri="{FF2B5EF4-FFF2-40B4-BE49-F238E27FC236}">
                <a16:creationId xmlns="" xmlns:a16="http://schemas.microsoft.com/office/drawing/2014/main" id="{CE6A4691-A129-4957-A61B-EE45E727709F}"/>
              </a:ext>
            </a:extLst>
          </p:cNvPr>
          <p:cNvSpPr/>
          <p:nvPr/>
        </p:nvSpPr>
        <p:spPr>
          <a:xfrm>
            <a:off x="464703" y="502846"/>
            <a:ext cx="8214594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4000" dirty="0">
                <a:solidFill>
                  <a:schemeClr val="lt1"/>
                </a:solidFill>
                <a:latin typeface="Calibri"/>
                <a:cs typeface="Calibri"/>
              </a:rPr>
              <a:t>Formato de Casos de Uso Extendido</a:t>
            </a:r>
            <a:endParaRPr lang="es-CO" sz="4000" dirty="0">
              <a:solidFill>
                <a:schemeClr val="lt1"/>
              </a:solidFill>
              <a:latin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289;p17">
            <a:extLst>
              <a:ext uri="{FF2B5EF4-FFF2-40B4-BE49-F238E27FC236}">
                <a16:creationId xmlns="" xmlns:a16="http://schemas.microsoft.com/office/drawing/2014/main" id="{008198B5-C4F6-4021-AB1D-FB69EC845007}"/>
              </a:ext>
            </a:extLst>
          </p:cNvPr>
          <p:cNvSpPr txBox="1"/>
          <p:nvPr/>
        </p:nvSpPr>
        <p:spPr>
          <a:xfrm>
            <a:off x="624040" y="2260600"/>
            <a:ext cx="3947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Allí vamos a explicar el funcionamiento del sistemas para cada uno de los usuarios.</a:t>
            </a:r>
            <a:endParaRPr/>
          </a:p>
        </p:txBody>
      </p:sp>
      <p:pic>
        <p:nvPicPr>
          <p:cNvPr id="4" name="Google Shape;290;p17">
            <a:extLst>
              <a:ext uri="{FF2B5EF4-FFF2-40B4-BE49-F238E27FC236}">
                <a16:creationId xmlns="" xmlns:a16="http://schemas.microsoft.com/office/drawing/2014/main" id="{E0BA332A-F194-47C7-97DC-EA1CDA7851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95012" y="2328482"/>
            <a:ext cx="3324947" cy="4052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88;p17">
            <a:extLst>
              <a:ext uri="{FF2B5EF4-FFF2-40B4-BE49-F238E27FC236}">
                <a16:creationId xmlns="" xmlns:a16="http://schemas.microsoft.com/office/drawing/2014/main" id="{3291A153-D720-4498-8F38-F25458F9A579}"/>
              </a:ext>
            </a:extLst>
          </p:cNvPr>
          <p:cNvSpPr txBox="1"/>
          <p:nvPr/>
        </p:nvSpPr>
        <p:spPr>
          <a:xfrm>
            <a:off x="624040" y="4597400"/>
            <a:ext cx="3947959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Caso de uso extendido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6660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/>
          <p:nvPr/>
        </p:nvSpPr>
        <p:spPr>
          <a:xfrm>
            <a:off x="-901270" y="459342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Sistema de Control de versiones</a:t>
            </a:r>
            <a:endParaRPr dirty="0"/>
          </a:p>
        </p:txBody>
      </p:sp>
      <p:pic>
        <p:nvPicPr>
          <p:cNvPr id="303" name="Google Shape;3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702" y="2351734"/>
            <a:ext cx="3662203" cy="366220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9"/>
          <p:cNvSpPr txBox="1"/>
          <p:nvPr/>
        </p:nvSpPr>
        <p:spPr>
          <a:xfrm>
            <a:off x="1148371" y="2762110"/>
            <a:ext cx="3338285" cy="227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sistema para controlar y almacenar archivos y sus diferentes versiones de modificación.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945477C0-F7CF-4427-81CB-CDD601B86DD9}"/>
              </a:ext>
            </a:extLst>
          </p:cNvPr>
          <p:cNvSpPr/>
          <p:nvPr/>
        </p:nvSpPr>
        <p:spPr>
          <a:xfrm>
            <a:off x="224095" y="5332474"/>
            <a:ext cx="4955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hlinkClick r:id="rId4"/>
              </a:rPr>
              <a:t>https://github.com/Miguel010293/Quickgift</a:t>
            </a:r>
            <a:endParaRPr lang="es-CO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1">
            <a:extLst>
              <a:ext uri="{FF2B5EF4-FFF2-40B4-BE49-F238E27FC236}">
                <a16:creationId xmlns="" xmlns:a16="http://schemas.microsoft.com/office/drawing/2014/main" id="{89006225-9AC6-4B7F-A20B-8222B852191D}"/>
              </a:ext>
            </a:extLst>
          </p:cNvPr>
          <p:cNvSpPr txBox="1"/>
          <p:nvPr/>
        </p:nvSpPr>
        <p:spPr>
          <a:xfrm>
            <a:off x="533165" y="610452"/>
            <a:ext cx="4376460" cy="14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Proyectos ADSI </a:t>
            </a:r>
            <a:endParaRPr sz="480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II Trimestre</a:t>
            </a:r>
            <a:endParaRPr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46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/>
        </p:nvSpPr>
        <p:spPr>
          <a:xfrm>
            <a:off x="1795085" y="506622"/>
            <a:ext cx="6021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1988275" y="2471400"/>
            <a:ext cx="56346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chemeClr val="dk1"/>
                </a:solidFill>
              </a:rPr>
              <a:t>Miguel Angel Bautista</a:t>
            </a:r>
            <a:endParaRPr sz="36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chemeClr val="dk1"/>
                </a:solidFill>
              </a:rPr>
              <a:t>Ana María Pesca Pedraza</a:t>
            </a:r>
            <a:r>
              <a:rPr lang="es-CO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/>
          </a:p>
        </p:txBody>
      </p:sp>
      <p:pic>
        <p:nvPicPr>
          <p:cNvPr id="141" name="Google Shape;14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838" y="4115125"/>
            <a:ext cx="26574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/>
          <p:nvPr/>
        </p:nvSpPr>
        <p:spPr>
          <a:xfrm>
            <a:off x="-85344" y="193357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8" name="Google Shape;301;p19">
            <a:extLst>
              <a:ext uri="{FF2B5EF4-FFF2-40B4-BE49-F238E27FC236}">
                <a16:creationId xmlns="" xmlns:a16="http://schemas.microsoft.com/office/drawing/2014/main" id="{F94E0085-60CE-404C-BCAC-0CF9854A434A}"/>
              </a:ext>
            </a:extLst>
          </p:cNvPr>
          <p:cNvSpPr/>
          <p:nvPr/>
        </p:nvSpPr>
        <p:spPr>
          <a:xfrm>
            <a:off x="85344" y="296722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4000" dirty="0">
                <a:solidFill>
                  <a:schemeClr val="lt1"/>
                </a:solidFill>
                <a:latin typeface="Calibri"/>
                <a:cs typeface="Calibri"/>
              </a:rPr>
              <a:t>Modelo Entidad Relación </a:t>
            </a:r>
          </a:p>
          <a:p>
            <a:pPr algn="ctr"/>
            <a:r>
              <a:rPr lang="es-ES" sz="4000" dirty="0">
                <a:solidFill>
                  <a:schemeClr val="lt1"/>
                </a:solidFill>
                <a:latin typeface="Calibri"/>
                <a:cs typeface="Calibri"/>
              </a:rPr>
              <a:t>(MER)</a:t>
            </a:r>
            <a:endParaRPr lang="es-CO" sz="4000" dirty="0">
              <a:solidFill>
                <a:schemeClr val="lt1"/>
              </a:solidFill>
              <a:latin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2033587"/>
            <a:ext cx="6467475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"/>
          <p:cNvSpPr/>
          <p:nvPr/>
        </p:nvSpPr>
        <p:spPr>
          <a:xfrm>
            <a:off x="0" y="418440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Normalización MER</a:t>
            </a:r>
            <a:endParaRPr dirty="0"/>
          </a:p>
        </p:txBody>
      </p:sp>
      <p:pic>
        <p:nvPicPr>
          <p:cNvPr id="2" name="Imagen 1">
            <a:hlinkClick r:id="rId3" action="ppaction://hlinkfile"/>
            <a:extLst>
              <a:ext uri="{FF2B5EF4-FFF2-40B4-BE49-F238E27FC236}">
                <a16:creationId xmlns="" xmlns:a16="http://schemas.microsoft.com/office/drawing/2014/main" id="{7AAE4CC5-587F-457A-90DB-4F863FF24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873" y="1631192"/>
            <a:ext cx="501015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1;p19">
            <a:extLst>
              <a:ext uri="{FF2B5EF4-FFF2-40B4-BE49-F238E27FC236}">
                <a16:creationId xmlns="" xmlns:a16="http://schemas.microsoft.com/office/drawing/2014/main" id="{07C25429-B0E0-45FD-9111-CF1EF789F2BB}"/>
              </a:ext>
            </a:extLst>
          </p:cNvPr>
          <p:cNvSpPr/>
          <p:nvPr/>
        </p:nvSpPr>
        <p:spPr>
          <a:xfrm>
            <a:off x="0" y="533537"/>
            <a:ext cx="9144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Diagrama de Clases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7" name="Imagen 6" descr="Imagen que contiene texto, mapa, firmar, pantalla&#10;&#10;Descripción generada automáticamente">
            <a:extLst>
              <a:ext uri="{FF2B5EF4-FFF2-40B4-BE49-F238E27FC236}">
                <a16:creationId xmlns="" xmlns:a16="http://schemas.microsoft.com/office/drawing/2014/main" id="{518FD45F-8C81-4609-AE74-7F9639C8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68" y="1916767"/>
            <a:ext cx="6860884" cy="46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71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/>
          <p:nvPr/>
        </p:nvSpPr>
        <p:spPr>
          <a:xfrm>
            <a:off x="0" y="316468"/>
            <a:ext cx="597408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239" name="Google Shape;239;p11"/>
          <p:cNvSpPr txBox="1"/>
          <p:nvPr/>
        </p:nvSpPr>
        <p:spPr>
          <a:xfrm>
            <a:off x="1063869" y="2294792"/>
            <a:ext cx="703384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1046285" y="2344397"/>
            <a:ext cx="7375061" cy="141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301;p19">
            <a:extLst>
              <a:ext uri="{FF2B5EF4-FFF2-40B4-BE49-F238E27FC236}">
                <a16:creationId xmlns="" xmlns:a16="http://schemas.microsoft.com/office/drawing/2014/main" id="{85A0AAD9-674A-429D-857B-225C345815AE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Prototipos </a:t>
            </a:r>
          </a:p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(</a:t>
            </a:r>
            <a:r>
              <a:rPr lang="es-CO" sz="4000" dirty="0" err="1">
                <a:solidFill>
                  <a:schemeClr val="lt1"/>
                </a:solidFill>
                <a:latin typeface="Calibri"/>
                <a:cs typeface="Calibri"/>
              </a:rPr>
              <a:t>Muckups</a:t>
            </a:r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sp>
        <p:nvSpPr>
          <p:cNvPr id="6" name="Google Shape;240;p11">
            <a:extLst>
              <a:ext uri="{FF2B5EF4-FFF2-40B4-BE49-F238E27FC236}">
                <a16:creationId xmlns="" xmlns:a16="http://schemas.microsoft.com/office/drawing/2014/main" id="{C60272C8-7E00-428B-A450-A1A749ED198D}"/>
              </a:ext>
            </a:extLst>
          </p:cNvPr>
          <p:cNvSpPr txBox="1"/>
          <p:nvPr/>
        </p:nvSpPr>
        <p:spPr>
          <a:xfrm>
            <a:off x="1063869" y="2294792"/>
            <a:ext cx="7375061" cy="141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559731CF-29F4-40C9-ACFD-D11C7DA12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41" y="2255420"/>
            <a:ext cx="7710299" cy="392536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="" xmlns:a16="http://schemas.microsoft.com/office/drawing/2014/main" id="{3FED4C02-61DE-4F9F-94DD-0F6AF5D2E7BF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Diagrama de distribución </a:t>
            </a:r>
          </a:p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(UML)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hlinkClick r:id="rId2" action="ppaction://hlinkfile"/>
            <a:extLst>
              <a:ext uri="{FF2B5EF4-FFF2-40B4-BE49-F238E27FC236}">
                <a16:creationId xmlns="" xmlns:a16="http://schemas.microsoft.com/office/drawing/2014/main" id="{A5236D1D-0CEC-40A8-9152-D9F2A135E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98" y="2771619"/>
            <a:ext cx="8482818" cy="25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4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="" xmlns:a16="http://schemas.microsoft.com/office/drawing/2014/main" id="{BC0DD5E3-4FC9-4392-ADE4-BBCA125527BC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Cuadro comparativo proveedores de Hardware y Software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hlinkClick r:id="rId2" action="ppaction://hlinkfile"/>
            <a:extLst>
              <a:ext uri="{FF2B5EF4-FFF2-40B4-BE49-F238E27FC236}">
                <a16:creationId xmlns="" xmlns:a16="http://schemas.microsoft.com/office/drawing/2014/main" id="{BADA6DF1-5BC8-44A4-A8E8-5DB3266EA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55" t="-452" r="255" b="452"/>
          <a:stretch/>
        </p:blipFill>
        <p:spPr>
          <a:xfrm>
            <a:off x="926029" y="2148932"/>
            <a:ext cx="74580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20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="" xmlns:a16="http://schemas.microsoft.com/office/drawing/2014/main" id="{94AA6C33-C2F6-4658-9DB6-D1AFF50223D7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Base de Datos</a:t>
            </a:r>
          </a:p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script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hlinkClick r:id="rId2" action="ppaction://hlinkfile"/>
            <a:extLst>
              <a:ext uri="{FF2B5EF4-FFF2-40B4-BE49-F238E27FC236}">
                <a16:creationId xmlns="" xmlns:a16="http://schemas.microsoft.com/office/drawing/2014/main" id="{0FC15038-BA2F-4951-B4EA-6DE70AC43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288" y="2035785"/>
            <a:ext cx="61817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63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="" xmlns:a16="http://schemas.microsoft.com/office/drawing/2014/main" id="{E522214F-E47E-4B62-800C-5EAF90E697CD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Base de Datos</a:t>
            </a:r>
          </a:p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SQL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4D2B85AD-3AD7-4D9E-AEB1-8BB153F04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7" y="1760561"/>
            <a:ext cx="7891975" cy="46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79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1;p19">
            <a:extLst>
              <a:ext uri="{FF2B5EF4-FFF2-40B4-BE49-F238E27FC236}">
                <a16:creationId xmlns="" xmlns:a16="http://schemas.microsoft.com/office/drawing/2014/main" id="{F08688CE-7072-4646-B0B7-BE5849D42FF5}"/>
              </a:ext>
            </a:extLst>
          </p:cNvPr>
          <p:cNvSpPr/>
          <p:nvPr/>
        </p:nvSpPr>
        <p:spPr>
          <a:xfrm>
            <a:off x="0" y="519469"/>
            <a:ext cx="9144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Manual Técnico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2219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="" xmlns:a16="http://schemas.microsoft.com/office/drawing/2014/main" id="{A55BF71A-6275-44E3-8979-459764B4C0E9}"/>
              </a:ext>
            </a:extLst>
          </p:cNvPr>
          <p:cNvSpPr/>
          <p:nvPr/>
        </p:nvSpPr>
        <p:spPr>
          <a:xfrm>
            <a:off x="0" y="519469"/>
            <a:ext cx="9144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Despliegue en </a:t>
            </a:r>
            <a:r>
              <a:rPr lang="es-CO" sz="4000" dirty="0" err="1">
                <a:solidFill>
                  <a:schemeClr val="lt1"/>
                </a:solidFill>
                <a:latin typeface="Calibri"/>
                <a:cs typeface="Calibri"/>
              </a:rPr>
              <a:t>Hostfully</a:t>
            </a:r>
            <a:endParaRPr lang="es-CO" sz="4000" dirty="0">
              <a:solidFill>
                <a:schemeClr val="lt1"/>
              </a:solidFill>
              <a:latin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8907F45D-F0EB-4C72-A20F-15D830C61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91" y="1842868"/>
            <a:ext cx="6302326" cy="371897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0B4F2E8C-C40B-40AD-99DC-991A85681726}"/>
              </a:ext>
            </a:extLst>
          </p:cNvPr>
          <p:cNvSpPr/>
          <p:nvPr/>
        </p:nvSpPr>
        <p:spPr>
          <a:xfrm>
            <a:off x="605962" y="5905181"/>
            <a:ext cx="54328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http://quickgift.ihostfull.com/?i=1</a:t>
            </a:r>
            <a:endParaRPr lang="es-CO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4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460460" y="445022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s-CO" sz="6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763814" y="2235200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Introducción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763814" y="2728254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Planteamiento del Problema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763814" y="3233788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Objetivo General y Específicos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763814" y="3733082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Alcance del proyecto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763814" y="4232376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Justificación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763814" y="4735296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Técnicas levantamiento información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4637314" y="2211640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Mapa de Procesos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763814" y="5237053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Informe de Requerimientos (IEEE830)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4637314" y="3723226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Diagrama de casos de Uso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4637314" y="4221679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Caso de uso extendido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4637314" y="4720132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Diagrama Clases </a:t>
            </a:r>
            <a:endParaRPr/>
          </a:p>
        </p:txBody>
      </p:sp>
      <p:sp>
        <p:nvSpPr>
          <p:cNvPr id="159" name="Google Shape;159;p3"/>
          <p:cNvSpPr txBox="1"/>
          <p:nvPr/>
        </p:nvSpPr>
        <p:spPr>
          <a:xfrm>
            <a:off x="4637314" y="2707266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Inventario tecnológico del cliente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4637314" y="3222113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Gestión del proyecto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4637314" y="5214118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Sistema de gestión de versiones.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0"/>
          <p:cNvSpPr txBox="1"/>
          <p:nvPr/>
        </p:nvSpPr>
        <p:spPr>
          <a:xfrm>
            <a:off x="1127578" y="5296746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Calibri"/>
              <a:buNone/>
            </a:pPr>
            <a:r>
              <a:rPr lang="es-CO" sz="5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sz="54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20"/>
          <p:cNvPicPr preferRelativeResize="0"/>
          <p:nvPr/>
        </p:nvPicPr>
        <p:blipFill rotWithShape="1">
          <a:blip r:embed="rId4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/>
        </p:nvSpPr>
        <p:spPr>
          <a:xfrm>
            <a:off x="0" y="33920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1667023" y="465547"/>
            <a:ext cx="6021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s-CO" sz="6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Quickgift</a:t>
            </a:r>
            <a:endParaRPr sz="6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1197478" y="2227725"/>
            <a:ext cx="75087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un sistema de información web que gestiona el servicio de invitación de fechas especiales para </a:t>
            </a:r>
            <a:r>
              <a:rPr lang="es-CO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facilitar</a:t>
            </a:r>
            <a:r>
              <a:rPr lang="es-CO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-CO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agilizar</a:t>
            </a:r>
            <a:r>
              <a:rPr lang="es-CO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forma dinámica la manera de obtener la confirmación de invitados de un Homeshower o algún tipo de celebración parecida.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CO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425" y="4630275"/>
            <a:ext cx="2321150" cy="18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/>
        </p:nvSpPr>
        <p:spPr>
          <a:xfrm>
            <a:off x="1127725" y="432665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956603" y="2434962"/>
            <a:ext cx="7702732" cy="29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latin typeface="Times New Roman"/>
                <a:ea typeface="Times New Roman"/>
                <a:cs typeface="Times New Roman"/>
                <a:sym typeface="Times New Roman"/>
              </a:rPr>
              <a:t>En el mundo de los eventos sociales nos damos cuenta que existen ciertos tipos de tardanza al saber cuantos invitados asistirán a los </a:t>
            </a:r>
            <a:r>
              <a:rPr lang="es-CO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eventos; </a:t>
            </a:r>
            <a:r>
              <a:rPr lang="es-CO" sz="2400" dirty="0">
                <a:latin typeface="Times New Roman"/>
                <a:ea typeface="Times New Roman"/>
                <a:cs typeface="Times New Roman"/>
                <a:sym typeface="Times New Roman"/>
              </a:rPr>
              <a:t>bodas, fiestas, </a:t>
            </a:r>
            <a:r>
              <a:rPr lang="es-CO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homeshower</a:t>
            </a:r>
            <a:r>
              <a:rPr lang="es-CO" sz="2400" dirty="0">
                <a:latin typeface="Times New Roman"/>
                <a:ea typeface="Times New Roman"/>
                <a:cs typeface="Times New Roman"/>
                <a:sym typeface="Times New Roman"/>
              </a:rPr>
              <a:t>, reuniones pequeñas, grandes, etc. Dando una solución a este problema de desconocer la cantidad de personas que asisten y la opción de que va llevar como regalo(si es el caso), queremos satisfacer esta necesidad con nuestro aplicativo.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/>
        </p:nvSpPr>
        <p:spPr>
          <a:xfrm>
            <a:off x="0" y="164275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1005010" y="629822"/>
            <a:ext cx="7134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745588" y="2389048"/>
            <a:ext cx="7952896" cy="3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228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000" dirty="0">
                <a:solidFill>
                  <a:schemeClr val="dk1"/>
                </a:solidFill>
              </a:rPr>
              <a:t>Debido a los problemas que se presenta  en la confirmación a reuniones de fechas especiales como un Homeshower, se plantea el desarrollo de una herramienta que facilite, agilice el gestionamiento de información de asistencia y sustituya el envío de invitaciones físicas.</a:t>
            </a:r>
            <a:endParaRPr sz="30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1133660" y="445022"/>
            <a:ext cx="7134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870315" y="2406189"/>
            <a:ext cx="7660690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Desarrollar un aplicativo donde se facilite la información de asistencia para un home shower,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donde gestione el registro de asistencia y la selección de productos que desea llevar el invitado.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/>
        </p:nvSpPr>
        <p:spPr>
          <a:xfrm>
            <a:off x="1696136" y="457379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900332" y="2260649"/>
            <a:ext cx="7619318" cy="45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Implementar un registro de confirmación de invitados.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Consultar la información de asistencia de invitados.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Realizar un cambio de estado de los obsequios ya seleccionados.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800" dirty="0"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/>
          <p:nvPr/>
        </p:nvSpPr>
        <p:spPr>
          <a:xfrm>
            <a:off x="747935" y="2408665"/>
            <a:ext cx="7944491" cy="216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07000"/>
              </a:lnSpc>
              <a:buClr>
                <a:schemeClr val="dk1"/>
              </a:buClr>
            </a:pPr>
            <a:r>
              <a:rPr lang="es-MX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alcance de este sistema de información web se proyecta a nivel </a:t>
            </a:r>
            <a:r>
              <a:rPr lang="es-MX" sz="3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nacional </a:t>
            </a:r>
            <a:r>
              <a:rPr lang="es-MX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su primera versión con planeación de expansión</a:t>
            </a:r>
            <a:r>
              <a:rPr lang="es-MX" sz="3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s-C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C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C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C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747935" y="465510"/>
            <a:ext cx="7134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637</Words>
  <Application>Microsoft Office PowerPoint</Application>
  <PresentationFormat>Presentación en pantalla (4:3)</PresentationFormat>
  <Paragraphs>89</Paragraphs>
  <Slides>30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Miguel Angel Bautista Moreno</cp:lastModifiedBy>
  <cp:revision>43</cp:revision>
  <dcterms:created xsi:type="dcterms:W3CDTF">2014-06-25T16:18:26Z</dcterms:created>
  <dcterms:modified xsi:type="dcterms:W3CDTF">2020-05-26T02:48:44Z</dcterms:modified>
</cp:coreProperties>
</file>