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Glacial Indifference" charset="1" panose="00000000000000000000"/>
      <p:regular r:id="rId19"/>
    </p:embeddedFont>
    <p:embeddedFont>
      <p:font typeface="Glacial Indifference Bold"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982806">
            <a:off x="720300" y="6421716"/>
            <a:ext cx="8842272" cy="11861584"/>
          </a:xfrm>
          <a:custGeom>
            <a:avLst/>
            <a:gdLst/>
            <a:ahLst/>
            <a:cxnLst/>
            <a:rect r="r" b="b" t="t" l="l"/>
            <a:pathLst>
              <a:path h="11861584" w="8842272">
                <a:moveTo>
                  <a:pt x="0" y="0"/>
                </a:moveTo>
                <a:lnTo>
                  <a:pt x="8842272" y="0"/>
                </a:lnTo>
                <a:lnTo>
                  <a:pt x="8842272" y="11861584"/>
                </a:lnTo>
                <a:lnTo>
                  <a:pt x="0" y="11861584"/>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6501204">
            <a:off x="11046831" y="-5088864"/>
            <a:ext cx="8807178" cy="11814508"/>
          </a:xfrm>
          <a:custGeom>
            <a:avLst/>
            <a:gdLst/>
            <a:ahLst/>
            <a:cxnLst/>
            <a:rect r="r" b="b" t="t" l="l"/>
            <a:pathLst>
              <a:path h="11814508" w="8807178">
                <a:moveTo>
                  <a:pt x="0" y="0"/>
                </a:moveTo>
                <a:lnTo>
                  <a:pt x="8807178" y="0"/>
                </a:lnTo>
                <a:lnTo>
                  <a:pt x="8807178" y="11814507"/>
                </a:lnTo>
                <a:lnTo>
                  <a:pt x="0" y="11814507"/>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71821">
            <a:off x="10628437" y="8363453"/>
            <a:ext cx="5947318" cy="7978109"/>
          </a:xfrm>
          <a:custGeom>
            <a:avLst/>
            <a:gdLst/>
            <a:ahLst/>
            <a:cxnLst/>
            <a:rect r="r" b="b" t="t" l="l"/>
            <a:pathLst>
              <a:path h="7978109" w="5947318">
                <a:moveTo>
                  <a:pt x="0" y="0"/>
                </a:moveTo>
                <a:lnTo>
                  <a:pt x="5947318" y="0"/>
                </a:lnTo>
                <a:lnTo>
                  <a:pt x="5947318" y="7978110"/>
                </a:lnTo>
                <a:lnTo>
                  <a:pt x="0" y="797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114765">
            <a:off x="11561828" y="5146485"/>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058328">
            <a:off x="13255544" y="-4131370"/>
            <a:ext cx="7156478" cy="6935278"/>
          </a:xfrm>
          <a:custGeom>
            <a:avLst/>
            <a:gdLst/>
            <a:ahLst/>
            <a:cxnLst/>
            <a:rect r="r" b="b" t="t" l="l"/>
            <a:pathLst>
              <a:path h="6935278" w="7156478">
                <a:moveTo>
                  <a:pt x="0" y="0"/>
                </a:moveTo>
                <a:lnTo>
                  <a:pt x="7156479" y="0"/>
                </a:lnTo>
                <a:lnTo>
                  <a:pt x="7156479" y="6935279"/>
                </a:lnTo>
                <a:lnTo>
                  <a:pt x="0" y="69352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3318101">
            <a:off x="-3880130" y="6803731"/>
            <a:ext cx="10117864" cy="10062676"/>
          </a:xfrm>
          <a:custGeom>
            <a:avLst/>
            <a:gdLst/>
            <a:ahLst/>
            <a:cxnLst/>
            <a:rect r="r" b="b" t="t" l="l"/>
            <a:pathLst>
              <a:path h="10062676" w="10117864">
                <a:moveTo>
                  <a:pt x="0" y="0"/>
                </a:moveTo>
                <a:lnTo>
                  <a:pt x="10117864" y="0"/>
                </a:lnTo>
                <a:lnTo>
                  <a:pt x="10117864" y="10062675"/>
                </a:lnTo>
                <a:lnTo>
                  <a:pt x="0" y="100626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6800871">
            <a:off x="-1846725" y="-2878373"/>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5141436" y="7721205"/>
            <a:ext cx="8005127" cy="1208165"/>
          </a:xfrm>
          <a:prstGeom prst="rect">
            <a:avLst/>
          </a:prstGeom>
        </p:spPr>
        <p:txBody>
          <a:bodyPr anchor="t" rtlCol="false" tIns="0" lIns="0" bIns="0" rIns="0">
            <a:spAutoFit/>
          </a:bodyPr>
          <a:lstStyle/>
          <a:p>
            <a:pPr algn="ctr" marL="0" indent="0" lvl="0">
              <a:lnSpc>
                <a:spcPts val="4808"/>
              </a:lnSpc>
              <a:spcBef>
                <a:spcPct val="0"/>
              </a:spcBef>
            </a:pPr>
            <a:r>
              <a:rPr lang="en-US" sz="3434" spc="75">
                <a:solidFill>
                  <a:srgbClr val="152540"/>
                </a:solidFill>
                <a:latin typeface="Glacial Indifference"/>
                <a:ea typeface="Glacial Indifference"/>
                <a:cs typeface="Glacial Indifference"/>
                <a:sym typeface="Glacial Indifference"/>
              </a:rPr>
              <a:t>Integrantes: Miguel Medina, William López</a:t>
            </a:r>
          </a:p>
        </p:txBody>
      </p:sp>
      <p:sp>
        <p:nvSpPr>
          <p:cNvPr name="TextBox 10" id="10"/>
          <p:cNvSpPr txBox="true"/>
          <p:nvPr/>
        </p:nvSpPr>
        <p:spPr>
          <a:xfrm rot="0">
            <a:off x="4834951" y="3717152"/>
            <a:ext cx="8618097" cy="2894347"/>
          </a:xfrm>
          <a:prstGeom prst="rect">
            <a:avLst/>
          </a:prstGeom>
        </p:spPr>
        <p:txBody>
          <a:bodyPr anchor="t" rtlCol="false" tIns="0" lIns="0" bIns="0" rIns="0">
            <a:spAutoFit/>
          </a:bodyPr>
          <a:lstStyle/>
          <a:p>
            <a:pPr algn="ctr">
              <a:lnSpc>
                <a:spcPts val="11619"/>
              </a:lnSpc>
            </a:pPr>
            <a:r>
              <a:rPr lang="en-US" b="true" sz="8299" spc="780">
                <a:solidFill>
                  <a:srgbClr val="152540"/>
                </a:solidFill>
                <a:latin typeface="Glacial Indifference Bold"/>
                <a:ea typeface="Glacial Indifference Bold"/>
                <a:cs typeface="Glacial Indifference Bold"/>
                <a:sym typeface="Glacial Indifference Bold"/>
              </a:rPr>
              <a:t>PLAN DE PROYECTO</a:t>
            </a:r>
          </a:p>
        </p:txBody>
      </p:sp>
      <p:sp>
        <p:nvSpPr>
          <p:cNvPr name="TextBox 11" id="11"/>
          <p:cNvSpPr txBox="true"/>
          <p:nvPr/>
        </p:nvSpPr>
        <p:spPr>
          <a:xfrm rot="0">
            <a:off x="5490215" y="2802010"/>
            <a:ext cx="7307570" cy="1086593"/>
          </a:xfrm>
          <a:prstGeom prst="rect">
            <a:avLst/>
          </a:prstGeom>
        </p:spPr>
        <p:txBody>
          <a:bodyPr anchor="t" rtlCol="false" tIns="0" lIns="0" bIns="0" rIns="0">
            <a:spAutoFit/>
          </a:bodyPr>
          <a:lstStyle/>
          <a:p>
            <a:pPr algn="ctr" marL="0" indent="0" lvl="0">
              <a:lnSpc>
                <a:spcPts val="8884"/>
              </a:lnSpc>
              <a:spcBef>
                <a:spcPct val="0"/>
              </a:spcBef>
            </a:pPr>
            <a:r>
              <a:rPr lang="en-US" sz="6345" spc="596">
                <a:solidFill>
                  <a:srgbClr val="152540"/>
                </a:solidFill>
                <a:latin typeface="Glacial Indifference"/>
                <a:ea typeface="Glacial Indifference"/>
                <a:cs typeface="Glacial Indifference"/>
                <a:sym typeface="Glacial Indifference"/>
              </a:rPr>
              <a:t>CAPSTONE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280512" y="-723470"/>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7" id="7"/>
          <p:cNvSpPr txBox="true"/>
          <p:nvPr/>
        </p:nvSpPr>
        <p:spPr>
          <a:xfrm rot="0">
            <a:off x="1836645" y="2771638"/>
            <a:ext cx="14123866" cy="1481455"/>
          </a:xfrm>
          <a:prstGeom prst="rect">
            <a:avLst/>
          </a:prstGeom>
        </p:spPr>
        <p:txBody>
          <a:bodyPr anchor="t" rtlCol="false" tIns="0" lIns="0" bIns="0" rIns="0">
            <a:spAutoFit/>
          </a:bodyPr>
          <a:lstStyle/>
          <a:p>
            <a:pPr algn="ctr">
              <a:lnSpc>
                <a:spcPts val="3919"/>
              </a:lnSpc>
            </a:pPr>
            <a:r>
              <a:rPr lang="en-US" sz="2799" spc="61">
                <a:solidFill>
                  <a:srgbClr val="152540"/>
                </a:solidFill>
                <a:latin typeface="Glacial Indifference"/>
                <a:ea typeface="Glacial Indifference"/>
                <a:cs typeface="Glacial Indifference"/>
                <a:sym typeface="Glacial Indifference"/>
              </a:rPr>
              <a:t>El</a:t>
            </a:r>
            <a:r>
              <a:rPr lang="en-US" sz="2799" spc="61" strike="noStrike" u="none">
                <a:solidFill>
                  <a:srgbClr val="152540"/>
                </a:solidFill>
                <a:latin typeface="Glacial Indifference"/>
                <a:ea typeface="Glacial Indifference"/>
                <a:cs typeface="Glacial Indifference"/>
                <a:sym typeface="Glacial Indifference"/>
              </a:rPr>
              <a:t> stack tecnológico se escogió priorizando la facilidad de desarrollo, la experiencia previa del equipo y el uso de herramientas de código abierto. Esto permite un sistema robusto y viable de desplegar en capas gratuitas de proveedores cloud.</a:t>
            </a:r>
          </a:p>
        </p:txBody>
      </p:sp>
      <p:sp>
        <p:nvSpPr>
          <p:cNvPr name="TextBox 8" id="8"/>
          <p:cNvSpPr txBox="true"/>
          <p:nvPr/>
        </p:nvSpPr>
        <p:spPr>
          <a:xfrm rot="0">
            <a:off x="4702936" y="5076825"/>
            <a:ext cx="8882128" cy="3462655"/>
          </a:xfrm>
          <a:prstGeom prst="rect">
            <a:avLst/>
          </a:prstGeom>
        </p:spPr>
        <p:txBody>
          <a:bodyPr anchor="t" rtlCol="false" tIns="0" lIns="0" bIns="0" rIns="0">
            <a:spAutoFit/>
          </a:bodyPr>
          <a:lstStyle/>
          <a:p>
            <a:pPr algn="ctr" marL="604518" indent="-302259"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Back</a:t>
            </a:r>
            <a:r>
              <a:rPr lang="en-US" sz="2799" spc="61" strike="noStrike" u="none">
                <a:solidFill>
                  <a:srgbClr val="152540"/>
                </a:solidFill>
                <a:latin typeface="Glacial Indifference"/>
                <a:ea typeface="Glacial Indifference"/>
                <a:cs typeface="Glacial Indifference"/>
                <a:sym typeface="Glacial Indifference"/>
              </a:rPr>
              <a:t>end: Django + DRF</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Frontend: Django Templates + Bootstrap/Tailwind</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Ba</a:t>
            </a:r>
            <a:r>
              <a:rPr lang="en-US" sz="2799" spc="61" strike="noStrike" u="none">
                <a:solidFill>
                  <a:srgbClr val="152540"/>
                </a:solidFill>
                <a:latin typeface="Glacial Indifference"/>
                <a:ea typeface="Glacial Indifference"/>
                <a:cs typeface="Glacial Indifference"/>
                <a:sym typeface="Glacial Indifference"/>
              </a:rPr>
              <a:t>se de datos: PostgreSQL</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M</a:t>
            </a:r>
            <a:r>
              <a:rPr lang="en-US" sz="2799" spc="61" strike="noStrike" u="none">
                <a:solidFill>
                  <a:srgbClr val="152540"/>
                </a:solidFill>
                <a:latin typeface="Glacial Indifference"/>
                <a:ea typeface="Glacial Indifference"/>
                <a:cs typeface="Glacial Indifference"/>
                <a:sym typeface="Glacial Indifference"/>
              </a:rPr>
              <a:t>apas: Leaflet + OSM</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PDF/QR: WeasyPrint + qrcode</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Infra:</a:t>
            </a:r>
            <a:r>
              <a:rPr lang="en-US" sz="2799" spc="61" strike="noStrike" u="none">
                <a:solidFill>
                  <a:srgbClr val="152540"/>
                </a:solidFill>
                <a:latin typeface="Glacial Indifference"/>
                <a:ea typeface="Glacial Indifference"/>
                <a:cs typeface="Glacial Indifference"/>
                <a:sym typeface="Glacial Indifference"/>
              </a:rPr>
              <a:t> Docker, GitHub Actions, Railway/Render</a:t>
            </a:r>
          </a:p>
          <a:p>
            <a:pPr algn="ctr">
              <a:lnSpc>
                <a:spcPts val="3919"/>
              </a:lnSpc>
            </a:pPr>
          </a:p>
        </p:txBody>
      </p:sp>
      <p:sp>
        <p:nvSpPr>
          <p:cNvPr name="TextBox 9" id="9"/>
          <p:cNvSpPr txBox="true"/>
          <p:nvPr/>
        </p:nvSpPr>
        <p:spPr>
          <a:xfrm rot="0">
            <a:off x="3626882" y="895350"/>
            <a:ext cx="11034236" cy="1193800"/>
          </a:xfrm>
          <a:prstGeom prst="rect">
            <a:avLst/>
          </a:prstGeom>
        </p:spPr>
        <p:txBody>
          <a:bodyPr anchor="t" rtlCol="false" tIns="0" lIns="0" bIns="0" rIns="0">
            <a:spAutoFit/>
          </a:bodyPr>
          <a:lstStyle/>
          <a:p>
            <a:pPr algn="ctr">
              <a:lnSpc>
                <a:spcPts val="9799"/>
              </a:lnSpc>
            </a:pPr>
            <a:r>
              <a:rPr lang="en-US" b="true" sz="6999" spc="657">
                <a:solidFill>
                  <a:srgbClr val="152540"/>
                </a:solidFill>
                <a:latin typeface="Glacial Indifference Bold"/>
                <a:ea typeface="Glacial Indifference Bold"/>
                <a:cs typeface="Glacial Indifference Bold"/>
                <a:sym typeface="Glacial Indifference Bold"/>
              </a:rPr>
              <a:t>STACK TECNOLOGICO</a:t>
            </a:r>
          </a:p>
        </p:txBody>
      </p:sp>
      <p:sp>
        <p:nvSpPr>
          <p:cNvPr name="Freeform 10" id="10"/>
          <p:cNvSpPr/>
          <p:nvPr/>
        </p:nvSpPr>
        <p:spPr>
          <a:xfrm flipH="false" flipV="false" rot="0">
            <a:off x="438131" y="7173582"/>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1887349" y="895350"/>
            <a:ext cx="8324690" cy="1193800"/>
          </a:xfrm>
          <a:prstGeom prst="rect">
            <a:avLst/>
          </a:prstGeom>
        </p:spPr>
        <p:txBody>
          <a:bodyPr anchor="t" rtlCol="false" tIns="0" lIns="0" bIns="0" rIns="0">
            <a:spAutoFit/>
          </a:bodyPr>
          <a:lstStyle/>
          <a:p>
            <a:pPr algn="l">
              <a:lnSpc>
                <a:spcPts val="9799"/>
              </a:lnSpc>
            </a:pPr>
            <a:r>
              <a:rPr lang="en-US" b="true" sz="6999" spc="657">
                <a:solidFill>
                  <a:srgbClr val="152540"/>
                </a:solidFill>
                <a:latin typeface="Glacial Indifference Bold"/>
                <a:ea typeface="Glacial Indifference Bold"/>
                <a:cs typeface="Glacial Indifference Bold"/>
                <a:sym typeface="Glacial Indifference Bold"/>
              </a:rPr>
              <a:t>CRONOGRAMA</a:t>
            </a:r>
          </a:p>
        </p:txBody>
      </p:sp>
      <p:sp>
        <p:nvSpPr>
          <p:cNvPr name="Freeform 3" id="3"/>
          <p:cNvSpPr/>
          <p:nvPr/>
        </p:nvSpPr>
        <p:spPr>
          <a:xfrm flipH="false" flipV="false" rot="-6399961">
            <a:off x="14345162" y="-1526355"/>
            <a:ext cx="13805122" cy="17698875"/>
          </a:xfrm>
          <a:custGeom>
            <a:avLst/>
            <a:gdLst/>
            <a:ahLst/>
            <a:cxnLst/>
            <a:rect r="r" b="b" t="t" l="l"/>
            <a:pathLst>
              <a:path h="17698875" w="13805122">
                <a:moveTo>
                  <a:pt x="0" y="0"/>
                </a:moveTo>
                <a:lnTo>
                  <a:pt x="13805122" y="0"/>
                </a:lnTo>
                <a:lnTo>
                  <a:pt x="13805122" y="17698874"/>
                </a:lnTo>
                <a:lnTo>
                  <a:pt x="0" y="176988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4" id="4"/>
          <p:cNvSpPr/>
          <p:nvPr/>
        </p:nvSpPr>
        <p:spPr>
          <a:xfrm flipV="true">
            <a:off x="1687725" y="2304020"/>
            <a:ext cx="0" cy="7088922"/>
          </a:xfrm>
          <a:prstGeom prst="line">
            <a:avLst/>
          </a:prstGeom>
          <a:ln cap="flat" w="152400">
            <a:solidFill>
              <a:srgbClr val="E3D8D4"/>
            </a:solidFill>
            <a:prstDash val="solid"/>
            <a:headEnd type="none" len="sm" w="sm"/>
            <a:tailEnd type="none" len="sm" w="sm"/>
          </a:ln>
        </p:spPr>
      </p:sp>
      <p:sp>
        <p:nvSpPr>
          <p:cNvPr name="Freeform 5" id="5"/>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17259300" y="8746182"/>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659918">
            <a:off x="-472837" y="-3941037"/>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1887349" y="2338070"/>
            <a:ext cx="10694150" cy="6920230"/>
          </a:xfrm>
          <a:prstGeom prst="rect">
            <a:avLst/>
          </a:prstGeom>
        </p:spPr>
        <p:txBody>
          <a:bodyPr anchor="t" rtlCol="false" tIns="0" lIns="0" bIns="0" rIns="0">
            <a:spAutoFit/>
          </a:bodyPr>
          <a:lstStyle/>
          <a:p>
            <a:pPr algn="l" marL="604521" indent="-302261" lvl="1">
              <a:lnSpc>
                <a:spcPts val="3920"/>
              </a:lnSpc>
              <a:buFont typeface="Arial"/>
              <a:buChar char="•"/>
            </a:pPr>
            <a:r>
              <a:rPr lang="en-US" sz="2800" spc="61">
                <a:solidFill>
                  <a:srgbClr val="152540"/>
                </a:solidFill>
                <a:latin typeface="Glacial Indifference"/>
                <a:ea typeface="Glacial Indifference"/>
                <a:cs typeface="Glacial Indifference"/>
                <a:sym typeface="Glacial Indifference"/>
              </a:rPr>
              <a:t>El plan de ejecución contempla 6 iteraciones más la fase inicial de preparación, que permiten entregar valor de manera incremental, comenzando con funcionalidades críticas como la autenticación y el padrón, hasta llegar a la entrega final con todas las características del sistema:</a:t>
            </a:r>
          </a:p>
          <a:p>
            <a:pPr algn="l">
              <a:lnSpc>
                <a:spcPts val="3920"/>
              </a:lnSpc>
            </a:pPr>
          </a:p>
          <a:p>
            <a:pPr algn="l" marL="604521" indent="-302261" lvl="1">
              <a:lnSpc>
                <a:spcPts val="3920"/>
              </a:lnSpc>
              <a:buFont typeface="Arial"/>
              <a:buChar char="•"/>
            </a:pPr>
            <a:r>
              <a:rPr lang="en-US" sz="2800" spc="61">
                <a:solidFill>
                  <a:srgbClr val="152540"/>
                </a:solidFill>
                <a:latin typeface="Glacial Indifference"/>
                <a:ea typeface="Glacial Indifference"/>
                <a:cs typeface="Glacial Indifference"/>
                <a:sym typeface="Glacial Indifference"/>
              </a:rPr>
              <a:t>Iteración 0 (</a:t>
            </a:r>
            <a:r>
              <a:rPr lang="en-US" sz="2800" spc="61">
                <a:solidFill>
                  <a:srgbClr val="152540"/>
                </a:solidFill>
                <a:latin typeface="Glacial Indifference"/>
                <a:ea typeface="Glacial Indifference"/>
                <a:cs typeface="Glacial Indifference"/>
                <a:sym typeface="Glacial Indifference"/>
              </a:rPr>
              <a:t>Semana 1): Incepción y p</a:t>
            </a:r>
            <a:r>
              <a:rPr lang="en-US" sz="2800" spc="61" strike="noStrike" u="none">
                <a:solidFill>
                  <a:srgbClr val="152540"/>
                </a:solidFill>
                <a:latin typeface="Glacial Indifference"/>
                <a:ea typeface="Glacial Indifference"/>
                <a:cs typeface="Glacial Indifference"/>
                <a:sym typeface="Glacial Indifference"/>
              </a:rPr>
              <a:t>reparación </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Iteración 1 (Semanas 2–3): Autenticación + padrón</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Iteración 2 (Semanas 4–5): Certificados + noticias </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Iteración 3 (Semanas 6–7): Notificaciones + seguimiento </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Iteración 4 (Semanas 8–9): </a:t>
            </a:r>
            <a:r>
              <a:rPr lang="en-US" sz="2800" spc="61" strike="noStrike" u="none">
                <a:solidFill>
                  <a:srgbClr val="152540"/>
                </a:solidFill>
                <a:latin typeface="Glacial Indifference"/>
                <a:ea typeface="Glacial Indifference"/>
                <a:cs typeface="Glacial Indifference"/>
                <a:sym typeface="Glacial Indifference"/>
              </a:rPr>
              <a:t>Reservas comunitarias </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Iteración 5 (Semanas 10–11): Incidencias + accesibilidad </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Iteración 6 (Semana 12): Cierre y defensa </a:t>
            </a:r>
          </a:p>
          <a:p>
            <a:pPr algn="l">
              <a:lnSpc>
                <a:spcPts val="39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280512" y="-723470"/>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7" id="7"/>
          <p:cNvSpPr txBox="true"/>
          <p:nvPr/>
        </p:nvSpPr>
        <p:spPr>
          <a:xfrm rot="0">
            <a:off x="2082067" y="2732703"/>
            <a:ext cx="14123866" cy="986155"/>
          </a:xfrm>
          <a:prstGeom prst="rect">
            <a:avLst/>
          </a:prstGeom>
        </p:spPr>
        <p:txBody>
          <a:bodyPr anchor="t" rtlCol="false" tIns="0" lIns="0" bIns="0" rIns="0">
            <a:spAutoFit/>
          </a:bodyPr>
          <a:lstStyle/>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El proyecto se diseñó con un enfoque low-cost, aprovechando herramientas open source y servicios en la nube con planes gratuitos o de bajo costo.</a:t>
            </a:r>
          </a:p>
        </p:txBody>
      </p:sp>
      <p:sp>
        <p:nvSpPr>
          <p:cNvPr name="TextBox 8" id="8"/>
          <p:cNvSpPr txBox="true"/>
          <p:nvPr/>
        </p:nvSpPr>
        <p:spPr>
          <a:xfrm rot="0">
            <a:off x="4702936" y="4331460"/>
            <a:ext cx="8882128" cy="3462655"/>
          </a:xfrm>
          <a:prstGeom prst="rect">
            <a:avLst/>
          </a:prstGeom>
        </p:spPr>
        <p:txBody>
          <a:bodyPr anchor="t" rtlCol="false" tIns="0" lIns="0" bIns="0" rIns="0">
            <a:spAutoFit/>
          </a:bodyPr>
          <a:lstStyle/>
          <a:p>
            <a:pPr algn="ctr" marL="604518" indent="-302259"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Infraestructura</a:t>
            </a:r>
            <a:r>
              <a:rPr lang="en-US" sz="2799" spc="61" strike="noStrike" u="none">
                <a:solidFill>
                  <a:srgbClr val="152540"/>
                </a:solidFill>
                <a:latin typeface="Glacial Indifference"/>
                <a:ea typeface="Glacial Indifference"/>
                <a:cs typeface="Glacial Indifference"/>
                <a:sym typeface="Glacial Indifference"/>
              </a:rPr>
              <a:t>: $0–20 USD/mes </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Herramientas de apoyo: $0 – $15 USD/mes</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Principal costo: tiempo de desarrollo (600–620 horas)</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Valor referencial: $2.880.000 – $3.160.000 CLP (mercado real)</a:t>
            </a:r>
          </a:p>
          <a:p>
            <a:pPr algn="ctr">
              <a:lnSpc>
                <a:spcPts val="3919"/>
              </a:lnSpc>
            </a:pPr>
          </a:p>
        </p:txBody>
      </p:sp>
      <p:sp>
        <p:nvSpPr>
          <p:cNvPr name="TextBox 9" id="9"/>
          <p:cNvSpPr txBox="true"/>
          <p:nvPr/>
        </p:nvSpPr>
        <p:spPr>
          <a:xfrm rot="0">
            <a:off x="4981655" y="1063212"/>
            <a:ext cx="8324690" cy="1193800"/>
          </a:xfrm>
          <a:prstGeom prst="rect">
            <a:avLst/>
          </a:prstGeom>
        </p:spPr>
        <p:txBody>
          <a:bodyPr anchor="t" rtlCol="false" tIns="0" lIns="0" bIns="0" rIns="0">
            <a:spAutoFit/>
          </a:bodyPr>
          <a:lstStyle/>
          <a:p>
            <a:pPr algn="ctr">
              <a:lnSpc>
                <a:spcPts val="9799"/>
              </a:lnSpc>
            </a:pPr>
            <a:r>
              <a:rPr lang="en-US" b="true" sz="6999" spc="657">
                <a:solidFill>
                  <a:srgbClr val="152540"/>
                </a:solidFill>
                <a:latin typeface="Glacial Indifference Bold"/>
                <a:ea typeface="Glacial Indifference Bold"/>
                <a:cs typeface="Glacial Indifference Bold"/>
                <a:sym typeface="Glacial Indifference Bold"/>
              </a:rPr>
              <a:t>COSTOS</a:t>
            </a:r>
          </a:p>
        </p:txBody>
      </p:sp>
      <p:sp>
        <p:nvSpPr>
          <p:cNvPr name="Freeform 10" id="10"/>
          <p:cNvSpPr/>
          <p:nvPr/>
        </p:nvSpPr>
        <p:spPr>
          <a:xfrm flipH="false" flipV="false" rot="0">
            <a:off x="438131" y="7173582"/>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280512" y="-723470"/>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7" id="7"/>
          <p:cNvSpPr txBox="true"/>
          <p:nvPr/>
        </p:nvSpPr>
        <p:spPr>
          <a:xfrm rot="0">
            <a:off x="1028700" y="2656887"/>
            <a:ext cx="5543140" cy="4948555"/>
          </a:xfrm>
          <a:prstGeom prst="rect">
            <a:avLst/>
          </a:prstGeom>
        </p:spPr>
        <p:txBody>
          <a:bodyPr anchor="t" rtlCol="false" tIns="0" lIns="0" bIns="0" rIns="0">
            <a:spAutoFit/>
          </a:bodyPr>
          <a:lstStyle/>
          <a:p>
            <a:pPr algn="ctr">
              <a:lnSpc>
                <a:spcPts val="3919"/>
              </a:lnSpc>
            </a:pPr>
            <a:r>
              <a:rPr lang="en-US" sz="2799" spc="61">
                <a:solidFill>
                  <a:srgbClr val="152540"/>
                </a:solidFill>
                <a:latin typeface="Glacial Indifference"/>
                <a:ea typeface="Glacial Indifference"/>
                <a:cs typeface="Glacial Indifference"/>
                <a:sym typeface="Glacial Indifference"/>
              </a:rPr>
              <a:t>El</a:t>
            </a:r>
            <a:r>
              <a:rPr lang="en-US" sz="2799" spc="61" strike="noStrike" u="none">
                <a:solidFill>
                  <a:srgbClr val="152540"/>
                </a:solidFill>
                <a:latin typeface="Glacial Indifference"/>
                <a:ea typeface="Glacial Indifference"/>
                <a:cs typeface="Glacial Indifference"/>
                <a:sym typeface="Glacial Indifference"/>
              </a:rPr>
              <a:t> proyecto contempla una evaluación preventiva de riesgos con el fin de anticipar posibles problemas técnicos y organizativos. Se identificaron varios escenarios, de los cuales se destacan los tres más relevantes por su impacto en el cumplimiento de los objetivos y la continuidad del desarrollo.</a:t>
            </a:r>
          </a:p>
        </p:txBody>
      </p:sp>
      <p:sp>
        <p:nvSpPr>
          <p:cNvPr name="TextBox 8" id="8"/>
          <p:cNvSpPr txBox="true"/>
          <p:nvPr/>
        </p:nvSpPr>
        <p:spPr>
          <a:xfrm rot="0">
            <a:off x="8007968" y="2597910"/>
            <a:ext cx="9907630" cy="6434455"/>
          </a:xfrm>
          <a:prstGeom prst="rect">
            <a:avLst/>
          </a:prstGeom>
        </p:spPr>
        <p:txBody>
          <a:bodyPr anchor="t" rtlCol="false" tIns="0" lIns="0" bIns="0" rIns="0">
            <a:spAutoFit/>
          </a:bodyPr>
          <a:lstStyle/>
          <a:p>
            <a:pPr algn="ctr" marL="604518" indent="-302259"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R1</a:t>
            </a:r>
            <a:r>
              <a:rPr lang="en-US" sz="2799" spc="61" strike="noStrike" u="none">
                <a:solidFill>
                  <a:srgbClr val="152540"/>
                </a:solidFill>
                <a:latin typeface="Glacial Indifference"/>
                <a:ea typeface="Glacial Indifference"/>
                <a:cs typeface="Glacial Indifference"/>
                <a:sym typeface="Glacial Indifference"/>
              </a:rPr>
              <a:t> – Retraso por curva de librerías:</a:t>
            </a:r>
          </a:p>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Falta de expe</a:t>
            </a:r>
            <a:r>
              <a:rPr lang="en-US" sz="2799" spc="61" strike="noStrike" u="none">
                <a:solidFill>
                  <a:srgbClr val="152540"/>
                </a:solidFill>
                <a:latin typeface="Glacial Indifference"/>
                <a:ea typeface="Glacial Indifference"/>
                <a:cs typeface="Glacial Indifference"/>
                <a:sym typeface="Glacial Indifference"/>
              </a:rPr>
              <a:t>riencia puede bloquear funcionalidades clave.</a:t>
            </a:r>
          </a:p>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Mitigación: prototipos tempranos, librerías alternativas.</a:t>
            </a:r>
          </a:p>
          <a:p>
            <a:pPr algn="ctr">
              <a:lnSpc>
                <a:spcPts val="3919"/>
              </a:lnSpc>
            </a:pP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R2 – Choque de reservas por error lógico:</a:t>
            </a:r>
          </a:p>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Validaciones incompletas pueden generar conflictos entre vecinos.</a:t>
            </a:r>
          </a:p>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Mitigación: doble validación en modelo + base de datos.</a:t>
            </a:r>
          </a:p>
          <a:p>
            <a:pPr algn="ctr">
              <a:lnSpc>
                <a:spcPts val="3919"/>
              </a:lnSpc>
            </a:pP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R7 – Retrasos por dependencias externas (SMTP/S3):</a:t>
            </a:r>
          </a:p>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Cortes de servicio pueden afectar el envío de notificaciones.</a:t>
            </a:r>
          </a:p>
          <a:p>
            <a:pPr algn="ctr">
              <a:lnSpc>
                <a:spcPts val="3919"/>
              </a:lnSpc>
            </a:pPr>
            <a:r>
              <a:rPr lang="en-US" sz="2799" spc="61" strike="noStrike" u="none">
                <a:solidFill>
                  <a:srgbClr val="152540"/>
                </a:solidFill>
                <a:latin typeface="Glacial Indifference"/>
                <a:ea typeface="Glacial Indifference"/>
                <a:cs typeface="Glacial Indifference"/>
                <a:sym typeface="Glacial Indifference"/>
              </a:rPr>
              <a:t>Mitigación: reintentos automáticos y fallback SMTP.</a:t>
            </a:r>
          </a:p>
          <a:p>
            <a:pPr algn="ctr">
              <a:lnSpc>
                <a:spcPts val="3919"/>
              </a:lnSpc>
            </a:pPr>
          </a:p>
        </p:txBody>
      </p:sp>
      <p:sp>
        <p:nvSpPr>
          <p:cNvPr name="TextBox 9" id="9"/>
          <p:cNvSpPr txBox="true"/>
          <p:nvPr/>
        </p:nvSpPr>
        <p:spPr>
          <a:xfrm rot="0">
            <a:off x="4981655" y="895783"/>
            <a:ext cx="8324690" cy="1193800"/>
          </a:xfrm>
          <a:prstGeom prst="rect">
            <a:avLst/>
          </a:prstGeom>
        </p:spPr>
        <p:txBody>
          <a:bodyPr anchor="t" rtlCol="false" tIns="0" lIns="0" bIns="0" rIns="0">
            <a:spAutoFit/>
          </a:bodyPr>
          <a:lstStyle/>
          <a:p>
            <a:pPr algn="ctr">
              <a:lnSpc>
                <a:spcPts val="9799"/>
              </a:lnSpc>
            </a:pPr>
            <a:r>
              <a:rPr lang="en-US" b="true" sz="6999" spc="657">
                <a:solidFill>
                  <a:srgbClr val="152540"/>
                </a:solidFill>
                <a:latin typeface="Glacial Indifference Bold"/>
                <a:ea typeface="Glacial Indifference Bold"/>
                <a:cs typeface="Glacial Indifference Bold"/>
                <a:sym typeface="Glacial Indifference Bold"/>
              </a:rPr>
              <a:t>RIESGOS</a:t>
            </a:r>
          </a:p>
        </p:txBody>
      </p:sp>
      <p:sp>
        <p:nvSpPr>
          <p:cNvPr name="Freeform 10" id="10"/>
          <p:cNvSpPr/>
          <p:nvPr/>
        </p:nvSpPr>
        <p:spPr>
          <a:xfrm flipH="false" flipV="false" rot="0">
            <a:off x="-1982095" y="688297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501204">
            <a:off x="-4899086" y="-8147683"/>
            <a:ext cx="9798172" cy="13143890"/>
          </a:xfrm>
          <a:custGeom>
            <a:avLst/>
            <a:gdLst/>
            <a:ahLst/>
            <a:cxnLst/>
            <a:rect r="r" b="b" t="t" l="l"/>
            <a:pathLst>
              <a:path h="13143890" w="9798172">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11434890" y="2417332"/>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301337">
            <a:off x="9883234" y="-2150579"/>
            <a:ext cx="12901483" cy="11165647"/>
          </a:xfrm>
          <a:custGeom>
            <a:avLst/>
            <a:gdLst/>
            <a:ahLst/>
            <a:cxnLst/>
            <a:rect r="r" b="b" t="t" l="l"/>
            <a:pathLst>
              <a:path h="11165647" w="12901483">
                <a:moveTo>
                  <a:pt x="0" y="0"/>
                </a:moveTo>
                <a:lnTo>
                  <a:pt x="12901483" y="0"/>
                </a:lnTo>
                <a:lnTo>
                  <a:pt x="12901483" y="11165647"/>
                </a:lnTo>
                <a:lnTo>
                  <a:pt x="0" y="111656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458160">
            <a:off x="-3775194" y="6616870"/>
            <a:ext cx="8481393" cy="7340260"/>
          </a:xfrm>
          <a:custGeom>
            <a:avLst/>
            <a:gdLst/>
            <a:ahLst/>
            <a:cxnLst/>
            <a:rect r="r" b="b" t="t" l="l"/>
            <a:pathLst>
              <a:path h="7340260" w="8481393">
                <a:moveTo>
                  <a:pt x="0" y="0"/>
                </a:moveTo>
                <a:lnTo>
                  <a:pt x="8481393" y="0"/>
                </a:lnTo>
                <a:lnTo>
                  <a:pt x="8481393" y="7340260"/>
                </a:lnTo>
                <a:lnTo>
                  <a:pt x="0" y="7340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2325469" y="1346165"/>
            <a:ext cx="6411555" cy="1319860"/>
          </a:xfrm>
          <a:prstGeom prst="rect">
            <a:avLst/>
          </a:prstGeom>
        </p:spPr>
        <p:txBody>
          <a:bodyPr anchor="t" rtlCol="false" tIns="0" lIns="0" bIns="0" rIns="0">
            <a:spAutoFit/>
          </a:bodyPr>
          <a:lstStyle/>
          <a:p>
            <a:pPr algn="l">
              <a:lnSpc>
                <a:spcPts val="10726"/>
              </a:lnSpc>
            </a:pPr>
            <a:r>
              <a:rPr lang="en-US" b="true" sz="7662" spc="720">
                <a:solidFill>
                  <a:srgbClr val="152540"/>
                </a:solidFill>
                <a:latin typeface="Glacial Indifference Bold"/>
                <a:ea typeface="Glacial Indifference Bold"/>
                <a:cs typeface="Glacial Indifference Bold"/>
                <a:sym typeface="Glacial Indifference Bold"/>
              </a:rPr>
              <a:t>CONTENIDO</a:t>
            </a:r>
          </a:p>
        </p:txBody>
      </p:sp>
      <p:sp>
        <p:nvSpPr>
          <p:cNvPr name="TextBox 7" id="7"/>
          <p:cNvSpPr txBox="true"/>
          <p:nvPr/>
        </p:nvSpPr>
        <p:spPr>
          <a:xfrm rot="0">
            <a:off x="2325469" y="518241"/>
            <a:ext cx="4756100" cy="980324"/>
          </a:xfrm>
          <a:prstGeom prst="rect">
            <a:avLst/>
          </a:prstGeom>
        </p:spPr>
        <p:txBody>
          <a:bodyPr anchor="t" rtlCol="false" tIns="0" lIns="0" bIns="0" rIns="0">
            <a:spAutoFit/>
          </a:bodyPr>
          <a:lstStyle/>
          <a:p>
            <a:pPr algn="l">
              <a:lnSpc>
                <a:spcPts val="7957"/>
              </a:lnSpc>
            </a:pPr>
            <a:r>
              <a:rPr lang="en-US" sz="5683" spc="534">
                <a:solidFill>
                  <a:srgbClr val="152540"/>
                </a:solidFill>
                <a:latin typeface="Glacial Indifference"/>
                <a:ea typeface="Glacial Indifference"/>
                <a:cs typeface="Glacial Indifference"/>
                <a:sym typeface="Glacial Indifference"/>
              </a:rPr>
              <a:t>TABLA DE</a:t>
            </a:r>
          </a:p>
        </p:txBody>
      </p:sp>
      <p:sp>
        <p:nvSpPr>
          <p:cNvPr name="TextBox 8" id="8"/>
          <p:cNvSpPr txBox="true"/>
          <p:nvPr/>
        </p:nvSpPr>
        <p:spPr>
          <a:xfrm rot="0">
            <a:off x="2344704" y="2700532"/>
            <a:ext cx="5799806" cy="6694565"/>
          </a:xfrm>
          <a:prstGeom prst="rect">
            <a:avLst/>
          </a:prstGeom>
        </p:spPr>
        <p:txBody>
          <a:bodyPr anchor="t" rtlCol="false" tIns="0" lIns="0" bIns="0" rIns="0">
            <a:spAutoFit/>
          </a:bodyPr>
          <a:lstStyle/>
          <a:p>
            <a:pPr algn="l" marL="741495" indent="-370748" lvl="1">
              <a:lnSpc>
                <a:spcPts val="4808"/>
              </a:lnSpc>
              <a:buFont typeface="Arial"/>
              <a:buChar char="•"/>
            </a:pPr>
            <a:r>
              <a:rPr lang="en-US" sz="3434" spc="75">
                <a:solidFill>
                  <a:srgbClr val="152540"/>
                </a:solidFill>
                <a:latin typeface="Glacial Indifference"/>
                <a:ea typeface="Glacial Indifference"/>
                <a:cs typeface="Glacial Indifference"/>
                <a:sym typeface="Glacial Indifference"/>
              </a:rPr>
              <a:t>Problema</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Solución</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Beneficios esperados</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Alcance</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Metodología</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Requerimientos clave</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Arquitectura y diseño</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Stack tecnológico</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Cronograma</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Costos y riesgos</a:t>
            </a:r>
          </a:p>
          <a:p>
            <a:pPr algn="l" marL="741495" indent="-370748" lvl="1">
              <a:lnSpc>
                <a:spcPts val="4808"/>
              </a:lnSpc>
              <a:buFont typeface="Arial"/>
              <a:buChar char="•"/>
            </a:pPr>
            <a:r>
              <a:rPr lang="en-US" sz="3434" spc="75" strike="noStrike" u="none">
                <a:solidFill>
                  <a:srgbClr val="152540"/>
                </a:solidFill>
                <a:latin typeface="Glacial Indifference"/>
                <a:ea typeface="Glacial Indifference"/>
                <a:cs typeface="Glacial Indifference"/>
                <a:sym typeface="Glacial Indifference"/>
              </a:rPr>
              <a:t>Conclusión</a:t>
            </a:r>
          </a:p>
        </p:txBody>
      </p:sp>
      <p:sp>
        <p:nvSpPr>
          <p:cNvPr name="TextBox 9" id="9"/>
          <p:cNvSpPr txBox="true"/>
          <p:nvPr/>
        </p:nvSpPr>
        <p:spPr>
          <a:xfrm rot="0">
            <a:off x="8330048" y="2700532"/>
            <a:ext cx="813952" cy="6694565"/>
          </a:xfrm>
          <a:prstGeom prst="rect">
            <a:avLst/>
          </a:prstGeom>
        </p:spPr>
        <p:txBody>
          <a:bodyPr anchor="t" rtlCol="false" tIns="0" lIns="0" bIns="0" rIns="0">
            <a:spAutoFit/>
          </a:bodyPr>
          <a:lstStyle/>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01</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02</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03</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04</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05</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06</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07</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08</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09</a:t>
            </a:r>
          </a:p>
          <a:p>
            <a:pPr algn="ctr">
              <a:lnSpc>
                <a:spcPts val="4808"/>
              </a:lnSpc>
            </a:pPr>
            <a:r>
              <a:rPr lang="en-US" b="true" sz="3434" spc="75">
                <a:solidFill>
                  <a:srgbClr val="152540"/>
                </a:solidFill>
                <a:latin typeface="Glacial Indifference Bold"/>
                <a:ea typeface="Glacial Indifference Bold"/>
                <a:cs typeface="Glacial Indifference Bold"/>
                <a:sym typeface="Glacial Indifference Bold"/>
              </a:rPr>
              <a:t>10</a:t>
            </a:r>
          </a:p>
          <a:p>
            <a:pPr algn="ctr" marL="0" indent="0" lvl="0">
              <a:lnSpc>
                <a:spcPts val="4808"/>
              </a:lnSpc>
              <a:spcBef>
                <a:spcPct val="0"/>
              </a:spcBef>
            </a:pPr>
            <a:r>
              <a:rPr lang="en-US" b="true" sz="3434" spc="75">
                <a:solidFill>
                  <a:srgbClr val="152540"/>
                </a:solidFill>
                <a:latin typeface="Glacial Indifference Bold"/>
                <a:ea typeface="Glacial Indifference Bold"/>
                <a:cs typeface="Glacial Indifference Bold"/>
                <a:sym typeface="Glacial Indifference Bold"/>
              </a:rPr>
              <a:t>11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280512" y="-723470"/>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7" id="7"/>
          <p:cNvSpPr txBox="true"/>
          <p:nvPr/>
        </p:nvSpPr>
        <p:spPr>
          <a:xfrm rot="0">
            <a:off x="1836645" y="2771638"/>
            <a:ext cx="14123866" cy="1976755"/>
          </a:xfrm>
          <a:prstGeom prst="rect">
            <a:avLst/>
          </a:prstGeom>
        </p:spPr>
        <p:txBody>
          <a:bodyPr anchor="t" rtlCol="false" tIns="0" lIns="0" bIns="0" rIns="0">
            <a:spAutoFit/>
          </a:bodyPr>
          <a:lstStyle/>
          <a:p>
            <a:pPr algn="ctr">
              <a:lnSpc>
                <a:spcPts val="3919"/>
              </a:lnSpc>
            </a:pPr>
            <a:r>
              <a:rPr lang="en-US" sz="2799" spc="61">
                <a:solidFill>
                  <a:srgbClr val="152540"/>
                </a:solidFill>
                <a:latin typeface="Glacial Indifference"/>
                <a:ea typeface="Glacial Indifference"/>
                <a:cs typeface="Glacial Indifference"/>
                <a:sym typeface="Glacial Indifference"/>
              </a:rPr>
              <a:t>Actualment</a:t>
            </a:r>
            <a:r>
              <a:rPr lang="en-US" sz="2799" spc="61" strike="noStrike" u="none">
                <a:solidFill>
                  <a:srgbClr val="152540"/>
                </a:solidFill>
                <a:latin typeface="Glacial Indifference"/>
                <a:ea typeface="Glacial Indifference"/>
                <a:cs typeface="Glacial Indifference"/>
                <a:sym typeface="Glacial Indifference"/>
              </a:rPr>
              <a:t>e las juntas de vecinos enfrentan procesos lentos, poco claros y sin herramientas digitales que respalden su trabajo. Los vecinos no cuentan con un canal eficiente de comunicación, los trámites son manuales y los adultos mayores encuentran barreras para participar en actividades comunitarias.</a:t>
            </a:r>
          </a:p>
        </p:txBody>
      </p:sp>
      <p:sp>
        <p:nvSpPr>
          <p:cNvPr name="TextBox 8" id="8"/>
          <p:cNvSpPr txBox="true"/>
          <p:nvPr/>
        </p:nvSpPr>
        <p:spPr>
          <a:xfrm rot="0">
            <a:off x="4702936" y="5097827"/>
            <a:ext cx="8882128" cy="3462655"/>
          </a:xfrm>
          <a:prstGeom prst="rect">
            <a:avLst/>
          </a:prstGeom>
        </p:spPr>
        <p:txBody>
          <a:bodyPr anchor="t" rtlCol="false" tIns="0" lIns="0" bIns="0" rIns="0">
            <a:spAutoFit/>
          </a:bodyPr>
          <a:lstStyle/>
          <a:p>
            <a:pPr algn="ctr" marL="604518" indent="-302259"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G</a:t>
            </a:r>
            <a:r>
              <a:rPr lang="en-US" sz="2799" spc="61" strike="noStrike" u="none">
                <a:solidFill>
                  <a:srgbClr val="152540"/>
                </a:solidFill>
                <a:latin typeface="Glacial Indifference"/>
                <a:ea typeface="Glacial Indifference"/>
                <a:cs typeface="Glacial Indifference"/>
                <a:sym typeface="Glacial Indifference"/>
              </a:rPr>
              <a:t>estión manual y fragmentada</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Falta de comunicación efectiva</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Escasa transparencia y trazabilidad</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Acceso limitado a recursos comunitarios</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Dificultad para adultos mayores</a:t>
            </a:r>
          </a:p>
          <a:p>
            <a:pPr algn="ctr" marL="604518" indent="-302259" lvl="1">
              <a:lnSpc>
                <a:spcPts val="3919"/>
              </a:lnSpc>
              <a:buFont typeface="Arial"/>
              <a:buChar char="•"/>
            </a:pPr>
            <a:r>
              <a:rPr lang="en-US" sz="2799" spc="61" strike="noStrike" u="none">
                <a:solidFill>
                  <a:srgbClr val="152540"/>
                </a:solidFill>
                <a:latin typeface="Glacial Indifference"/>
                <a:ea typeface="Glacial Indifference"/>
                <a:cs typeface="Glacial Indifference"/>
                <a:sym typeface="Glacial Indifference"/>
              </a:rPr>
              <a:t>No existe canal digital de incidencias</a:t>
            </a:r>
          </a:p>
          <a:p>
            <a:pPr algn="ctr">
              <a:lnSpc>
                <a:spcPts val="3919"/>
              </a:lnSpc>
            </a:pPr>
          </a:p>
        </p:txBody>
      </p:sp>
      <p:sp>
        <p:nvSpPr>
          <p:cNvPr name="TextBox 9" id="9"/>
          <p:cNvSpPr txBox="true"/>
          <p:nvPr/>
        </p:nvSpPr>
        <p:spPr>
          <a:xfrm rot="0">
            <a:off x="4736234" y="895350"/>
            <a:ext cx="8324690" cy="1193800"/>
          </a:xfrm>
          <a:prstGeom prst="rect">
            <a:avLst/>
          </a:prstGeom>
        </p:spPr>
        <p:txBody>
          <a:bodyPr anchor="t" rtlCol="false" tIns="0" lIns="0" bIns="0" rIns="0">
            <a:spAutoFit/>
          </a:bodyPr>
          <a:lstStyle/>
          <a:p>
            <a:pPr algn="ctr">
              <a:lnSpc>
                <a:spcPts val="9799"/>
              </a:lnSpc>
            </a:pPr>
            <a:r>
              <a:rPr lang="en-US" b="true" sz="6999" spc="657">
                <a:solidFill>
                  <a:srgbClr val="152540"/>
                </a:solidFill>
                <a:latin typeface="Glacial Indifference Bold"/>
                <a:ea typeface="Glacial Indifference Bold"/>
                <a:cs typeface="Glacial Indifference Bold"/>
                <a:sym typeface="Glacial Indifference Bold"/>
              </a:rPr>
              <a:t>PROBLEMA</a:t>
            </a:r>
          </a:p>
        </p:txBody>
      </p:sp>
      <p:sp>
        <p:nvSpPr>
          <p:cNvPr name="Freeform 10" id="10"/>
          <p:cNvSpPr/>
          <p:nvPr/>
        </p:nvSpPr>
        <p:spPr>
          <a:xfrm flipH="false" flipV="false" rot="0">
            <a:off x="438131" y="7173582"/>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1904222" y="2246870"/>
            <a:ext cx="8307816" cy="2462530"/>
          </a:xfrm>
          <a:prstGeom prst="rect">
            <a:avLst/>
          </a:prstGeom>
        </p:spPr>
        <p:txBody>
          <a:bodyPr anchor="t" rtlCol="false" tIns="0" lIns="0" bIns="0" rIns="0">
            <a:spAutoFit/>
          </a:bodyPr>
          <a:lstStyle/>
          <a:p>
            <a:pPr algn="l">
              <a:lnSpc>
                <a:spcPts val="3920"/>
              </a:lnSpc>
            </a:pPr>
            <a:r>
              <a:rPr lang="en-US" sz="2800" spc="61" strike="noStrike" u="none">
                <a:solidFill>
                  <a:srgbClr val="152540"/>
                </a:solidFill>
                <a:latin typeface="Glacial Indifference"/>
                <a:ea typeface="Glacial Indifference"/>
                <a:cs typeface="Glacial Indifference"/>
                <a:sym typeface="Glacial Indifference"/>
              </a:rPr>
              <a:t>La solución es un sistema web responsivo que digitaliza la gestión de la junta, permitiendo automatizar trámites, mejorar la comunicación, garantizar transparencia en los procesos y facilitar la inclusión digital de todos los vecinos.</a:t>
            </a:r>
          </a:p>
        </p:txBody>
      </p:sp>
      <p:sp>
        <p:nvSpPr>
          <p:cNvPr name="TextBox 3" id="3"/>
          <p:cNvSpPr txBox="true"/>
          <p:nvPr/>
        </p:nvSpPr>
        <p:spPr>
          <a:xfrm rot="0">
            <a:off x="1887349" y="895350"/>
            <a:ext cx="8324690" cy="1193800"/>
          </a:xfrm>
          <a:prstGeom prst="rect">
            <a:avLst/>
          </a:prstGeom>
        </p:spPr>
        <p:txBody>
          <a:bodyPr anchor="t" rtlCol="false" tIns="0" lIns="0" bIns="0" rIns="0">
            <a:spAutoFit/>
          </a:bodyPr>
          <a:lstStyle/>
          <a:p>
            <a:pPr algn="l">
              <a:lnSpc>
                <a:spcPts val="9799"/>
              </a:lnSpc>
            </a:pPr>
            <a:r>
              <a:rPr lang="en-US" b="true" sz="6999" spc="657">
                <a:solidFill>
                  <a:srgbClr val="152540"/>
                </a:solidFill>
                <a:latin typeface="Glacial Indifference Bold"/>
                <a:ea typeface="Glacial Indifference Bold"/>
                <a:cs typeface="Glacial Indifference Bold"/>
                <a:sym typeface="Glacial Indifference Bold"/>
              </a:rPr>
              <a:t>SOLUCIÓN</a:t>
            </a:r>
          </a:p>
        </p:txBody>
      </p:sp>
      <p:sp>
        <p:nvSpPr>
          <p:cNvPr name="Freeform 4" id="4"/>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5" id="5"/>
          <p:cNvSpPr/>
          <p:nvPr/>
        </p:nvSpPr>
        <p:spPr>
          <a:xfrm flipV="true">
            <a:off x="1687725" y="2304020"/>
            <a:ext cx="0" cy="7088922"/>
          </a:xfrm>
          <a:prstGeom prst="line">
            <a:avLst/>
          </a:prstGeom>
          <a:ln cap="flat" w="152400">
            <a:solidFill>
              <a:srgbClr val="E3D8D4"/>
            </a:solidFill>
            <a:prstDash val="solid"/>
            <a:headEnd type="none" len="sm" w="sm"/>
            <a:tailEnd type="none" len="sm" w="sm"/>
          </a:ln>
        </p:spPr>
      </p:sp>
      <p:sp>
        <p:nvSpPr>
          <p:cNvPr name="Freeform 6" id="6"/>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7259300" y="8746182"/>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659918">
            <a:off x="-472837" y="-3941037"/>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9" id="9"/>
          <p:cNvSpPr txBox="true"/>
          <p:nvPr/>
        </p:nvSpPr>
        <p:spPr>
          <a:xfrm rot="0">
            <a:off x="1904222" y="4906885"/>
            <a:ext cx="8307816" cy="4939030"/>
          </a:xfrm>
          <a:prstGeom prst="rect">
            <a:avLst/>
          </a:prstGeom>
        </p:spPr>
        <p:txBody>
          <a:bodyPr anchor="t" rtlCol="false" tIns="0" lIns="0" bIns="0" rIns="0">
            <a:spAutoFit/>
          </a:bodyPr>
          <a:lstStyle/>
          <a:p>
            <a:pPr algn="l" marL="604521" indent="-302261" lvl="1">
              <a:lnSpc>
                <a:spcPts val="3920"/>
              </a:lnSpc>
              <a:buFont typeface="Arial"/>
              <a:buChar char="•"/>
            </a:pPr>
            <a:r>
              <a:rPr lang="en-US" sz="2800" spc="61">
                <a:solidFill>
                  <a:srgbClr val="152540"/>
                </a:solidFill>
                <a:latin typeface="Glacial Indifference"/>
                <a:ea typeface="Glacial Indifference"/>
                <a:cs typeface="Glacial Indifference"/>
                <a:sym typeface="Glacial Indifference"/>
              </a:rPr>
              <a:t>Pl</a:t>
            </a:r>
            <a:r>
              <a:rPr lang="en-US" sz="2800" spc="61" strike="noStrike" u="none">
                <a:solidFill>
                  <a:srgbClr val="152540"/>
                </a:solidFill>
                <a:latin typeface="Glacial Indifference"/>
                <a:ea typeface="Glacial Indifference"/>
                <a:cs typeface="Glacial Indifference"/>
                <a:sym typeface="Glacial Indifference"/>
              </a:rPr>
              <a:t>ataforma web responsiva (Django + PostgreSQL)</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Inscripción y padrón de vecinos</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Certificados con PDF + QR</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Noticias y avisos comunitarios</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Reservas de recursos (anti-solape)</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Incidencias geolocalizadas</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Notificaciones por email</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Modo accesible para adultos mayores</a:t>
            </a:r>
          </a:p>
          <a:p>
            <a:pPr algn="l">
              <a:lnSpc>
                <a:spcPts val="39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grpSp>
        <p:nvGrpSpPr>
          <p:cNvPr name="Group 2" id="2"/>
          <p:cNvGrpSpPr/>
          <p:nvPr/>
        </p:nvGrpSpPr>
        <p:grpSpPr>
          <a:xfrm rot="0">
            <a:off x="1106947" y="5660212"/>
            <a:ext cx="5141050" cy="2477669"/>
            <a:chOff x="0" y="0"/>
            <a:chExt cx="812800" cy="391719"/>
          </a:xfrm>
        </p:grpSpPr>
        <p:sp>
          <p:nvSpPr>
            <p:cNvPr name="Freeform 3" id="3"/>
            <p:cNvSpPr/>
            <p:nvPr/>
          </p:nvSpPr>
          <p:spPr>
            <a:xfrm flipH="false" flipV="false" rot="0">
              <a:off x="0" y="0"/>
              <a:ext cx="812800" cy="391719"/>
            </a:xfrm>
            <a:custGeom>
              <a:avLst/>
              <a:gdLst/>
              <a:ahLst/>
              <a:cxnLst/>
              <a:rect r="r" b="b" t="t" l="l"/>
              <a:pathLst>
                <a:path h="391719" w="812800">
                  <a:moveTo>
                    <a:pt x="39153" y="0"/>
                  </a:moveTo>
                  <a:lnTo>
                    <a:pt x="773647" y="0"/>
                  </a:lnTo>
                  <a:cubicBezTo>
                    <a:pt x="784031" y="0"/>
                    <a:pt x="793990" y="4125"/>
                    <a:pt x="801332" y="11468"/>
                  </a:cubicBezTo>
                  <a:cubicBezTo>
                    <a:pt x="808675" y="18810"/>
                    <a:pt x="812800" y="28769"/>
                    <a:pt x="812800" y="39153"/>
                  </a:cubicBezTo>
                  <a:lnTo>
                    <a:pt x="812800" y="352566"/>
                  </a:lnTo>
                  <a:cubicBezTo>
                    <a:pt x="812800" y="374190"/>
                    <a:pt x="795270" y="391719"/>
                    <a:pt x="773647" y="391719"/>
                  </a:cubicBezTo>
                  <a:lnTo>
                    <a:pt x="39153" y="391719"/>
                  </a:lnTo>
                  <a:cubicBezTo>
                    <a:pt x="28769" y="391719"/>
                    <a:pt x="18810" y="387594"/>
                    <a:pt x="11468" y="380252"/>
                  </a:cubicBezTo>
                  <a:cubicBezTo>
                    <a:pt x="4125" y="372909"/>
                    <a:pt x="0" y="362950"/>
                    <a:pt x="0" y="352566"/>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4" id="4"/>
            <p:cNvSpPr txBox="true"/>
            <p:nvPr/>
          </p:nvSpPr>
          <p:spPr>
            <a:xfrm>
              <a:off x="0" y="9525"/>
              <a:ext cx="812800" cy="382194"/>
            </a:xfrm>
            <a:prstGeom prst="rect">
              <a:avLst/>
            </a:prstGeom>
          </p:spPr>
          <p:txBody>
            <a:bodyPr anchor="ctr" rtlCol="false" tIns="50800" lIns="50800" bIns="50800" rIns="50800"/>
            <a:lstStyle/>
            <a:p>
              <a:pPr algn="ctr">
                <a:lnSpc>
                  <a:spcPts val="2121"/>
                </a:lnSpc>
              </a:pPr>
            </a:p>
          </p:txBody>
        </p:sp>
      </p:grpSp>
      <p:grpSp>
        <p:nvGrpSpPr>
          <p:cNvPr name="Group 5" id="5"/>
          <p:cNvGrpSpPr/>
          <p:nvPr/>
        </p:nvGrpSpPr>
        <p:grpSpPr>
          <a:xfrm rot="0">
            <a:off x="6575103" y="5660212"/>
            <a:ext cx="5141050" cy="2477669"/>
            <a:chOff x="0" y="0"/>
            <a:chExt cx="812800" cy="391719"/>
          </a:xfrm>
        </p:grpSpPr>
        <p:sp>
          <p:nvSpPr>
            <p:cNvPr name="Freeform 6" id="6"/>
            <p:cNvSpPr/>
            <p:nvPr/>
          </p:nvSpPr>
          <p:spPr>
            <a:xfrm flipH="false" flipV="false" rot="0">
              <a:off x="0" y="0"/>
              <a:ext cx="812800" cy="391719"/>
            </a:xfrm>
            <a:custGeom>
              <a:avLst/>
              <a:gdLst/>
              <a:ahLst/>
              <a:cxnLst/>
              <a:rect r="r" b="b" t="t" l="l"/>
              <a:pathLst>
                <a:path h="391719" w="812800">
                  <a:moveTo>
                    <a:pt x="39153" y="0"/>
                  </a:moveTo>
                  <a:lnTo>
                    <a:pt x="773647" y="0"/>
                  </a:lnTo>
                  <a:cubicBezTo>
                    <a:pt x="784031" y="0"/>
                    <a:pt x="793990" y="4125"/>
                    <a:pt x="801332" y="11468"/>
                  </a:cubicBezTo>
                  <a:cubicBezTo>
                    <a:pt x="808675" y="18810"/>
                    <a:pt x="812800" y="28769"/>
                    <a:pt x="812800" y="39153"/>
                  </a:cubicBezTo>
                  <a:lnTo>
                    <a:pt x="812800" y="352566"/>
                  </a:lnTo>
                  <a:cubicBezTo>
                    <a:pt x="812800" y="374190"/>
                    <a:pt x="795270" y="391719"/>
                    <a:pt x="773647" y="391719"/>
                  </a:cubicBezTo>
                  <a:lnTo>
                    <a:pt x="39153" y="391719"/>
                  </a:lnTo>
                  <a:cubicBezTo>
                    <a:pt x="28769" y="391719"/>
                    <a:pt x="18810" y="387594"/>
                    <a:pt x="11468" y="380252"/>
                  </a:cubicBezTo>
                  <a:cubicBezTo>
                    <a:pt x="4125" y="372909"/>
                    <a:pt x="0" y="362950"/>
                    <a:pt x="0" y="352566"/>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7" id="7"/>
            <p:cNvSpPr txBox="true"/>
            <p:nvPr/>
          </p:nvSpPr>
          <p:spPr>
            <a:xfrm>
              <a:off x="0" y="9525"/>
              <a:ext cx="812800" cy="382194"/>
            </a:xfrm>
            <a:prstGeom prst="rect">
              <a:avLst/>
            </a:prstGeom>
          </p:spPr>
          <p:txBody>
            <a:bodyPr anchor="ctr" rtlCol="false" tIns="50800" lIns="50800" bIns="50800" rIns="50800"/>
            <a:lstStyle/>
            <a:p>
              <a:pPr algn="ctr">
                <a:lnSpc>
                  <a:spcPts val="2121"/>
                </a:lnSpc>
              </a:pPr>
            </a:p>
          </p:txBody>
        </p:sp>
      </p:grpSp>
      <p:grpSp>
        <p:nvGrpSpPr>
          <p:cNvPr name="Group 8" id="8"/>
          <p:cNvGrpSpPr/>
          <p:nvPr/>
        </p:nvGrpSpPr>
        <p:grpSpPr>
          <a:xfrm rot="0">
            <a:off x="12040003" y="5660212"/>
            <a:ext cx="5141050" cy="2477669"/>
            <a:chOff x="0" y="0"/>
            <a:chExt cx="812800" cy="391719"/>
          </a:xfrm>
        </p:grpSpPr>
        <p:sp>
          <p:nvSpPr>
            <p:cNvPr name="Freeform 9" id="9"/>
            <p:cNvSpPr/>
            <p:nvPr/>
          </p:nvSpPr>
          <p:spPr>
            <a:xfrm flipH="false" flipV="false" rot="0">
              <a:off x="0" y="0"/>
              <a:ext cx="812800" cy="391719"/>
            </a:xfrm>
            <a:custGeom>
              <a:avLst/>
              <a:gdLst/>
              <a:ahLst/>
              <a:cxnLst/>
              <a:rect r="r" b="b" t="t" l="l"/>
              <a:pathLst>
                <a:path h="391719" w="812800">
                  <a:moveTo>
                    <a:pt x="39153" y="0"/>
                  </a:moveTo>
                  <a:lnTo>
                    <a:pt x="773647" y="0"/>
                  </a:lnTo>
                  <a:cubicBezTo>
                    <a:pt x="784031" y="0"/>
                    <a:pt x="793990" y="4125"/>
                    <a:pt x="801332" y="11468"/>
                  </a:cubicBezTo>
                  <a:cubicBezTo>
                    <a:pt x="808675" y="18810"/>
                    <a:pt x="812800" y="28769"/>
                    <a:pt x="812800" y="39153"/>
                  </a:cubicBezTo>
                  <a:lnTo>
                    <a:pt x="812800" y="352566"/>
                  </a:lnTo>
                  <a:cubicBezTo>
                    <a:pt x="812800" y="374190"/>
                    <a:pt x="795270" y="391719"/>
                    <a:pt x="773647" y="391719"/>
                  </a:cubicBezTo>
                  <a:lnTo>
                    <a:pt x="39153" y="391719"/>
                  </a:lnTo>
                  <a:cubicBezTo>
                    <a:pt x="28769" y="391719"/>
                    <a:pt x="18810" y="387594"/>
                    <a:pt x="11468" y="380252"/>
                  </a:cubicBezTo>
                  <a:cubicBezTo>
                    <a:pt x="4125" y="372909"/>
                    <a:pt x="0" y="362950"/>
                    <a:pt x="0" y="352566"/>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10" id="10"/>
            <p:cNvSpPr txBox="true"/>
            <p:nvPr/>
          </p:nvSpPr>
          <p:spPr>
            <a:xfrm>
              <a:off x="0" y="9525"/>
              <a:ext cx="812800" cy="382194"/>
            </a:xfrm>
            <a:prstGeom prst="rect">
              <a:avLst/>
            </a:prstGeom>
          </p:spPr>
          <p:txBody>
            <a:bodyPr anchor="ctr" rtlCol="false" tIns="50800" lIns="50800" bIns="50800" rIns="50800"/>
            <a:lstStyle/>
            <a:p>
              <a:pPr algn="ctr">
                <a:lnSpc>
                  <a:spcPts val="2121"/>
                </a:lnSpc>
              </a:pPr>
            </a:p>
          </p:txBody>
        </p:sp>
      </p:grpSp>
      <p:sp>
        <p:nvSpPr>
          <p:cNvPr name="TextBox 11" id="11"/>
          <p:cNvSpPr txBox="true"/>
          <p:nvPr/>
        </p:nvSpPr>
        <p:spPr>
          <a:xfrm rot="0">
            <a:off x="3450838" y="895350"/>
            <a:ext cx="11821235" cy="1193800"/>
          </a:xfrm>
          <a:prstGeom prst="rect">
            <a:avLst/>
          </a:prstGeom>
        </p:spPr>
        <p:txBody>
          <a:bodyPr anchor="t" rtlCol="false" tIns="0" lIns="0" bIns="0" rIns="0">
            <a:spAutoFit/>
          </a:bodyPr>
          <a:lstStyle/>
          <a:p>
            <a:pPr algn="ctr">
              <a:lnSpc>
                <a:spcPts val="9799"/>
              </a:lnSpc>
            </a:pPr>
            <a:r>
              <a:rPr lang="en-US" b="true" sz="6999" spc="657">
                <a:solidFill>
                  <a:srgbClr val="EDE8E4"/>
                </a:solidFill>
                <a:latin typeface="Glacial Indifference Bold"/>
                <a:ea typeface="Glacial Indifference Bold"/>
                <a:cs typeface="Glacial Indifference Bold"/>
                <a:sym typeface="Glacial Indifference Bold"/>
              </a:rPr>
              <a:t>BENEFICIOS ESPERADOS</a:t>
            </a:r>
          </a:p>
        </p:txBody>
      </p:sp>
      <p:sp>
        <p:nvSpPr>
          <p:cNvPr name="TextBox 12" id="12"/>
          <p:cNvSpPr txBox="true"/>
          <p:nvPr/>
        </p:nvSpPr>
        <p:spPr>
          <a:xfrm rot="0">
            <a:off x="1395766" y="6009782"/>
            <a:ext cx="4563411" cy="2270408"/>
          </a:xfrm>
          <a:prstGeom prst="rect">
            <a:avLst/>
          </a:prstGeom>
        </p:spPr>
        <p:txBody>
          <a:bodyPr anchor="t" rtlCol="false" tIns="0" lIns="0" bIns="0" rIns="0">
            <a:spAutoFit/>
          </a:bodyPr>
          <a:lstStyle/>
          <a:p>
            <a:pPr algn="ctr" marL="562611" indent="-281306" lvl="1">
              <a:lnSpc>
                <a:spcPts val="3648"/>
              </a:lnSpc>
              <a:buFont typeface="Arial"/>
              <a:buChar char="•"/>
            </a:pPr>
            <a:r>
              <a:rPr lang="en-US" sz="2605" spc="57">
                <a:solidFill>
                  <a:srgbClr val="152540"/>
                </a:solidFill>
                <a:latin typeface="Glacial Indifference"/>
                <a:ea typeface="Glacial Indifference"/>
                <a:cs typeface="Glacial Indifference"/>
                <a:sym typeface="Glacial Indifference"/>
              </a:rPr>
              <a:t>50% menos tiempo en trámites</a:t>
            </a:r>
          </a:p>
          <a:p>
            <a:pPr algn="ctr" marL="562611" indent="-281306" lvl="1">
              <a:lnSpc>
                <a:spcPts val="3648"/>
              </a:lnSpc>
              <a:buFont typeface="Arial"/>
              <a:buChar char="•"/>
            </a:pPr>
            <a:r>
              <a:rPr lang="en-US" sz="2605" spc="57">
                <a:solidFill>
                  <a:srgbClr val="152540"/>
                </a:solidFill>
                <a:latin typeface="Glacial Indifference"/>
                <a:ea typeface="Glacial Indifference"/>
                <a:cs typeface="Glacial Indifference"/>
                <a:sym typeface="Glacial Indifference"/>
              </a:rPr>
              <a:t>Comunicación clara y unificada</a:t>
            </a:r>
          </a:p>
          <a:p>
            <a:pPr algn="ctr">
              <a:lnSpc>
                <a:spcPts val="3648"/>
              </a:lnSpc>
            </a:pPr>
          </a:p>
        </p:txBody>
      </p:sp>
      <p:sp>
        <p:nvSpPr>
          <p:cNvPr name="TextBox 13" id="13"/>
          <p:cNvSpPr txBox="true"/>
          <p:nvPr/>
        </p:nvSpPr>
        <p:spPr>
          <a:xfrm rot="0">
            <a:off x="6862295" y="6009782"/>
            <a:ext cx="4563411" cy="1814519"/>
          </a:xfrm>
          <a:prstGeom prst="rect">
            <a:avLst/>
          </a:prstGeom>
        </p:spPr>
        <p:txBody>
          <a:bodyPr anchor="t" rtlCol="false" tIns="0" lIns="0" bIns="0" rIns="0">
            <a:spAutoFit/>
          </a:bodyPr>
          <a:lstStyle/>
          <a:p>
            <a:pPr algn="ctr" marL="562611" indent="-281306" lvl="1">
              <a:lnSpc>
                <a:spcPts val="3648"/>
              </a:lnSpc>
              <a:buFont typeface="Arial"/>
              <a:buChar char="•"/>
            </a:pPr>
            <a:r>
              <a:rPr lang="en-US" sz="2605" spc="57">
                <a:solidFill>
                  <a:srgbClr val="152540"/>
                </a:solidFill>
                <a:latin typeface="Glacial Indifference"/>
                <a:ea typeface="Glacial Indifference"/>
                <a:cs typeface="Glacial Indifference"/>
                <a:sym typeface="Glacial Indifference"/>
              </a:rPr>
              <a:t>Transparencia en solicitudes</a:t>
            </a:r>
          </a:p>
          <a:p>
            <a:pPr algn="ctr" marL="562611" indent="-281306" lvl="1">
              <a:lnSpc>
                <a:spcPts val="3648"/>
              </a:lnSpc>
              <a:buFont typeface="Arial"/>
              <a:buChar char="•"/>
            </a:pPr>
            <a:r>
              <a:rPr lang="en-US" sz="2605" spc="57">
                <a:solidFill>
                  <a:srgbClr val="152540"/>
                </a:solidFill>
                <a:latin typeface="Glacial Indifference"/>
                <a:ea typeface="Glacial Indifference"/>
                <a:cs typeface="Glacial Indifference"/>
                <a:sym typeface="Glacial Indifference"/>
              </a:rPr>
              <a:t>Uso ordenado de recursos</a:t>
            </a:r>
          </a:p>
          <a:p>
            <a:pPr algn="ctr">
              <a:lnSpc>
                <a:spcPts val="3648"/>
              </a:lnSpc>
            </a:pPr>
          </a:p>
        </p:txBody>
      </p:sp>
      <p:sp>
        <p:nvSpPr>
          <p:cNvPr name="TextBox 14" id="14"/>
          <p:cNvSpPr txBox="true"/>
          <p:nvPr/>
        </p:nvSpPr>
        <p:spPr>
          <a:xfrm rot="0">
            <a:off x="12497930" y="6009782"/>
            <a:ext cx="4563411" cy="2270408"/>
          </a:xfrm>
          <a:prstGeom prst="rect">
            <a:avLst/>
          </a:prstGeom>
        </p:spPr>
        <p:txBody>
          <a:bodyPr anchor="t" rtlCol="false" tIns="0" lIns="0" bIns="0" rIns="0">
            <a:spAutoFit/>
          </a:bodyPr>
          <a:lstStyle/>
          <a:p>
            <a:pPr algn="ctr" marL="562611" indent="-281306" lvl="1">
              <a:lnSpc>
                <a:spcPts val="3648"/>
              </a:lnSpc>
              <a:buFont typeface="Arial"/>
              <a:buChar char="•"/>
            </a:pPr>
            <a:r>
              <a:rPr lang="en-US" sz="2605" spc="57">
                <a:solidFill>
                  <a:srgbClr val="152540"/>
                </a:solidFill>
                <a:latin typeface="Glacial Indifference"/>
                <a:ea typeface="Glacial Indifference"/>
                <a:cs typeface="Glacial Indifference"/>
                <a:sym typeface="Glacial Indifference"/>
              </a:rPr>
              <a:t>I</a:t>
            </a:r>
            <a:r>
              <a:rPr lang="en-US" sz="2605" spc="57" strike="noStrike" u="none">
                <a:solidFill>
                  <a:srgbClr val="152540"/>
                </a:solidFill>
                <a:latin typeface="Glacial Indifference"/>
                <a:ea typeface="Glacial Indifference"/>
                <a:cs typeface="Glacial Indifference"/>
                <a:sym typeface="Glacial Indifference"/>
              </a:rPr>
              <a:t>nclusión de adultos mayores</a:t>
            </a:r>
          </a:p>
          <a:p>
            <a:pPr algn="ctr" marL="562611" indent="-281306" lvl="1">
              <a:lnSpc>
                <a:spcPts val="3648"/>
              </a:lnSpc>
              <a:buFont typeface="Arial"/>
              <a:buChar char="•"/>
            </a:pPr>
            <a:r>
              <a:rPr lang="en-US" sz="2605" spc="57" strike="noStrike" u="none">
                <a:solidFill>
                  <a:srgbClr val="152540"/>
                </a:solidFill>
                <a:latin typeface="Glacial Indifference"/>
                <a:ea typeface="Glacial Indifference"/>
                <a:cs typeface="Glacial Indifference"/>
                <a:sym typeface="Glacial Indifference"/>
              </a:rPr>
              <a:t>Canal formal de incidencias</a:t>
            </a:r>
          </a:p>
          <a:p>
            <a:pPr algn="ctr">
              <a:lnSpc>
                <a:spcPts val="3648"/>
              </a:lnSpc>
            </a:pPr>
          </a:p>
        </p:txBody>
      </p:sp>
      <p:sp>
        <p:nvSpPr>
          <p:cNvPr name="Freeform 15" id="15"/>
          <p:cNvSpPr/>
          <p:nvPr/>
        </p:nvSpPr>
        <p:spPr>
          <a:xfrm flipH="false" flipV="false" rot="0">
            <a:off x="16321534" y="-285545"/>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6" id="16"/>
          <p:cNvSpPr/>
          <p:nvPr/>
        </p:nvSpPr>
        <p:spPr>
          <a:xfrm flipH="false" flipV="false" rot="0">
            <a:off x="17304767" y="854768"/>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7" id="17"/>
          <p:cNvSpPr/>
          <p:nvPr/>
        </p:nvSpPr>
        <p:spPr>
          <a:xfrm flipH="false" flipV="false" rot="672866">
            <a:off x="-1045588" y="-1783519"/>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8" id="18"/>
          <p:cNvSpPr txBox="true"/>
          <p:nvPr/>
        </p:nvSpPr>
        <p:spPr>
          <a:xfrm rot="0">
            <a:off x="3450838" y="2518057"/>
            <a:ext cx="11821235" cy="1967230"/>
          </a:xfrm>
          <a:prstGeom prst="rect">
            <a:avLst/>
          </a:prstGeom>
        </p:spPr>
        <p:txBody>
          <a:bodyPr anchor="t" rtlCol="false" tIns="0" lIns="0" bIns="0" rIns="0">
            <a:spAutoFit/>
          </a:bodyPr>
          <a:lstStyle/>
          <a:p>
            <a:pPr algn="l">
              <a:lnSpc>
                <a:spcPts val="3920"/>
              </a:lnSpc>
            </a:pPr>
            <a:r>
              <a:rPr lang="en-US" sz="2800" spc="61">
                <a:solidFill>
                  <a:srgbClr val="FFFFFF"/>
                </a:solidFill>
                <a:latin typeface="Glacial Indifference"/>
                <a:ea typeface="Glacial Indifference"/>
                <a:cs typeface="Glacial Indifference"/>
                <a:sym typeface="Glacial Indifference"/>
              </a:rPr>
              <a:t>E</a:t>
            </a:r>
            <a:r>
              <a:rPr lang="en-US" sz="2800" spc="61" strike="noStrike" u="none">
                <a:solidFill>
                  <a:srgbClr val="FFFFFF"/>
                </a:solidFill>
                <a:latin typeface="Glacial Indifference"/>
                <a:ea typeface="Glacial Indifference"/>
                <a:cs typeface="Glacial Indifference"/>
                <a:sym typeface="Glacial Indifference"/>
              </a:rPr>
              <a:t>l sistema permitirá reducir los tiempos de atención, centralizar la comunicación con los vecinos, dar trazabilidad a cada trámite, ordenar las reservas de recursos comunitarios y ofrecer un canal inclusivo para adultos mayores y para la gestión de incidencias locales.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Freeform 2" id="2"/>
          <p:cNvSpPr/>
          <p:nvPr/>
        </p:nvSpPr>
        <p:spPr>
          <a:xfrm flipH="false" flipV="false" rot="0">
            <a:off x="-1349325" y="-3242481"/>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151301">
            <a:off x="11519944" y="6879172"/>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9316315" y="2389310"/>
            <a:ext cx="4474715" cy="3240615"/>
            <a:chOff x="0" y="0"/>
            <a:chExt cx="997323" cy="722267"/>
          </a:xfrm>
        </p:grpSpPr>
        <p:sp>
          <p:nvSpPr>
            <p:cNvPr name="Freeform 5" id="5"/>
            <p:cNvSpPr/>
            <p:nvPr/>
          </p:nvSpPr>
          <p:spPr>
            <a:xfrm flipH="false" flipV="false" rot="0">
              <a:off x="0" y="0"/>
              <a:ext cx="997323" cy="722267"/>
            </a:xfrm>
            <a:custGeom>
              <a:avLst/>
              <a:gdLst/>
              <a:ahLst/>
              <a:cxnLst/>
              <a:rect r="r" b="b" t="t" l="l"/>
              <a:pathLst>
                <a:path h="722267" w="997323">
                  <a:moveTo>
                    <a:pt x="102079" y="0"/>
                  </a:moveTo>
                  <a:lnTo>
                    <a:pt x="895245" y="0"/>
                  </a:lnTo>
                  <a:cubicBezTo>
                    <a:pt x="951621" y="0"/>
                    <a:pt x="997323" y="45702"/>
                    <a:pt x="997323" y="102079"/>
                  </a:cubicBezTo>
                  <a:lnTo>
                    <a:pt x="997323" y="620189"/>
                  </a:lnTo>
                  <a:cubicBezTo>
                    <a:pt x="997323" y="676565"/>
                    <a:pt x="951621" y="722267"/>
                    <a:pt x="895245" y="722267"/>
                  </a:cubicBezTo>
                  <a:lnTo>
                    <a:pt x="102079" y="722267"/>
                  </a:lnTo>
                  <a:cubicBezTo>
                    <a:pt x="45702" y="722267"/>
                    <a:pt x="0" y="676565"/>
                    <a:pt x="0" y="620189"/>
                  </a:cubicBezTo>
                  <a:lnTo>
                    <a:pt x="0" y="102079"/>
                  </a:lnTo>
                  <a:cubicBezTo>
                    <a:pt x="0" y="45702"/>
                    <a:pt x="45702" y="0"/>
                    <a:pt x="102079" y="0"/>
                  </a:cubicBezTo>
                  <a:close/>
                </a:path>
              </a:pathLst>
            </a:custGeom>
            <a:solidFill>
              <a:srgbClr val="000000">
                <a:alpha val="0"/>
              </a:srgbClr>
            </a:solidFill>
            <a:ln w="38100" cap="rnd">
              <a:solidFill>
                <a:srgbClr val="E3D8D4"/>
              </a:solidFill>
              <a:prstDash val="solid"/>
              <a:round/>
            </a:ln>
          </p:spPr>
        </p:sp>
        <p:sp>
          <p:nvSpPr>
            <p:cNvPr name="TextBox 6" id="6"/>
            <p:cNvSpPr txBox="true"/>
            <p:nvPr/>
          </p:nvSpPr>
          <p:spPr>
            <a:xfrm>
              <a:off x="0" y="9525"/>
              <a:ext cx="997323" cy="712742"/>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7" id="7"/>
          <p:cNvGrpSpPr/>
          <p:nvPr/>
        </p:nvGrpSpPr>
        <p:grpSpPr>
          <a:xfrm rot="0">
            <a:off x="4496971" y="2389310"/>
            <a:ext cx="4474715" cy="3240615"/>
            <a:chOff x="0" y="0"/>
            <a:chExt cx="997323" cy="722267"/>
          </a:xfrm>
        </p:grpSpPr>
        <p:sp>
          <p:nvSpPr>
            <p:cNvPr name="Freeform 8" id="8"/>
            <p:cNvSpPr/>
            <p:nvPr/>
          </p:nvSpPr>
          <p:spPr>
            <a:xfrm flipH="false" flipV="false" rot="0">
              <a:off x="0" y="0"/>
              <a:ext cx="997323" cy="722267"/>
            </a:xfrm>
            <a:custGeom>
              <a:avLst/>
              <a:gdLst/>
              <a:ahLst/>
              <a:cxnLst/>
              <a:rect r="r" b="b" t="t" l="l"/>
              <a:pathLst>
                <a:path h="722267" w="997323">
                  <a:moveTo>
                    <a:pt x="102079" y="0"/>
                  </a:moveTo>
                  <a:lnTo>
                    <a:pt x="895245" y="0"/>
                  </a:lnTo>
                  <a:cubicBezTo>
                    <a:pt x="951621" y="0"/>
                    <a:pt x="997323" y="45702"/>
                    <a:pt x="997323" y="102079"/>
                  </a:cubicBezTo>
                  <a:lnTo>
                    <a:pt x="997323" y="620189"/>
                  </a:lnTo>
                  <a:cubicBezTo>
                    <a:pt x="997323" y="676565"/>
                    <a:pt x="951621" y="722267"/>
                    <a:pt x="895245" y="722267"/>
                  </a:cubicBezTo>
                  <a:lnTo>
                    <a:pt x="102079" y="722267"/>
                  </a:lnTo>
                  <a:cubicBezTo>
                    <a:pt x="45702" y="722267"/>
                    <a:pt x="0" y="676565"/>
                    <a:pt x="0" y="620189"/>
                  </a:cubicBezTo>
                  <a:lnTo>
                    <a:pt x="0" y="102079"/>
                  </a:lnTo>
                  <a:cubicBezTo>
                    <a:pt x="0" y="45702"/>
                    <a:pt x="45702" y="0"/>
                    <a:pt x="102079" y="0"/>
                  </a:cubicBezTo>
                  <a:close/>
                </a:path>
              </a:pathLst>
            </a:custGeom>
            <a:solidFill>
              <a:srgbClr val="000000">
                <a:alpha val="0"/>
              </a:srgbClr>
            </a:solidFill>
            <a:ln w="38100" cap="rnd">
              <a:solidFill>
                <a:srgbClr val="E3D8D4"/>
              </a:solidFill>
              <a:prstDash val="solid"/>
              <a:round/>
            </a:ln>
          </p:spPr>
        </p:sp>
        <p:sp>
          <p:nvSpPr>
            <p:cNvPr name="TextBox 9" id="9"/>
            <p:cNvSpPr txBox="true"/>
            <p:nvPr/>
          </p:nvSpPr>
          <p:spPr>
            <a:xfrm>
              <a:off x="0" y="9525"/>
              <a:ext cx="997323" cy="712742"/>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TextBox 10" id="10"/>
          <p:cNvSpPr txBox="true"/>
          <p:nvPr/>
        </p:nvSpPr>
        <p:spPr>
          <a:xfrm rot="0">
            <a:off x="8623874" y="603098"/>
            <a:ext cx="8184365" cy="1211565"/>
          </a:xfrm>
          <a:prstGeom prst="rect">
            <a:avLst/>
          </a:prstGeom>
        </p:spPr>
        <p:txBody>
          <a:bodyPr anchor="t" rtlCol="false" tIns="0" lIns="0" bIns="0" rIns="0">
            <a:spAutoFit/>
          </a:bodyPr>
          <a:lstStyle/>
          <a:p>
            <a:pPr algn="r">
              <a:lnSpc>
                <a:spcPts val="9841"/>
              </a:lnSpc>
            </a:pPr>
            <a:r>
              <a:rPr lang="en-US" sz="7029" spc="660">
                <a:solidFill>
                  <a:srgbClr val="EDE8E4"/>
                </a:solidFill>
                <a:latin typeface="Glacial Indifference"/>
                <a:ea typeface="Glacial Indifference"/>
                <a:cs typeface="Glacial Indifference"/>
                <a:sym typeface="Glacial Indifference"/>
              </a:rPr>
              <a:t>ALCANCE</a:t>
            </a:r>
          </a:p>
        </p:txBody>
      </p:sp>
      <p:sp>
        <p:nvSpPr>
          <p:cNvPr name="Freeform 11" id="11"/>
          <p:cNvSpPr/>
          <p:nvPr/>
        </p:nvSpPr>
        <p:spPr>
          <a:xfrm flipH="false" flipV="false" rot="-10800000">
            <a:off x="9316315" y="2389310"/>
            <a:ext cx="4474715" cy="1033825"/>
          </a:xfrm>
          <a:custGeom>
            <a:avLst/>
            <a:gdLst/>
            <a:ahLst/>
            <a:cxnLst/>
            <a:rect r="r" b="b" t="t" l="l"/>
            <a:pathLst>
              <a:path h="1033825" w="4474715">
                <a:moveTo>
                  <a:pt x="0" y="0"/>
                </a:moveTo>
                <a:lnTo>
                  <a:pt x="4474714" y="0"/>
                </a:lnTo>
                <a:lnTo>
                  <a:pt x="4474714" y="1033825"/>
                </a:lnTo>
                <a:lnTo>
                  <a:pt x="0" y="1033825"/>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Freeform 12" id="12"/>
          <p:cNvSpPr/>
          <p:nvPr/>
        </p:nvSpPr>
        <p:spPr>
          <a:xfrm flipH="false" flipV="false" rot="-10800000">
            <a:off x="4496971" y="2389310"/>
            <a:ext cx="4474715" cy="1033825"/>
          </a:xfrm>
          <a:custGeom>
            <a:avLst/>
            <a:gdLst/>
            <a:ahLst/>
            <a:cxnLst/>
            <a:rect r="r" b="b" t="t" l="l"/>
            <a:pathLst>
              <a:path h="1033825" w="4474715">
                <a:moveTo>
                  <a:pt x="0" y="0"/>
                </a:moveTo>
                <a:lnTo>
                  <a:pt x="4474714" y="0"/>
                </a:lnTo>
                <a:lnTo>
                  <a:pt x="4474714" y="1033825"/>
                </a:lnTo>
                <a:lnTo>
                  <a:pt x="0" y="1033825"/>
                </a:lnTo>
                <a:lnTo>
                  <a:pt x="0" y="0"/>
                </a:lnTo>
                <a:close/>
              </a:path>
            </a:pathLst>
          </a:custGeom>
          <a:blipFill>
            <a:blip r:embed="rId4">
              <a:extLst>
                <a:ext uri="{96DAC541-7B7A-43D3-8B79-37D633B846F1}">
                  <asvg:svgBlip xmlns:asvg="http://schemas.microsoft.com/office/drawing/2016/SVG/main" r:embed="rId5"/>
                </a:ext>
              </a:extLst>
            </a:blip>
            <a:stretch>
              <a:fillRect l="0" t="-473620" r="0" b="0"/>
            </a:stretch>
          </a:blipFill>
        </p:spPr>
      </p:sp>
      <p:sp>
        <p:nvSpPr>
          <p:cNvPr name="TextBox 13" id="13"/>
          <p:cNvSpPr txBox="true"/>
          <p:nvPr/>
        </p:nvSpPr>
        <p:spPr>
          <a:xfrm rot="0">
            <a:off x="9649223" y="2609393"/>
            <a:ext cx="3804269" cy="633169"/>
          </a:xfrm>
          <a:prstGeom prst="rect">
            <a:avLst/>
          </a:prstGeom>
        </p:spPr>
        <p:txBody>
          <a:bodyPr anchor="t" rtlCol="false" tIns="0" lIns="0" bIns="0" rIns="0">
            <a:spAutoFit/>
          </a:bodyPr>
          <a:lstStyle/>
          <a:p>
            <a:pPr algn="ctr">
              <a:lnSpc>
                <a:spcPts val="5120"/>
              </a:lnSpc>
            </a:pPr>
            <a:r>
              <a:rPr lang="en-US" b="true" sz="3657" spc="153">
                <a:solidFill>
                  <a:srgbClr val="253754"/>
                </a:solidFill>
                <a:latin typeface="Glacial Indifference Bold"/>
                <a:ea typeface="Glacial Indifference Bold"/>
                <a:cs typeface="Glacial Indifference Bold"/>
                <a:sym typeface="Glacial Indifference Bold"/>
              </a:rPr>
              <a:t>Excluye</a:t>
            </a:r>
          </a:p>
        </p:txBody>
      </p:sp>
      <p:sp>
        <p:nvSpPr>
          <p:cNvPr name="TextBox 14" id="14"/>
          <p:cNvSpPr txBox="true"/>
          <p:nvPr/>
        </p:nvSpPr>
        <p:spPr>
          <a:xfrm rot="0">
            <a:off x="4935935" y="2609393"/>
            <a:ext cx="3596786" cy="624865"/>
          </a:xfrm>
          <a:prstGeom prst="rect">
            <a:avLst/>
          </a:prstGeom>
        </p:spPr>
        <p:txBody>
          <a:bodyPr anchor="t" rtlCol="false" tIns="0" lIns="0" bIns="0" rIns="0">
            <a:spAutoFit/>
          </a:bodyPr>
          <a:lstStyle/>
          <a:p>
            <a:pPr algn="ctr">
              <a:lnSpc>
                <a:spcPts val="5120"/>
              </a:lnSpc>
            </a:pPr>
            <a:r>
              <a:rPr lang="en-US" b="true" sz="3657" spc="153">
                <a:solidFill>
                  <a:srgbClr val="253754"/>
                </a:solidFill>
                <a:latin typeface="Glacial Indifference Bold"/>
                <a:ea typeface="Glacial Indifference Bold"/>
                <a:cs typeface="Glacial Indifference Bold"/>
                <a:sym typeface="Glacial Indifference Bold"/>
              </a:rPr>
              <a:t>Incluye</a:t>
            </a:r>
          </a:p>
        </p:txBody>
      </p:sp>
      <p:sp>
        <p:nvSpPr>
          <p:cNvPr name="TextBox 15" id="15"/>
          <p:cNvSpPr txBox="true"/>
          <p:nvPr/>
        </p:nvSpPr>
        <p:spPr>
          <a:xfrm rot="0">
            <a:off x="9660997" y="3706129"/>
            <a:ext cx="3898551" cy="1298244"/>
          </a:xfrm>
          <a:prstGeom prst="rect">
            <a:avLst/>
          </a:prstGeom>
        </p:spPr>
        <p:txBody>
          <a:bodyPr anchor="t" rtlCol="false" tIns="0" lIns="0" bIns="0" rIns="0">
            <a:spAutoFit/>
          </a:bodyPr>
          <a:lstStyle/>
          <a:p>
            <a:pPr algn="ctr">
              <a:lnSpc>
                <a:spcPts val="3476"/>
              </a:lnSpc>
            </a:pPr>
            <a:r>
              <a:rPr lang="en-US" sz="2483" spc="54">
                <a:solidFill>
                  <a:srgbClr val="EDE8E4"/>
                </a:solidFill>
                <a:latin typeface="Glacial Indifference"/>
                <a:ea typeface="Glacial Indifference"/>
                <a:cs typeface="Glacial Indifference"/>
                <a:sym typeface="Glacial Indifference"/>
              </a:rPr>
              <a:t>V</a:t>
            </a:r>
            <a:r>
              <a:rPr lang="en-US" sz="2483" spc="54" strike="noStrike" u="none">
                <a:solidFill>
                  <a:srgbClr val="EDE8E4"/>
                </a:solidFill>
                <a:latin typeface="Glacial Indifference"/>
                <a:ea typeface="Glacial Indifference"/>
                <a:cs typeface="Glacial Indifference"/>
                <a:sym typeface="Glacial Indifference"/>
              </a:rPr>
              <a:t>otaciones online, WhatsApp, portal de transparencia extendido</a:t>
            </a:r>
          </a:p>
        </p:txBody>
      </p:sp>
      <p:sp>
        <p:nvSpPr>
          <p:cNvPr name="TextBox 16" id="16"/>
          <p:cNvSpPr txBox="true"/>
          <p:nvPr/>
        </p:nvSpPr>
        <p:spPr>
          <a:xfrm rot="0">
            <a:off x="4841653" y="3706129"/>
            <a:ext cx="3898551" cy="1736144"/>
          </a:xfrm>
          <a:prstGeom prst="rect">
            <a:avLst/>
          </a:prstGeom>
        </p:spPr>
        <p:txBody>
          <a:bodyPr anchor="t" rtlCol="false" tIns="0" lIns="0" bIns="0" rIns="0">
            <a:spAutoFit/>
          </a:bodyPr>
          <a:lstStyle/>
          <a:p>
            <a:pPr algn="ctr">
              <a:lnSpc>
                <a:spcPts val="3476"/>
              </a:lnSpc>
            </a:pPr>
            <a:r>
              <a:rPr lang="en-US" sz="2483" spc="54">
                <a:solidFill>
                  <a:srgbClr val="EDE8E4"/>
                </a:solidFill>
                <a:latin typeface="Glacial Indifference"/>
                <a:ea typeface="Glacial Indifference"/>
                <a:cs typeface="Glacial Indifference"/>
                <a:sym typeface="Glacial Indifference"/>
              </a:rPr>
              <a:t>I</a:t>
            </a:r>
            <a:r>
              <a:rPr lang="en-US" sz="2483" spc="54" strike="noStrike" u="none">
                <a:solidFill>
                  <a:srgbClr val="EDE8E4"/>
                </a:solidFill>
                <a:latin typeface="Glacial Indifference"/>
                <a:ea typeface="Glacial Indifference"/>
                <a:cs typeface="Glacial Indifference"/>
                <a:sym typeface="Glacial Indifference"/>
              </a:rPr>
              <a:t>nscripción, certificados, noticias, reservas, incidencias, notificaciones, auditoría</a:t>
            </a:r>
          </a:p>
        </p:txBody>
      </p:sp>
      <p:sp>
        <p:nvSpPr>
          <p:cNvPr name="Freeform 17" id="17"/>
          <p:cNvSpPr/>
          <p:nvPr/>
        </p:nvSpPr>
        <p:spPr>
          <a:xfrm flipH="false" flipV="false" rot="0">
            <a:off x="-1446812" y="784176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8" id="18"/>
          <p:cNvSpPr/>
          <p:nvPr/>
        </p:nvSpPr>
        <p:spPr>
          <a:xfrm flipH="false" flipV="false" rot="10452176">
            <a:off x="15012576" y="-275968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9" id="19"/>
          <p:cNvSpPr txBox="true"/>
          <p:nvPr/>
        </p:nvSpPr>
        <p:spPr>
          <a:xfrm rot="0">
            <a:off x="1201015" y="6439550"/>
            <a:ext cx="16230600" cy="1362560"/>
          </a:xfrm>
          <a:prstGeom prst="rect">
            <a:avLst/>
          </a:prstGeom>
        </p:spPr>
        <p:txBody>
          <a:bodyPr anchor="t" rtlCol="false" tIns="0" lIns="0" bIns="0" rIns="0">
            <a:spAutoFit/>
          </a:bodyPr>
          <a:lstStyle/>
          <a:p>
            <a:pPr algn="ctr">
              <a:lnSpc>
                <a:spcPts val="3648"/>
              </a:lnSpc>
              <a:spcBef>
                <a:spcPct val="0"/>
              </a:spcBef>
            </a:pPr>
            <a:r>
              <a:rPr lang="en-US" sz="2605" spc="57">
                <a:solidFill>
                  <a:srgbClr val="FFFFFF"/>
                </a:solidFill>
                <a:latin typeface="Glacial Indifference"/>
                <a:ea typeface="Glacial Indifference"/>
                <a:cs typeface="Glacial Indifference"/>
                <a:sym typeface="Glacial Indifference"/>
              </a:rPr>
              <a:t>El MVP se enfocará en las funciones esenciales para la junta de vecinos, dejando para versiones futuras funcionalidades avanzadas que pueden aumentar la participación comunitaria, pero que no son críticas para la primera entrega.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4235367" y="885825"/>
            <a:ext cx="9817265" cy="1252164"/>
          </a:xfrm>
          <a:prstGeom prst="rect">
            <a:avLst/>
          </a:prstGeom>
        </p:spPr>
        <p:txBody>
          <a:bodyPr anchor="t" rtlCol="false" tIns="0" lIns="0" bIns="0" rIns="0">
            <a:spAutoFit/>
          </a:bodyPr>
          <a:lstStyle/>
          <a:p>
            <a:pPr algn="ctr" marL="0" indent="0" lvl="0">
              <a:lnSpc>
                <a:spcPts val="10258"/>
              </a:lnSpc>
              <a:spcBef>
                <a:spcPct val="0"/>
              </a:spcBef>
            </a:pPr>
            <a:r>
              <a:rPr lang="en-US" b="true" sz="7327" spc="688">
                <a:solidFill>
                  <a:srgbClr val="152540"/>
                </a:solidFill>
                <a:latin typeface="Glacial Indifference Bold"/>
                <a:ea typeface="Glacial Indifference Bold"/>
                <a:cs typeface="Glacial Indifference Bold"/>
                <a:sym typeface="Glacial Indifference Bold"/>
              </a:rPr>
              <a:t>METODOLOGIA</a:t>
            </a:r>
          </a:p>
        </p:txBody>
      </p:sp>
      <p:sp>
        <p:nvSpPr>
          <p:cNvPr name="Freeform 3" id="3"/>
          <p:cNvSpPr/>
          <p:nvPr/>
        </p:nvSpPr>
        <p:spPr>
          <a:xfrm flipH="false" flipV="false" rot="0">
            <a:off x="-290950" y="-2033784"/>
            <a:ext cx="5544196" cy="5181303"/>
          </a:xfrm>
          <a:custGeom>
            <a:avLst/>
            <a:gdLst/>
            <a:ahLst/>
            <a:cxnLst/>
            <a:rect r="r" b="b" t="t" l="l"/>
            <a:pathLst>
              <a:path h="5181303" w="5544196">
                <a:moveTo>
                  <a:pt x="0" y="0"/>
                </a:moveTo>
                <a:lnTo>
                  <a:pt x="5544196" y="0"/>
                </a:lnTo>
                <a:lnTo>
                  <a:pt x="5544196" y="5181303"/>
                </a:lnTo>
                <a:lnTo>
                  <a:pt x="0" y="5181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9354559">
            <a:off x="12207201" y="5475509"/>
            <a:ext cx="8367389" cy="7819705"/>
          </a:xfrm>
          <a:custGeom>
            <a:avLst/>
            <a:gdLst/>
            <a:ahLst/>
            <a:cxnLst/>
            <a:rect r="r" b="b" t="t" l="l"/>
            <a:pathLst>
              <a:path h="7819705" w="8367389">
                <a:moveTo>
                  <a:pt x="0" y="0"/>
                </a:moveTo>
                <a:lnTo>
                  <a:pt x="8367389" y="0"/>
                </a:lnTo>
                <a:lnTo>
                  <a:pt x="8367389" y="7819705"/>
                </a:lnTo>
                <a:lnTo>
                  <a:pt x="0" y="7819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400000">
            <a:off x="13112837" y="-1659911"/>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521968">
            <a:off x="-1614569" y="6194806"/>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7" id="7"/>
          <p:cNvSpPr txBox="true"/>
          <p:nvPr/>
        </p:nvSpPr>
        <p:spPr>
          <a:xfrm rot="0">
            <a:off x="3437152" y="2984098"/>
            <a:ext cx="11413697" cy="1976755"/>
          </a:xfrm>
          <a:prstGeom prst="rect">
            <a:avLst/>
          </a:prstGeom>
        </p:spPr>
        <p:txBody>
          <a:bodyPr anchor="t" rtlCol="false" tIns="0" lIns="0" bIns="0" rIns="0">
            <a:spAutoFit/>
          </a:bodyPr>
          <a:lstStyle/>
          <a:p>
            <a:pPr algn="ctr">
              <a:lnSpc>
                <a:spcPts val="3919"/>
              </a:lnSpc>
            </a:pPr>
            <a:r>
              <a:rPr lang="en-US" sz="2799" spc="61">
                <a:solidFill>
                  <a:srgbClr val="152540"/>
                </a:solidFill>
                <a:latin typeface="Glacial Indifference"/>
                <a:ea typeface="Glacial Indifference"/>
                <a:cs typeface="Glacial Indifference"/>
                <a:sym typeface="Glacial Indifference"/>
              </a:rPr>
              <a:t>El</a:t>
            </a:r>
            <a:r>
              <a:rPr lang="en-US" sz="2799" spc="61" strike="noStrike" u="none">
                <a:solidFill>
                  <a:srgbClr val="152540"/>
                </a:solidFill>
                <a:latin typeface="Glacial Indifference"/>
                <a:ea typeface="Glacial Indifference"/>
                <a:cs typeface="Glacial Indifference"/>
                <a:sym typeface="Glacial Indifference"/>
              </a:rPr>
              <a:t> proyecto se gestionará con la metodología interativa incremental, dividiendo el trabajo en dos personas mejorándolo en 7 iteraciones. Se establecieron hitos claros que marcan la entrega de un MVP, una versión beta y el producto final.</a:t>
            </a:r>
          </a:p>
        </p:txBody>
      </p:sp>
      <p:sp>
        <p:nvSpPr>
          <p:cNvPr name="TextBox 8" id="8"/>
          <p:cNvSpPr txBox="true"/>
          <p:nvPr/>
        </p:nvSpPr>
        <p:spPr>
          <a:xfrm rot="0">
            <a:off x="3437152" y="5392141"/>
            <a:ext cx="11413697" cy="2967355"/>
          </a:xfrm>
          <a:prstGeom prst="rect">
            <a:avLst/>
          </a:prstGeom>
        </p:spPr>
        <p:txBody>
          <a:bodyPr anchor="t" rtlCol="false" tIns="0" lIns="0" bIns="0" rIns="0">
            <a:spAutoFit/>
          </a:bodyPr>
          <a:lstStyle/>
          <a:p>
            <a:pPr algn="ctr" marL="604519" indent="-302260"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 0 a 6 iteraciones</a:t>
            </a:r>
          </a:p>
          <a:p>
            <a:pPr algn="ctr" marL="604519" indent="-302260"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Hitos principales:</a:t>
            </a:r>
          </a:p>
          <a:p>
            <a:pPr algn="ctr" marL="604519" indent="-302260"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Planificación de iteraciones</a:t>
            </a:r>
          </a:p>
          <a:p>
            <a:pPr algn="ctr" marL="604519" indent="-302260"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Desarrollo y pruebas</a:t>
            </a:r>
          </a:p>
          <a:p>
            <a:pPr algn="ctr" marL="604519" indent="-302260" lvl="1">
              <a:lnSpc>
                <a:spcPts val="3919"/>
              </a:lnSpc>
              <a:buFont typeface="Arial"/>
              <a:buChar char="•"/>
            </a:pPr>
            <a:r>
              <a:rPr lang="en-US" sz="2799" spc="61">
                <a:solidFill>
                  <a:srgbClr val="152540"/>
                </a:solidFill>
                <a:latin typeface="Glacial Indifference"/>
                <a:ea typeface="Glacial Indifference"/>
                <a:cs typeface="Glacial Indifference"/>
                <a:sym typeface="Glacial Indifference"/>
              </a:rPr>
              <a:t>Revisión y ajustes</a:t>
            </a:r>
          </a:p>
          <a:p>
            <a:pPr algn="ctr">
              <a:lnSpc>
                <a:spcPts val="391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12477373" y="-510911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14603545" y="174892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8798399">
            <a:off x="-2994864" y="-864598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5" id="5"/>
          <p:cNvGrpSpPr/>
          <p:nvPr/>
        </p:nvGrpSpPr>
        <p:grpSpPr>
          <a:xfrm rot="0">
            <a:off x="1720576" y="2888562"/>
            <a:ext cx="6232665" cy="2740224"/>
            <a:chOff x="0" y="0"/>
            <a:chExt cx="2019680" cy="887963"/>
          </a:xfrm>
        </p:grpSpPr>
        <p:sp>
          <p:nvSpPr>
            <p:cNvPr name="Freeform 6" id="6"/>
            <p:cNvSpPr/>
            <p:nvPr/>
          </p:nvSpPr>
          <p:spPr>
            <a:xfrm flipH="false" flipV="false" rot="0">
              <a:off x="0" y="0"/>
              <a:ext cx="2019680" cy="887963"/>
            </a:xfrm>
            <a:custGeom>
              <a:avLst/>
              <a:gdLst/>
              <a:ahLst/>
              <a:cxnLst/>
              <a:rect r="r" b="b" t="t" l="l"/>
              <a:pathLst>
                <a:path h="887963" w="2019680">
                  <a:moveTo>
                    <a:pt x="48444" y="0"/>
                  </a:moveTo>
                  <a:lnTo>
                    <a:pt x="1971236" y="0"/>
                  </a:lnTo>
                  <a:cubicBezTo>
                    <a:pt x="1984084" y="0"/>
                    <a:pt x="1996406" y="5104"/>
                    <a:pt x="2005491" y="14189"/>
                  </a:cubicBezTo>
                  <a:cubicBezTo>
                    <a:pt x="2014576" y="23274"/>
                    <a:pt x="2019680" y="35596"/>
                    <a:pt x="2019680" y="48444"/>
                  </a:cubicBezTo>
                  <a:lnTo>
                    <a:pt x="2019680" y="839519"/>
                  </a:lnTo>
                  <a:cubicBezTo>
                    <a:pt x="2019680" y="866274"/>
                    <a:pt x="1997991" y="887963"/>
                    <a:pt x="1971236" y="887963"/>
                  </a:cubicBezTo>
                  <a:lnTo>
                    <a:pt x="48444" y="887963"/>
                  </a:lnTo>
                  <a:cubicBezTo>
                    <a:pt x="21689" y="887963"/>
                    <a:pt x="0" y="866274"/>
                    <a:pt x="0" y="839519"/>
                  </a:cubicBezTo>
                  <a:lnTo>
                    <a:pt x="0" y="48444"/>
                  </a:lnTo>
                  <a:cubicBezTo>
                    <a:pt x="0" y="21689"/>
                    <a:pt x="21689" y="0"/>
                    <a:pt x="48444" y="0"/>
                  </a:cubicBezTo>
                  <a:close/>
                </a:path>
              </a:pathLst>
            </a:custGeom>
            <a:solidFill>
              <a:srgbClr val="253754"/>
            </a:solidFill>
            <a:ln cap="rnd">
              <a:noFill/>
              <a:prstDash val="solid"/>
              <a:round/>
            </a:ln>
          </p:spPr>
        </p:sp>
        <p:sp>
          <p:nvSpPr>
            <p:cNvPr name="TextBox 7" id="7"/>
            <p:cNvSpPr txBox="true"/>
            <p:nvPr/>
          </p:nvSpPr>
          <p:spPr>
            <a:xfrm>
              <a:off x="0" y="9525"/>
              <a:ext cx="2019680" cy="878438"/>
            </a:xfrm>
            <a:prstGeom prst="rect">
              <a:avLst/>
            </a:prstGeom>
          </p:spPr>
          <p:txBody>
            <a:bodyPr anchor="ctr" rtlCol="false" tIns="50800" lIns="50800" bIns="50800" rIns="50800"/>
            <a:lstStyle/>
            <a:p>
              <a:pPr algn="ctr">
                <a:lnSpc>
                  <a:spcPts val="2121"/>
                </a:lnSpc>
              </a:pPr>
            </a:p>
          </p:txBody>
        </p:sp>
      </p:grpSp>
      <p:grpSp>
        <p:nvGrpSpPr>
          <p:cNvPr name="Group 8" id="8"/>
          <p:cNvGrpSpPr/>
          <p:nvPr/>
        </p:nvGrpSpPr>
        <p:grpSpPr>
          <a:xfrm rot="0">
            <a:off x="9408443" y="2888562"/>
            <a:ext cx="6232665" cy="2740224"/>
            <a:chOff x="0" y="0"/>
            <a:chExt cx="2019680" cy="887963"/>
          </a:xfrm>
        </p:grpSpPr>
        <p:sp>
          <p:nvSpPr>
            <p:cNvPr name="Freeform 9" id="9"/>
            <p:cNvSpPr/>
            <p:nvPr/>
          </p:nvSpPr>
          <p:spPr>
            <a:xfrm flipH="false" flipV="false" rot="0">
              <a:off x="0" y="0"/>
              <a:ext cx="2019680" cy="887963"/>
            </a:xfrm>
            <a:custGeom>
              <a:avLst/>
              <a:gdLst/>
              <a:ahLst/>
              <a:cxnLst/>
              <a:rect r="r" b="b" t="t" l="l"/>
              <a:pathLst>
                <a:path h="887963" w="2019680">
                  <a:moveTo>
                    <a:pt x="48444" y="0"/>
                  </a:moveTo>
                  <a:lnTo>
                    <a:pt x="1971236" y="0"/>
                  </a:lnTo>
                  <a:cubicBezTo>
                    <a:pt x="1984084" y="0"/>
                    <a:pt x="1996406" y="5104"/>
                    <a:pt x="2005491" y="14189"/>
                  </a:cubicBezTo>
                  <a:cubicBezTo>
                    <a:pt x="2014576" y="23274"/>
                    <a:pt x="2019680" y="35596"/>
                    <a:pt x="2019680" y="48444"/>
                  </a:cubicBezTo>
                  <a:lnTo>
                    <a:pt x="2019680" y="839519"/>
                  </a:lnTo>
                  <a:cubicBezTo>
                    <a:pt x="2019680" y="866274"/>
                    <a:pt x="1997991" y="887963"/>
                    <a:pt x="1971236" y="887963"/>
                  </a:cubicBezTo>
                  <a:lnTo>
                    <a:pt x="48444" y="887963"/>
                  </a:lnTo>
                  <a:cubicBezTo>
                    <a:pt x="21689" y="887963"/>
                    <a:pt x="0" y="866274"/>
                    <a:pt x="0" y="839519"/>
                  </a:cubicBezTo>
                  <a:lnTo>
                    <a:pt x="0" y="48444"/>
                  </a:lnTo>
                  <a:cubicBezTo>
                    <a:pt x="0" y="21689"/>
                    <a:pt x="21689" y="0"/>
                    <a:pt x="48444" y="0"/>
                  </a:cubicBezTo>
                  <a:close/>
                </a:path>
              </a:pathLst>
            </a:custGeom>
            <a:solidFill>
              <a:srgbClr val="253754"/>
            </a:solidFill>
            <a:ln cap="rnd">
              <a:noFill/>
              <a:prstDash val="solid"/>
              <a:round/>
            </a:ln>
          </p:spPr>
        </p:sp>
        <p:sp>
          <p:nvSpPr>
            <p:cNvPr name="TextBox 10" id="10"/>
            <p:cNvSpPr txBox="true"/>
            <p:nvPr/>
          </p:nvSpPr>
          <p:spPr>
            <a:xfrm>
              <a:off x="0" y="9525"/>
              <a:ext cx="2019680" cy="878438"/>
            </a:xfrm>
            <a:prstGeom prst="rect">
              <a:avLst/>
            </a:prstGeom>
          </p:spPr>
          <p:txBody>
            <a:bodyPr anchor="ctr" rtlCol="false" tIns="50800" lIns="50800" bIns="50800" rIns="50800"/>
            <a:lstStyle/>
            <a:p>
              <a:pPr algn="ctr">
                <a:lnSpc>
                  <a:spcPts val="2121"/>
                </a:lnSpc>
              </a:pPr>
            </a:p>
          </p:txBody>
        </p:sp>
      </p:grpSp>
      <p:sp>
        <p:nvSpPr>
          <p:cNvPr name="TextBox 11" id="11"/>
          <p:cNvSpPr txBox="true"/>
          <p:nvPr/>
        </p:nvSpPr>
        <p:spPr>
          <a:xfrm rot="0">
            <a:off x="2078020" y="3629887"/>
            <a:ext cx="5651059" cy="2099680"/>
          </a:xfrm>
          <a:prstGeom prst="rect">
            <a:avLst/>
          </a:prstGeom>
        </p:spPr>
        <p:txBody>
          <a:bodyPr anchor="t" rtlCol="false" tIns="0" lIns="0" bIns="0" rIns="0">
            <a:spAutoFit/>
          </a:bodyPr>
          <a:lstStyle/>
          <a:p>
            <a:pPr algn="ctr" marL="515009" indent="-257504" lvl="1">
              <a:lnSpc>
                <a:spcPts val="3339"/>
              </a:lnSpc>
              <a:buFont typeface="Arial"/>
              <a:buChar char="•"/>
            </a:pPr>
            <a:r>
              <a:rPr lang="en-US" sz="2385" spc="52">
                <a:solidFill>
                  <a:srgbClr val="EDE8E4"/>
                </a:solidFill>
                <a:latin typeface="Glacial Indifference"/>
                <a:ea typeface="Glacial Indifference"/>
                <a:cs typeface="Glacial Indifference"/>
                <a:sym typeface="Glacial Indifference"/>
              </a:rPr>
              <a:t>RF01</a:t>
            </a:r>
            <a:r>
              <a:rPr lang="en-US" sz="2385" spc="52" strike="noStrike" u="none">
                <a:solidFill>
                  <a:srgbClr val="EDE8E4"/>
                </a:solidFill>
                <a:latin typeface="Glacial Indifference"/>
                <a:ea typeface="Glacial Indifference"/>
                <a:cs typeface="Glacial Indifference"/>
                <a:sym typeface="Glacial Indifference"/>
              </a:rPr>
              <a:t> Autenticación y roles</a:t>
            </a:r>
          </a:p>
          <a:p>
            <a:pPr algn="ctr" marL="515009" indent="-257504" lvl="1">
              <a:lnSpc>
                <a:spcPts val="3339"/>
              </a:lnSpc>
              <a:buFont typeface="Arial"/>
              <a:buChar char="•"/>
            </a:pPr>
            <a:r>
              <a:rPr lang="en-US" sz="2385" spc="52" strike="noStrike" u="none">
                <a:solidFill>
                  <a:srgbClr val="EDE8E4"/>
                </a:solidFill>
                <a:latin typeface="Glacial Indifference"/>
                <a:ea typeface="Glacial Indifference"/>
                <a:cs typeface="Glacial Indifference"/>
                <a:sym typeface="Glacial Indifference"/>
              </a:rPr>
              <a:t>RF04 Certificados PDF+QR</a:t>
            </a:r>
          </a:p>
          <a:p>
            <a:pPr algn="ctr" marL="515009" indent="-257504" lvl="1">
              <a:lnSpc>
                <a:spcPts val="3339"/>
              </a:lnSpc>
              <a:buFont typeface="Arial"/>
              <a:buChar char="•"/>
            </a:pPr>
            <a:r>
              <a:rPr lang="en-US" sz="2385" spc="52" strike="noStrike" u="none">
                <a:solidFill>
                  <a:srgbClr val="EDE8E4"/>
                </a:solidFill>
                <a:latin typeface="Glacial Indifference"/>
                <a:ea typeface="Glacial Indifference"/>
                <a:cs typeface="Glacial Indifference"/>
                <a:sym typeface="Glacial Indifference"/>
              </a:rPr>
              <a:t>RF07 Reservas anti-solape</a:t>
            </a:r>
          </a:p>
          <a:p>
            <a:pPr algn="ctr" marL="515009" indent="-257504" lvl="1">
              <a:lnSpc>
                <a:spcPts val="3339"/>
              </a:lnSpc>
              <a:buFont typeface="Arial"/>
              <a:buChar char="•"/>
            </a:pPr>
            <a:r>
              <a:rPr lang="en-US" sz="2385" spc="52" strike="noStrike" u="none">
                <a:solidFill>
                  <a:srgbClr val="EDE8E4"/>
                </a:solidFill>
                <a:latin typeface="Glacial Indifference"/>
                <a:ea typeface="Glacial Indifference"/>
                <a:cs typeface="Glacial Indifference"/>
                <a:sym typeface="Glacial Indifference"/>
              </a:rPr>
              <a:t>RF09 Incidencias geolocalizadas</a:t>
            </a:r>
          </a:p>
          <a:p>
            <a:pPr algn="ctr">
              <a:lnSpc>
                <a:spcPts val="3339"/>
              </a:lnSpc>
            </a:pPr>
          </a:p>
        </p:txBody>
      </p:sp>
      <p:sp>
        <p:nvSpPr>
          <p:cNvPr name="Freeform 12" id="12"/>
          <p:cNvSpPr/>
          <p:nvPr/>
        </p:nvSpPr>
        <p:spPr>
          <a:xfrm flipH="false" flipV="false" rot="9961243">
            <a:off x="13245893" y="-3298141"/>
            <a:ext cx="10084214" cy="8727429"/>
          </a:xfrm>
          <a:custGeom>
            <a:avLst/>
            <a:gdLst/>
            <a:ahLst/>
            <a:cxnLst/>
            <a:rect r="r" b="b" t="t" l="l"/>
            <a:pathLst>
              <a:path h="8727429" w="10084214">
                <a:moveTo>
                  <a:pt x="0" y="0"/>
                </a:moveTo>
                <a:lnTo>
                  <a:pt x="10084214" y="0"/>
                </a:lnTo>
                <a:lnTo>
                  <a:pt x="10084214" y="8727429"/>
                </a:lnTo>
                <a:lnTo>
                  <a:pt x="0" y="8727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976001">
            <a:off x="-4614341" y="5979010"/>
            <a:ext cx="9228681" cy="7987004"/>
          </a:xfrm>
          <a:custGeom>
            <a:avLst/>
            <a:gdLst/>
            <a:ahLst/>
            <a:cxnLst/>
            <a:rect r="r" b="b" t="t" l="l"/>
            <a:pathLst>
              <a:path h="7987004" w="9228681">
                <a:moveTo>
                  <a:pt x="0" y="0"/>
                </a:moveTo>
                <a:lnTo>
                  <a:pt x="9228682" y="0"/>
                </a:lnTo>
                <a:lnTo>
                  <a:pt x="9228682" y="7987004"/>
                </a:lnTo>
                <a:lnTo>
                  <a:pt x="0" y="79870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4" id="14"/>
          <p:cNvSpPr txBox="true"/>
          <p:nvPr/>
        </p:nvSpPr>
        <p:spPr>
          <a:xfrm rot="0">
            <a:off x="1028700" y="895350"/>
            <a:ext cx="12595669" cy="1193800"/>
          </a:xfrm>
          <a:prstGeom prst="rect">
            <a:avLst/>
          </a:prstGeom>
        </p:spPr>
        <p:txBody>
          <a:bodyPr anchor="t" rtlCol="false" tIns="0" lIns="0" bIns="0" rIns="0">
            <a:spAutoFit/>
          </a:bodyPr>
          <a:lstStyle/>
          <a:p>
            <a:pPr algn="l">
              <a:lnSpc>
                <a:spcPts val="9799"/>
              </a:lnSpc>
            </a:pPr>
            <a:r>
              <a:rPr lang="en-US" b="true" sz="6999" spc="657">
                <a:solidFill>
                  <a:srgbClr val="152540"/>
                </a:solidFill>
                <a:latin typeface="Glacial Indifference Bold"/>
                <a:ea typeface="Glacial Indifference Bold"/>
                <a:cs typeface="Glacial Indifference Bold"/>
                <a:sym typeface="Glacial Indifference Bold"/>
              </a:rPr>
              <a:t>REQUERIMIENTOS CLAVE</a:t>
            </a:r>
          </a:p>
        </p:txBody>
      </p:sp>
      <p:sp>
        <p:nvSpPr>
          <p:cNvPr name="TextBox 15" id="15"/>
          <p:cNvSpPr txBox="true"/>
          <p:nvPr/>
        </p:nvSpPr>
        <p:spPr>
          <a:xfrm rot="0">
            <a:off x="9701429" y="3645850"/>
            <a:ext cx="5651059" cy="1679056"/>
          </a:xfrm>
          <a:prstGeom prst="rect">
            <a:avLst/>
          </a:prstGeom>
        </p:spPr>
        <p:txBody>
          <a:bodyPr anchor="t" rtlCol="false" tIns="0" lIns="0" bIns="0" rIns="0">
            <a:spAutoFit/>
          </a:bodyPr>
          <a:lstStyle/>
          <a:p>
            <a:pPr algn="ctr" marL="515009" indent="-257504" lvl="1">
              <a:lnSpc>
                <a:spcPts val="3339"/>
              </a:lnSpc>
              <a:buFont typeface="Arial"/>
              <a:buChar char="•"/>
            </a:pPr>
            <a:r>
              <a:rPr lang="en-US" sz="2385" spc="52">
                <a:solidFill>
                  <a:srgbClr val="EDE8E4"/>
                </a:solidFill>
                <a:latin typeface="Glacial Indifference"/>
                <a:ea typeface="Glacial Indifference"/>
                <a:cs typeface="Glacial Indifference"/>
                <a:sym typeface="Glacial Indifference"/>
              </a:rPr>
              <a:t>RNF01</a:t>
            </a:r>
            <a:r>
              <a:rPr lang="en-US" sz="2385" spc="52" strike="noStrike" u="none">
                <a:solidFill>
                  <a:srgbClr val="EDE8E4"/>
                </a:solidFill>
                <a:latin typeface="Glacial Indifference"/>
                <a:ea typeface="Glacial Indifference"/>
                <a:cs typeface="Glacial Indifference"/>
                <a:sym typeface="Glacial Indifference"/>
              </a:rPr>
              <a:t> p95 &lt; 800 ms</a:t>
            </a:r>
          </a:p>
          <a:p>
            <a:pPr algn="ctr" marL="515009" indent="-257504" lvl="1">
              <a:lnSpc>
                <a:spcPts val="3339"/>
              </a:lnSpc>
              <a:buFont typeface="Arial"/>
              <a:buChar char="•"/>
            </a:pPr>
            <a:r>
              <a:rPr lang="en-US" sz="2385" spc="52" strike="noStrike" u="none">
                <a:solidFill>
                  <a:srgbClr val="EDE8E4"/>
                </a:solidFill>
                <a:latin typeface="Glacial Indifference"/>
                <a:ea typeface="Glacial Indifference"/>
                <a:cs typeface="Glacial Indifference"/>
                <a:sym typeface="Glacial Indifference"/>
              </a:rPr>
              <a:t>RNF06 Accesibilidad WCAG AA</a:t>
            </a:r>
          </a:p>
          <a:p>
            <a:pPr algn="ctr" marL="515009" indent="-257504" lvl="1">
              <a:lnSpc>
                <a:spcPts val="3339"/>
              </a:lnSpc>
              <a:buFont typeface="Arial"/>
              <a:buChar char="•"/>
            </a:pPr>
            <a:r>
              <a:rPr lang="en-US" sz="2385" spc="52" strike="noStrike" u="none">
                <a:solidFill>
                  <a:srgbClr val="EDE8E4"/>
                </a:solidFill>
                <a:latin typeface="Glacial Indifference"/>
                <a:ea typeface="Glacial Indifference"/>
                <a:cs typeface="Glacial Indifference"/>
                <a:sym typeface="Glacial Indifference"/>
              </a:rPr>
              <a:t>RNF03 Seguridad TLS</a:t>
            </a:r>
          </a:p>
          <a:p>
            <a:pPr algn="ctr">
              <a:lnSpc>
                <a:spcPts val="3339"/>
              </a:lnSpc>
            </a:pPr>
          </a:p>
        </p:txBody>
      </p:sp>
      <p:sp>
        <p:nvSpPr>
          <p:cNvPr name="TextBox 16" id="16"/>
          <p:cNvSpPr txBox="true"/>
          <p:nvPr/>
        </p:nvSpPr>
        <p:spPr>
          <a:xfrm rot="0">
            <a:off x="2078020" y="3056989"/>
            <a:ext cx="5522143" cy="555515"/>
          </a:xfrm>
          <a:prstGeom prst="rect">
            <a:avLst/>
          </a:prstGeom>
        </p:spPr>
        <p:txBody>
          <a:bodyPr anchor="t" rtlCol="false" tIns="0" lIns="0" bIns="0" rIns="0">
            <a:spAutoFit/>
          </a:bodyPr>
          <a:lstStyle/>
          <a:p>
            <a:pPr algn="ctr">
              <a:lnSpc>
                <a:spcPts val="4556"/>
              </a:lnSpc>
            </a:pPr>
            <a:r>
              <a:rPr lang="en-US" b="true" sz="3254" spc="136">
                <a:solidFill>
                  <a:srgbClr val="EDE8E4"/>
                </a:solidFill>
                <a:latin typeface="Glacial Indifference Bold"/>
                <a:ea typeface="Glacial Indifference Bold"/>
                <a:cs typeface="Glacial Indifference Bold"/>
                <a:sym typeface="Glacial Indifference Bold"/>
              </a:rPr>
              <a:t>Funcionales</a:t>
            </a:r>
          </a:p>
        </p:txBody>
      </p:sp>
      <p:sp>
        <p:nvSpPr>
          <p:cNvPr name="TextBox 17" id="17"/>
          <p:cNvSpPr txBox="true"/>
          <p:nvPr/>
        </p:nvSpPr>
        <p:spPr>
          <a:xfrm rot="0">
            <a:off x="10246307" y="3002817"/>
            <a:ext cx="4561302" cy="555515"/>
          </a:xfrm>
          <a:prstGeom prst="rect">
            <a:avLst/>
          </a:prstGeom>
        </p:spPr>
        <p:txBody>
          <a:bodyPr anchor="t" rtlCol="false" tIns="0" lIns="0" bIns="0" rIns="0">
            <a:spAutoFit/>
          </a:bodyPr>
          <a:lstStyle/>
          <a:p>
            <a:pPr algn="ctr">
              <a:lnSpc>
                <a:spcPts val="4556"/>
              </a:lnSpc>
            </a:pPr>
            <a:r>
              <a:rPr lang="en-US" b="true" sz="3254" spc="136">
                <a:solidFill>
                  <a:srgbClr val="EDE8E4"/>
                </a:solidFill>
                <a:latin typeface="Glacial Indifference Bold"/>
                <a:ea typeface="Glacial Indifference Bold"/>
                <a:cs typeface="Glacial Indifference Bold"/>
                <a:sym typeface="Glacial Indifference Bold"/>
              </a:rPr>
              <a:t>No funcionales</a:t>
            </a:r>
          </a:p>
        </p:txBody>
      </p:sp>
      <p:sp>
        <p:nvSpPr>
          <p:cNvPr name="TextBox 18" id="18"/>
          <p:cNvSpPr txBox="true"/>
          <p:nvPr/>
        </p:nvSpPr>
        <p:spPr>
          <a:xfrm rot="0">
            <a:off x="1618099" y="6087496"/>
            <a:ext cx="13734389" cy="1976755"/>
          </a:xfrm>
          <a:prstGeom prst="rect">
            <a:avLst/>
          </a:prstGeom>
        </p:spPr>
        <p:txBody>
          <a:bodyPr anchor="t" rtlCol="false" tIns="0" lIns="0" bIns="0" rIns="0">
            <a:spAutoFit/>
          </a:bodyPr>
          <a:lstStyle/>
          <a:p>
            <a:pPr algn="ctr">
              <a:lnSpc>
                <a:spcPts val="3919"/>
              </a:lnSpc>
            </a:pPr>
            <a:r>
              <a:rPr lang="en-US" sz="2799" spc="61">
                <a:solidFill>
                  <a:srgbClr val="000000"/>
                </a:solidFill>
                <a:latin typeface="Glacial Indifference"/>
                <a:ea typeface="Glacial Indifference"/>
                <a:cs typeface="Glacial Indifference"/>
                <a:sym typeface="Glacial Indifference"/>
              </a:rPr>
              <a:t>Los</a:t>
            </a:r>
            <a:r>
              <a:rPr lang="en-US" sz="2799" spc="61" strike="noStrike" u="none">
                <a:solidFill>
                  <a:srgbClr val="000000"/>
                </a:solidFill>
                <a:latin typeface="Glacial Indifference"/>
                <a:ea typeface="Glacial Indifference"/>
                <a:cs typeface="Glacial Indifference"/>
                <a:sym typeface="Glacial Indifference"/>
              </a:rPr>
              <a:t> requerimientos cubren tanto la funcionalidad esperada del sistema como los criterios de calidad que debe cumplir. Se destacan la autenticación segura, la emisión de certificados verificables, la prevención de conflictos en reservas y el cumplimiento de estándares de accesibilidad y rendimiento.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1904222" y="2246870"/>
            <a:ext cx="8307816" cy="2957830"/>
          </a:xfrm>
          <a:prstGeom prst="rect">
            <a:avLst/>
          </a:prstGeom>
        </p:spPr>
        <p:txBody>
          <a:bodyPr anchor="t" rtlCol="false" tIns="0" lIns="0" bIns="0" rIns="0">
            <a:spAutoFit/>
          </a:bodyPr>
          <a:lstStyle/>
          <a:p>
            <a:pPr algn="l">
              <a:lnSpc>
                <a:spcPts val="3920"/>
              </a:lnSpc>
            </a:pPr>
            <a:r>
              <a:rPr lang="en-US" sz="2800" spc="61">
                <a:solidFill>
                  <a:srgbClr val="152540"/>
                </a:solidFill>
                <a:latin typeface="Glacial Indifference"/>
                <a:ea typeface="Glacial Indifference"/>
                <a:cs typeface="Glacial Indifference"/>
                <a:sym typeface="Glacial Indifference"/>
              </a:rPr>
              <a:t>El</a:t>
            </a:r>
            <a:r>
              <a:rPr lang="en-US" sz="2800" spc="61" strike="noStrike" u="none">
                <a:solidFill>
                  <a:srgbClr val="152540"/>
                </a:solidFill>
                <a:latin typeface="Glacial Indifference"/>
                <a:ea typeface="Glacial Indifference"/>
                <a:cs typeface="Glacial Indifference"/>
                <a:sym typeface="Glacial Indifference"/>
              </a:rPr>
              <a:t> diseño del sistema se basa en el modelo-vista-controlador (MVC) y un ERD que representan las entidades clave y sus relaciones. Esto asegura consistencia de datos y trazabilidad de procesos, garantizando que cada caso de uso tenga respaldo en la estructura técnica.</a:t>
            </a:r>
          </a:p>
        </p:txBody>
      </p:sp>
      <p:sp>
        <p:nvSpPr>
          <p:cNvPr name="TextBox 3" id="3"/>
          <p:cNvSpPr txBox="true"/>
          <p:nvPr/>
        </p:nvSpPr>
        <p:spPr>
          <a:xfrm rot="0">
            <a:off x="1887349" y="895350"/>
            <a:ext cx="12411971" cy="1193800"/>
          </a:xfrm>
          <a:prstGeom prst="rect">
            <a:avLst/>
          </a:prstGeom>
        </p:spPr>
        <p:txBody>
          <a:bodyPr anchor="t" rtlCol="false" tIns="0" lIns="0" bIns="0" rIns="0">
            <a:spAutoFit/>
          </a:bodyPr>
          <a:lstStyle/>
          <a:p>
            <a:pPr algn="l">
              <a:lnSpc>
                <a:spcPts val="9799"/>
              </a:lnSpc>
            </a:pPr>
            <a:r>
              <a:rPr lang="en-US" b="true" sz="6999" spc="657">
                <a:solidFill>
                  <a:srgbClr val="152540"/>
                </a:solidFill>
                <a:latin typeface="Glacial Indifference Bold"/>
                <a:ea typeface="Glacial Indifference Bold"/>
                <a:cs typeface="Glacial Indifference Bold"/>
                <a:sym typeface="Glacial Indifference Bold"/>
              </a:rPr>
              <a:t>ARQUITECTURA Y DISEÑO</a:t>
            </a:r>
          </a:p>
        </p:txBody>
      </p:sp>
      <p:sp>
        <p:nvSpPr>
          <p:cNvPr name="Freeform 4" id="4"/>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5" id="5"/>
          <p:cNvSpPr/>
          <p:nvPr/>
        </p:nvSpPr>
        <p:spPr>
          <a:xfrm flipV="true">
            <a:off x="1687725" y="2304020"/>
            <a:ext cx="0" cy="4970691"/>
          </a:xfrm>
          <a:prstGeom prst="line">
            <a:avLst/>
          </a:prstGeom>
          <a:ln cap="flat" w="152400">
            <a:solidFill>
              <a:srgbClr val="E3D8D4"/>
            </a:solidFill>
            <a:prstDash val="solid"/>
            <a:headEnd type="none" len="sm" w="sm"/>
            <a:tailEnd type="none" len="sm" w="sm"/>
          </a:ln>
        </p:spPr>
      </p:sp>
      <p:sp>
        <p:nvSpPr>
          <p:cNvPr name="Freeform 6" id="6"/>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7259300" y="8746182"/>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659918">
            <a:off x="-472837" y="-3941037"/>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9" id="9"/>
          <p:cNvSpPr txBox="true"/>
          <p:nvPr/>
        </p:nvSpPr>
        <p:spPr>
          <a:xfrm rot="0">
            <a:off x="1887349" y="5702910"/>
            <a:ext cx="8307816" cy="1967230"/>
          </a:xfrm>
          <a:prstGeom prst="rect">
            <a:avLst/>
          </a:prstGeom>
        </p:spPr>
        <p:txBody>
          <a:bodyPr anchor="t" rtlCol="false" tIns="0" lIns="0" bIns="0" rIns="0">
            <a:spAutoFit/>
          </a:bodyPr>
          <a:lstStyle/>
          <a:p>
            <a:pPr algn="l" marL="604521" indent="-302261" lvl="1">
              <a:lnSpc>
                <a:spcPts val="3920"/>
              </a:lnSpc>
              <a:buFont typeface="Arial"/>
              <a:buChar char="•"/>
            </a:pPr>
            <a:r>
              <a:rPr lang="en-US" sz="2800" spc="61">
                <a:solidFill>
                  <a:srgbClr val="152540"/>
                </a:solidFill>
                <a:latin typeface="Glacial Indifference"/>
                <a:ea typeface="Glacial Indifference"/>
                <a:cs typeface="Glacial Indifference"/>
                <a:sym typeface="Glacial Indifference"/>
              </a:rPr>
              <a:t>D</a:t>
            </a:r>
            <a:r>
              <a:rPr lang="en-US" sz="2800" spc="61" strike="noStrike" u="none">
                <a:solidFill>
                  <a:srgbClr val="152540"/>
                </a:solidFill>
                <a:latin typeface="Glacial Indifference"/>
                <a:ea typeface="Glacial Indifference"/>
                <a:cs typeface="Glacial Indifference"/>
                <a:sym typeface="Glacial Indifference"/>
              </a:rPr>
              <a:t>iagrama de Clases (resumido)</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E</a:t>
            </a:r>
            <a:r>
              <a:rPr lang="en-US" sz="2800" spc="61" strike="noStrike" u="none">
                <a:solidFill>
                  <a:srgbClr val="152540"/>
                </a:solidFill>
                <a:latin typeface="Glacial Indifference"/>
                <a:ea typeface="Glacial Indifference"/>
                <a:cs typeface="Glacial Indifference"/>
                <a:sym typeface="Glacial Indifference"/>
              </a:rPr>
              <a:t>RD simplificado</a:t>
            </a:r>
          </a:p>
          <a:p>
            <a:pPr algn="l" marL="604521" indent="-302261" lvl="1">
              <a:lnSpc>
                <a:spcPts val="3920"/>
              </a:lnSpc>
              <a:buFont typeface="Arial"/>
              <a:buChar char="•"/>
            </a:pPr>
            <a:r>
              <a:rPr lang="en-US" sz="2800" spc="61" strike="noStrike" u="none">
                <a:solidFill>
                  <a:srgbClr val="152540"/>
                </a:solidFill>
                <a:latin typeface="Glacial Indifference"/>
                <a:ea typeface="Glacial Indifference"/>
                <a:cs typeface="Glacial Indifference"/>
                <a:sym typeface="Glacial Indifference"/>
              </a:rPr>
              <a:t>Casos de Uso</a:t>
            </a:r>
          </a:p>
          <a:p>
            <a:pPr algn="l">
              <a:lnSpc>
                <a:spcPts val="39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DAGyJLwOd-w</dc:identifier>
  <dcterms:modified xsi:type="dcterms:W3CDTF">2011-08-01T06:04:30Z</dcterms:modified>
  <cp:revision>1</cp:revision>
  <dc:title>Captson</dc:title>
</cp:coreProperties>
</file>