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Light" charset="1" panose="020B0306030504020204"/>
      <p:regular r:id="rId14"/>
    </p:embeddedFont>
    <p:embeddedFont>
      <p:font typeface="Open Sans Light Italics" charset="1" panose="020B0306030504020204"/>
      <p:regular r:id="rId15"/>
    </p:embeddedFont>
    <p:embeddedFont>
      <p:font typeface="Open Sans Ultra-Bold" charset="1" panose="00000000000000000000"/>
      <p:regular r:id="rId16"/>
    </p:embeddedFont>
    <p:embeddedFont>
      <p:font typeface="Open Sans Ultra-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99D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8898" y="3361384"/>
            <a:ext cx="8613455" cy="3564233"/>
            <a:chOff x="0" y="0"/>
            <a:chExt cx="11484607" cy="475231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485038"/>
              <a:ext cx="11484607" cy="180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710"/>
                </a:lnSpc>
              </a:pPr>
              <a:r>
                <a:rPr lang="en-US" sz="8925">
                  <a:solidFill>
                    <a:srgbClr val="FFFFFF"/>
                  </a:solidFill>
                  <a:latin typeface="Open Sans"/>
                </a:rPr>
                <a:t>Criptografia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1484607" cy="530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19"/>
                </a:lnSpc>
              </a:pPr>
              <a:r>
                <a:rPr lang="en-US" sz="2599">
                  <a:solidFill>
                    <a:srgbClr val="FFFFFF"/>
                  </a:solidFill>
                  <a:latin typeface="Open Sans Bold"/>
                </a:rPr>
                <a:t>Paysanduíche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195627"/>
              <a:ext cx="11484607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 spc="50">
                  <a:solidFill>
                    <a:srgbClr val="FFFFFF"/>
                  </a:solidFill>
                  <a:latin typeface="Open Sans"/>
                </a:rPr>
                <a:t>Evellyn, Kaique, Matheus Alves e Miguel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141789" y="1113019"/>
            <a:ext cx="5965111" cy="8060961"/>
          </a:xfrm>
          <a:custGeom>
            <a:avLst/>
            <a:gdLst/>
            <a:ahLst/>
            <a:cxnLst/>
            <a:rect r="r" b="b" t="t" l="l"/>
            <a:pathLst>
              <a:path h="8060961" w="5965111">
                <a:moveTo>
                  <a:pt x="0" y="0"/>
                </a:moveTo>
                <a:lnTo>
                  <a:pt x="5965111" y="0"/>
                </a:lnTo>
                <a:lnTo>
                  <a:pt x="5965111" y="8060962"/>
                </a:lnTo>
                <a:lnTo>
                  <a:pt x="0" y="8060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E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4475" y="1900863"/>
            <a:ext cx="9238327" cy="6485274"/>
            <a:chOff x="0" y="0"/>
            <a:chExt cx="12317770" cy="864703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2317770" cy="1625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>
                  <a:solidFill>
                    <a:srgbClr val="2A2A2A"/>
                  </a:solidFill>
                  <a:latin typeface="Open Sans"/>
                </a:rPr>
                <a:t>O que é?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502137"/>
              <a:ext cx="12317770" cy="6120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94"/>
                </a:lnSpc>
              </a:pPr>
              <a:r>
                <a:rPr lang="en-US" sz="2924">
                  <a:solidFill>
                    <a:srgbClr val="2A2A2A"/>
                  </a:solidFill>
                  <a:latin typeface="Open Sans"/>
                </a:rPr>
                <a:t>Criptografia é a prática de proteger informações por meio do uso de algoritmos codificados, hashes e assinaturas. </a:t>
              </a:r>
            </a:p>
            <a:p>
              <a:pPr>
                <a:lnSpc>
                  <a:spcPts val="4094"/>
                </a:lnSpc>
              </a:pPr>
            </a:p>
            <a:p>
              <a:pPr>
                <a:lnSpc>
                  <a:spcPts val="4094"/>
                </a:lnSpc>
              </a:pPr>
              <a:r>
                <a:rPr lang="en-US" sz="2924">
                  <a:solidFill>
                    <a:srgbClr val="2A2A2A"/>
                  </a:solidFill>
                  <a:latin typeface="Open Sans"/>
                </a:rPr>
                <a:t>As informações podem estar em repouso (como um arquivo em um disco rígido), em trânsito (como comunicação eletrônica trocada entre duas ou mais partes) ou em uso (durante a computação de dados).</a:t>
              </a:r>
              <a:r>
                <a:rPr lang="en-US" sz="2924">
                  <a:solidFill>
                    <a:srgbClr val="2A2A2A"/>
                  </a:solidFill>
                  <a:latin typeface="Open Sans"/>
                </a:rPr>
                <a:t>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613450" y="1644074"/>
            <a:ext cx="5325085" cy="6998853"/>
            <a:chOff x="0" y="0"/>
            <a:chExt cx="7100114" cy="93318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5161799"/>
              <a:ext cx="6929012" cy="4170005"/>
            </a:xfrm>
            <a:custGeom>
              <a:avLst/>
              <a:gdLst/>
              <a:ahLst/>
              <a:cxnLst/>
              <a:rect r="r" b="b" t="t" l="l"/>
              <a:pathLst>
                <a:path h="4170005" w="6929012">
                  <a:moveTo>
                    <a:pt x="0" y="0"/>
                  </a:moveTo>
                  <a:lnTo>
                    <a:pt x="6929012" y="0"/>
                  </a:lnTo>
                  <a:lnTo>
                    <a:pt x="6929012" y="4170005"/>
                  </a:lnTo>
                  <a:lnTo>
                    <a:pt x="0" y="41700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435115" y="0"/>
              <a:ext cx="4664998" cy="6212468"/>
            </a:xfrm>
            <a:custGeom>
              <a:avLst/>
              <a:gdLst/>
              <a:ahLst/>
              <a:cxnLst/>
              <a:rect r="r" b="b" t="t" l="l"/>
              <a:pathLst>
                <a:path h="6212468" w="4664998">
                  <a:moveTo>
                    <a:pt x="0" y="0"/>
                  </a:moveTo>
                  <a:lnTo>
                    <a:pt x="4664999" y="0"/>
                  </a:lnTo>
                  <a:lnTo>
                    <a:pt x="4664999" y="6212468"/>
                  </a:lnTo>
                  <a:lnTo>
                    <a:pt x="0" y="6212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79121" y="1684246"/>
            <a:ext cx="7815999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50"/>
              </a:lnSpc>
            </a:pPr>
            <a:r>
              <a:rPr lang="en-US" sz="8125">
                <a:solidFill>
                  <a:srgbClr val="2A2A2A"/>
                </a:solidFill>
                <a:latin typeface="Open Sans"/>
              </a:rPr>
              <a:t>Para que serve?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07696" y="3647817"/>
            <a:ext cx="8751364" cy="5023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89"/>
              </a:lnSpc>
            </a:pPr>
            <a:r>
              <a:rPr lang="en-US" sz="2849">
                <a:solidFill>
                  <a:srgbClr val="2A2A2A"/>
                </a:solidFill>
                <a:latin typeface="Open Sans"/>
              </a:rPr>
              <a:t>Quando informações ou dados são compartilhados na Internet, passam por vários dispositivos em rede espalhados pelo mundo, que fazem parte da Internet pública. Assim, os dados correm o risco de serem comprometidos ou roubados.</a:t>
            </a:r>
          </a:p>
          <a:p>
            <a:pPr>
              <a:lnSpc>
                <a:spcPts val="3989"/>
              </a:lnSpc>
            </a:pPr>
          </a:p>
          <a:p>
            <a:pPr>
              <a:lnSpc>
                <a:spcPts val="3989"/>
              </a:lnSpc>
            </a:pPr>
            <a:r>
              <a:rPr lang="en-US" sz="2849">
                <a:solidFill>
                  <a:srgbClr val="2A2A2A"/>
                </a:solidFill>
                <a:latin typeface="Open Sans"/>
              </a:rPr>
              <a:t>Para evitar isso, os usuários podem instalar um software ou hardware específico para garantir que as informações sejam transferidos com segurança.</a:t>
            </a:r>
          </a:p>
          <a:p>
            <a:pPr>
              <a:lnSpc>
                <a:spcPts val="398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508049" y="2622336"/>
            <a:ext cx="5337833" cy="5954986"/>
          </a:xfrm>
          <a:custGeom>
            <a:avLst/>
            <a:gdLst/>
            <a:ahLst/>
            <a:cxnLst/>
            <a:rect r="r" b="b" t="t" l="l"/>
            <a:pathLst>
              <a:path h="5954986" w="5337833">
                <a:moveTo>
                  <a:pt x="0" y="0"/>
                </a:moveTo>
                <a:lnTo>
                  <a:pt x="5337833" y="0"/>
                </a:lnTo>
                <a:lnTo>
                  <a:pt x="5337833" y="5954986"/>
                </a:lnTo>
                <a:lnTo>
                  <a:pt x="0" y="59549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658225" cy="10287000"/>
          </a:xfrm>
          <a:prstGeom prst="rect">
            <a:avLst/>
          </a:prstGeom>
          <a:solidFill>
            <a:srgbClr val="399D4E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375383" y="3132120"/>
            <a:ext cx="5907458" cy="240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70"/>
              </a:lnSpc>
            </a:pPr>
            <a:r>
              <a:rPr lang="en-US" sz="7975">
                <a:solidFill>
                  <a:srgbClr val="FFFFFF"/>
                </a:solidFill>
                <a:latin typeface="Open Sans"/>
              </a:rPr>
              <a:t>Os quatro objetivos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75383" y="5855719"/>
            <a:ext cx="5907458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A1EFB2"/>
                </a:solidFill>
                <a:latin typeface="Open Sans Bold"/>
              </a:rPr>
              <a:t>da criptografia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1498509" y="1111280"/>
            <a:ext cx="5417891" cy="991886"/>
            <a:chOff x="0" y="0"/>
            <a:chExt cx="7223855" cy="132251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7223855" cy="609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2A2A2A"/>
                  </a:solidFill>
                  <a:latin typeface="Open Sans Bold"/>
                </a:rPr>
                <a:t>Confidencialidade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838221"/>
              <a:ext cx="7223855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1">
                <a:lnSpc>
                  <a:spcPts val="30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498509" y="3460409"/>
            <a:ext cx="5417891" cy="1519571"/>
            <a:chOff x="0" y="0"/>
            <a:chExt cx="7223855" cy="2026095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0"/>
              <a:ext cx="7223855" cy="609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2A2A2A"/>
                  </a:solidFill>
                  <a:latin typeface="Open Sans Bold"/>
                </a:rPr>
                <a:t>Integridade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828696"/>
              <a:ext cx="7223855" cy="11313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1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2A2A2A"/>
                  </a:solidFill>
                  <a:latin typeface="Open Sans"/>
                </a:rPr>
                <a:t>Garante que as informações não tenham sido manipuladas.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498509" y="5393114"/>
            <a:ext cx="5417891" cy="1908191"/>
            <a:chOff x="0" y="0"/>
            <a:chExt cx="7223855" cy="2544254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7223855" cy="609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2A2A2A"/>
                  </a:solidFill>
                  <a:latin typeface="Open Sans Bold"/>
                </a:rPr>
                <a:t>Autenticação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828696"/>
              <a:ext cx="7223855" cy="1715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2A2A2A"/>
                  </a:solidFill>
                  <a:latin typeface="Open Sans"/>
                </a:rPr>
                <a:t>Confirma a autenticidade das informações ou a identidade de um usuário.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136329" y="1275436"/>
            <a:ext cx="435546" cy="663574"/>
          </a:xfrm>
          <a:custGeom>
            <a:avLst/>
            <a:gdLst/>
            <a:ahLst/>
            <a:cxnLst/>
            <a:rect r="r" b="b" t="t" l="l"/>
            <a:pathLst>
              <a:path h="663574" w="435546">
                <a:moveTo>
                  <a:pt x="0" y="0"/>
                </a:moveTo>
                <a:lnTo>
                  <a:pt x="435546" y="0"/>
                </a:lnTo>
                <a:lnTo>
                  <a:pt x="435546" y="663574"/>
                </a:lnTo>
                <a:lnTo>
                  <a:pt x="0" y="6635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136329" y="3624565"/>
            <a:ext cx="498284" cy="663574"/>
          </a:xfrm>
          <a:custGeom>
            <a:avLst/>
            <a:gdLst/>
            <a:ahLst/>
            <a:cxnLst/>
            <a:rect r="r" b="b" t="t" l="l"/>
            <a:pathLst>
              <a:path h="663574" w="498284">
                <a:moveTo>
                  <a:pt x="0" y="0"/>
                </a:moveTo>
                <a:lnTo>
                  <a:pt x="498284" y="0"/>
                </a:lnTo>
                <a:lnTo>
                  <a:pt x="498284" y="663574"/>
                </a:lnTo>
                <a:lnTo>
                  <a:pt x="0" y="6635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136329" y="5974064"/>
            <a:ext cx="688613" cy="555898"/>
          </a:xfrm>
          <a:custGeom>
            <a:avLst/>
            <a:gdLst/>
            <a:ahLst/>
            <a:cxnLst/>
            <a:rect r="r" b="b" t="t" l="l"/>
            <a:pathLst>
              <a:path h="555898" w="688613">
                <a:moveTo>
                  <a:pt x="0" y="0"/>
                </a:moveTo>
                <a:lnTo>
                  <a:pt x="688613" y="0"/>
                </a:lnTo>
                <a:lnTo>
                  <a:pt x="688613" y="555898"/>
                </a:lnTo>
                <a:lnTo>
                  <a:pt x="0" y="5558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1498509" y="7718499"/>
            <a:ext cx="5417891" cy="1470041"/>
            <a:chOff x="0" y="0"/>
            <a:chExt cx="7223855" cy="1960054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0"/>
              <a:ext cx="7223855" cy="609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2A2A2A"/>
                  </a:solidFill>
                  <a:latin typeface="Open Sans Bold"/>
                </a:rPr>
                <a:t>Não repúdio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828696"/>
              <a:ext cx="7223855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2A2A2A"/>
                  </a:solidFill>
                  <a:latin typeface="Open Sans"/>
                </a:rPr>
                <a:t>impede que um usuário negue compromissos ou ações anteriores.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0136329" y="8131756"/>
            <a:ext cx="688613" cy="555898"/>
          </a:xfrm>
          <a:custGeom>
            <a:avLst/>
            <a:gdLst/>
            <a:ahLst/>
            <a:cxnLst/>
            <a:rect r="r" b="b" t="t" l="l"/>
            <a:pathLst>
              <a:path h="555898" w="688613">
                <a:moveTo>
                  <a:pt x="0" y="0"/>
                </a:moveTo>
                <a:lnTo>
                  <a:pt x="688613" y="0"/>
                </a:lnTo>
                <a:lnTo>
                  <a:pt x="688613" y="555898"/>
                </a:lnTo>
                <a:lnTo>
                  <a:pt x="0" y="5558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1498509" y="1692956"/>
            <a:ext cx="5417891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"/>
              </a:rPr>
              <a:t>D</a:t>
            </a:r>
            <a:r>
              <a:rPr lang="en-US" sz="2499">
                <a:solidFill>
                  <a:srgbClr val="000000"/>
                </a:solidFill>
                <a:latin typeface="Open Sans"/>
              </a:rPr>
              <a:t>isponibiliza as informações somente para usuários autorizados.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17196" y="1028700"/>
            <a:ext cx="8677275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39"/>
              </a:lnSpc>
            </a:pPr>
            <a:r>
              <a:rPr lang="en-US" sz="6200">
                <a:solidFill>
                  <a:srgbClr val="2A2A2A"/>
                </a:solidFill>
                <a:latin typeface="Open Sans"/>
              </a:rPr>
              <a:t>Como funciona?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0194471" y="0"/>
            <a:ext cx="8093529" cy="10287000"/>
          </a:xfrm>
          <a:prstGeom prst="rect">
            <a:avLst/>
          </a:prstGeom>
          <a:solidFill>
            <a:srgbClr val="399D4E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0788952" y="2930525"/>
            <a:ext cx="7032323" cy="5126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Open Sans"/>
              </a:rPr>
              <a:t>Isso torna fácil criptografar uma mensagem, mas praticamente impossível descriptografá-la sem conhecer as chaves.</a:t>
            </a: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Open Sans"/>
              </a:rPr>
              <a:t>As técnicas de encriptação se dividem em duas categorias, simétricas e assimétricas, com base em como suas chaves funcionam.</a:t>
            </a:r>
          </a:p>
          <a:p>
            <a:pPr>
              <a:lnSpc>
                <a:spcPts val="40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517196" y="2490702"/>
            <a:ext cx="6629400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399D4E"/>
                </a:solidFill>
                <a:latin typeface="Open Sans Bold"/>
              </a:rPr>
              <a:t>Ela consiste em codificar uma informação de forma que só pessoas que tenham acesso a ela consigam compreender.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17196" y="5086350"/>
            <a:ext cx="7626804" cy="3453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2A2A2A"/>
                </a:solidFill>
                <a:latin typeface="Open Sans"/>
              </a:rPr>
              <a:t>Esse processo ocorre através de um algoritmo de encriptação que converte uma mensagem de texto não criptografado em um texto cifrado criptografado. </a:t>
            </a: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2A2A2A"/>
                </a:solidFill>
                <a:latin typeface="Open Sans"/>
              </a:rPr>
              <a:t>Os algoritmos modernos usam matemática avançada e uma ou mais chaves criptografadas.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423862" y="0"/>
            <a:ext cx="9144000" cy="10287000"/>
          </a:xfrm>
          <a:prstGeom prst="rect">
            <a:avLst/>
          </a:prstGeom>
          <a:solidFill>
            <a:srgbClr val="399D4E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488225" y="5612130"/>
            <a:ext cx="6488946" cy="3646170"/>
          </a:xfrm>
          <a:custGeom>
            <a:avLst/>
            <a:gdLst/>
            <a:ahLst/>
            <a:cxnLst/>
            <a:rect r="r" b="b" t="t" l="l"/>
            <a:pathLst>
              <a:path h="3646170" w="6488946">
                <a:moveTo>
                  <a:pt x="0" y="0"/>
                </a:moveTo>
                <a:lnTo>
                  <a:pt x="6488946" y="0"/>
                </a:lnTo>
                <a:lnTo>
                  <a:pt x="6488946" y="3646170"/>
                </a:lnTo>
                <a:lnTo>
                  <a:pt x="0" y="36461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78316" y="528638"/>
            <a:ext cx="7523220" cy="4231137"/>
          </a:xfrm>
          <a:custGeom>
            <a:avLst/>
            <a:gdLst/>
            <a:ahLst/>
            <a:cxnLst/>
            <a:rect r="r" b="b" t="t" l="l"/>
            <a:pathLst>
              <a:path h="4231137" w="7523220">
                <a:moveTo>
                  <a:pt x="0" y="0"/>
                </a:moveTo>
                <a:lnTo>
                  <a:pt x="7523220" y="0"/>
                </a:lnTo>
                <a:lnTo>
                  <a:pt x="7523220" y="4231136"/>
                </a:lnTo>
                <a:lnTo>
                  <a:pt x="0" y="42311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14563" y="528638"/>
            <a:ext cx="8072438" cy="198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>
                <a:solidFill>
                  <a:srgbClr val="FFFFFF"/>
                </a:solidFill>
                <a:latin typeface="Open Sans"/>
              </a:rPr>
              <a:t>Criptografia de chave simétrica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762250"/>
            <a:ext cx="6238875" cy="2545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31506" indent="-315753" lvl="1">
              <a:lnSpc>
                <a:spcPts val="4094"/>
              </a:lnSpc>
              <a:buFont typeface="Arial"/>
              <a:buChar char="•"/>
            </a:pPr>
            <a:r>
              <a:rPr lang="en-US" sz="2924">
                <a:solidFill>
                  <a:srgbClr val="FFFFFF"/>
                </a:solidFill>
                <a:latin typeface="Open Sans"/>
              </a:rPr>
              <a:t> Imagine dois cadeados que utilizam a mesma chave. Esta chave criptografa (bloqueia) e descriptografa (desbloqueia) os dados.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4835843"/>
            <a:ext cx="9286875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39"/>
              </a:lnSpc>
            </a:pPr>
            <a:r>
              <a:rPr lang="en-US" sz="6199">
                <a:solidFill>
                  <a:srgbClr val="2A2A2A"/>
                </a:solidFill>
                <a:latin typeface="Open Sans"/>
              </a:rPr>
              <a:t>Criptografia assimétrica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20552" y="6198743"/>
            <a:ext cx="7238748" cy="3059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30427" indent="-315214" lvl="1">
              <a:lnSpc>
                <a:spcPts val="4087"/>
              </a:lnSpc>
              <a:buFont typeface="Arial"/>
              <a:buChar char="•"/>
            </a:pPr>
            <a:r>
              <a:rPr lang="en-US" sz="2919">
                <a:solidFill>
                  <a:srgbClr val="2A2A2A"/>
                </a:solidFill>
                <a:latin typeface="Open Sans"/>
              </a:rPr>
              <a:t>Usa um par de chaves como duas fechaduras com chaves diferentes. Uma chave (pública) é amplamente compartilhada para criptografia, enquanto a outra (privada) é mantida em segredo para descriptografia.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99D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872151" y="1872151"/>
            <a:ext cx="10287000" cy="6542697"/>
          </a:xfrm>
          <a:custGeom>
            <a:avLst/>
            <a:gdLst/>
            <a:ahLst/>
            <a:cxnLst/>
            <a:rect r="r" b="b" t="t" l="l"/>
            <a:pathLst>
              <a:path h="6542697" w="10287000">
                <a:moveTo>
                  <a:pt x="0" y="0"/>
                </a:moveTo>
                <a:lnTo>
                  <a:pt x="10287000" y="0"/>
                </a:lnTo>
                <a:lnTo>
                  <a:pt x="10287000" y="6542698"/>
                </a:lnTo>
                <a:lnTo>
                  <a:pt x="0" y="65426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242" t="-897" r="0" b="-89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225393" y="2010794"/>
            <a:ext cx="9801225" cy="6265411"/>
            <a:chOff x="0" y="0"/>
            <a:chExt cx="13068300" cy="835388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13068300" cy="182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800"/>
                </a:lnSpc>
              </a:pPr>
              <a:r>
                <a:rPr lang="en-US" sz="9000">
                  <a:solidFill>
                    <a:srgbClr val="FFFFFF"/>
                  </a:solidFill>
                  <a:latin typeface="Open Sans"/>
                </a:rPr>
                <a:t>Criptografia Hash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734805"/>
              <a:ext cx="13068300" cy="34374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4"/>
                </a:lnSpc>
              </a:pPr>
              <a:r>
                <a:rPr lang="en-US" sz="2974">
                  <a:solidFill>
                    <a:srgbClr val="FFFFFF"/>
                  </a:solidFill>
                  <a:latin typeface="Open Sans"/>
                </a:rPr>
                <a:t>Ele cria uma impressão digital exclusiva (hash) dos dados. Quaisquer alterações nos dados resultarão em um hash diferente, tornando-o útil para verificar a integridade dos dados.</a:t>
              </a:r>
            </a:p>
            <a:p>
              <a:pPr>
                <a:lnSpc>
                  <a:spcPts val="4060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521072"/>
              <a:ext cx="13068300" cy="1397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500">
                  <a:solidFill>
                    <a:srgbClr val="A1EFB2"/>
                  </a:solidFill>
                  <a:latin typeface="Open Sans Bold"/>
                </a:rPr>
                <a:t>Esta não é realmente criptografia para mensagens.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3996" y="1846548"/>
            <a:ext cx="15750865" cy="2205129"/>
            <a:chOff x="0" y="0"/>
            <a:chExt cx="21001154" cy="294017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21001154" cy="1736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200"/>
                </a:lnSpc>
              </a:pPr>
              <a:r>
                <a:rPr lang="en-US" sz="8500">
                  <a:solidFill>
                    <a:srgbClr val="2A2A2A"/>
                  </a:solidFill>
                  <a:latin typeface="Open Sans"/>
                </a:rPr>
                <a:t>Cifras (códigos de criptografia)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279772"/>
              <a:ext cx="21001154" cy="660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60"/>
                </a:lnSpc>
              </a:pPr>
              <a:r>
                <a:rPr lang="en-US" sz="3300">
                  <a:solidFill>
                    <a:srgbClr val="399D4E"/>
                  </a:solidFill>
                  <a:latin typeface="Open Sans Bold"/>
                </a:rPr>
                <a:t>São algoritmos específicos que implementam esses tipos.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507304" y="4381542"/>
            <a:ext cx="4078658" cy="4226548"/>
            <a:chOff x="0" y="0"/>
            <a:chExt cx="5438211" cy="563539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737260"/>
              <a:ext cx="5438211" cy="1117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2A2A2A"/>
                  </a:solidFill>
                  <a:latin typeface="Open Sans Bold"/>
                </a:rPr>
                <a:t>AES (Advanced Encryption Standard)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215412"/>
              <a:ext cx="5438211" cy="2348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69"/>
                </a:lnSpc>
              </a:pPr>
              <a:r>
                <a:rPr lang="en-US" sz="2549">
                  <a:solidFill>
                    <a:srgbClr val="2A2A2A"/>
                  </a:solidFill>
                  <a:latin typeface="Open Sans"/>
                </a:rPr>
                <a:t>O padrão atual para criptografia simétrica, considerado muito seguro.</a:t>
              </a:r>
            </a:p>
            <a:p>
              <a:pPr marL="0" indent="0" lvl="1">
                <a:lnSpc>
                  <a:spcPts val="3569"/>
                </a:lnSpc>
                <a:spcBef>
                  <a:spcPct val="0"/>
                </a:spcBef>
              </a:pPr>
            </a:p>
          </p:txBody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24450" cy="950948"/>
            </a:xfrm>
            <a:custGeom>
              <a:avLst/>
              <a:gdLst/>
              <a:ahLst/>
              <a:cxnLst/>
              <a:rect r="r" b="b" t="t" l="l"/>
              <a:pathLst>
                <a:path h="950948" w="724450">
                  <a:moveTo>
                    <a:pt x="0" y="0"/>
                  </a:moveTo>
                  <a:lnTo>
                    <a:pt x="724450" y="0"/>
                  </a:lnTo>
                  <a:lnTo>
                    <a:pt x="724450" y="950948"/>
                  </a:lnTo>
                  <a:lnTo>
                    <a:pt x="0" y="9509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703996" y="5684174"/>
            <a:ext cx="4077679" cy="145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839"/>
              </a:lnSpc>
              <a:spcBef>
                <a:spcPct val="0"/>
              </a:spcBef>
            </a:pPr>
            <a:r>
              <a:rPr lang="en-US" sz="3199">
                <a:solidFill>
                  <a:srgbClr val="2A2A2A"/>
                </a:solidFill>
                <a:latin typeface="Open Sans Bold"/>
              </a:rPr>
              <a:t>DES (Data Encryption Standard)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996" y="7390058"/>
            <a:ext cx="5206568" cy="1819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>
                <a:solidFill>
                  <a:srgbClr val="2A2A2A"/>
                </a:solidFill>
                <a:latin typeface="Open Sans"/>
              </a:rPr>
              <a:t>Uma cifra simétrica mais antiga, não mais considerada segura para a maioria dos usos.</a:t>
            </a:r>
          </a:p>
          <a:p>
            <a:pPr>
              <a:lnSpc>
                <a:spcPts val="3639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703996" y="4381542"/>
            <a:ext cx="792267" cy="713040"/>
          </a:xfrm>
          <a:custGeom>
            <a:avLst/>
            <a:gdLst/>
            <a:ahLst/>
            <a:cxnLst/>
            <a:rect r="r" b="b" t="t" l="l"/>
            <a:pathLst>
              <a:path h="713040" w="792267">
                <a:moveTo>
                  <a:pt x="0" y="0"/>
                </a:moveTo>
                <a:lnTo>
                  <a:pt x="792267" y="0"/>
                </a:lnTo>
                <a:lnTo>
                  <a:pt x="792267" y="713040"/>
                </a:lnTo>
                <a:lnTo>
                  <a:pt x="0" y="713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7105160" y="4381542"/>
            <a:ext cx="4078658" cy="3262997"/>
            <a:chOff x="0" y="0"/>
            <a:chExt cx="5438211" cy="4350663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642939"/>
              <a:ext cx="5438211" cy="55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6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2A2A2A"/>
                  </a:solidFill>
                  <a:latin typeface="Open Sans Bold"/>
                </a:rPr>
                <a:t>Triple DES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552766"/>
              <a:ext cx="5438211" cy="17978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39"/>
                </a:lnSpc>
              </a:pPr>
              <a:r>
                <a:rPr lang="en-US" sz="2599">
                  <a:solidFill>
                    <a:srgbClr val="2A2A2A"/>
                  </a:solidFill>
                  <a:latin typeface="Open Sans"/>
                </a:rPr>
                <a:t>Usa criptografia DES três vezes para melhorar a segurança.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33265" cy="856627"/>
            </a:xfrm>
            <a:custGeom>
              <a:avLst/>
              <a:gdLst/>
              <a:ahLst/>
              <a:cxnLst/>
              <a:rect r="r" b="b" t="t" l="l"/>
              <a:pathLst>
                <a:path h="856627" w="833265">
                  <a:moveTo>
                    <a:pt x="0" y="0"/>
                  </a:moveTo>
                  <a:lnTo>
                    <a:pt x="833265" y="0"/>
                  </a:lnTo>
                  <a:lnTo>
                    <a:pt x="833265" y="856627"/>
                  </a:lnTo>
                  <a:lnTo>
                    <a:pt x="0" y="856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753961" y="2157304"/>
            <a:ext cx="6662911" cy="5972391"/>
          </a:xfrm>
          <a:custGeom>
            <a:avLst/>
            <a:gdLst/>
            <a:ahLst/>
            <a:cxnLst/>
            <a:rect r="r" b="b" t="t" l="l"/>
            <a:pathLst>
              <a:path h="5972391" w="6662911">
                <a:moveTo>
                  <a:pt x="6662911" y="0"/>
                </a:moveTo>
                <a:lnTo>
                  <a:pt x="0" y="0"/>
                </a:lnTo>
                <a:lnTo>
                  <a:pt x="0" y="5972392"/>
                </a:lnTo>
                <a:lnTo>
                  <a:pt x="6662911" y="5972392"/>
                </a:lnTo>
                <a:lnTo>
                  <a:pt x="666291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53824" y="4423313"/>
            <a:ext cx="6086475" cy="2537009"/>
            <a:chOff x="0" y="0"/>
            <a:chExt cx="8115300" cy="338267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8115300" cy="182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800"/>
                </a:lnSpc>
              </a:pPr>
              <a:r>
                <a:rPr lang="en-US" sz="9000">
                  <a:solidFill>
                    <a:srgbClr val="2A2A2A"/>
                  </a:solidFill>
                  <a:latin typeface="Open Sans"/>
                </a:rPr>
                <a:t>Obrigado!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835520"/>
              <a:ext cx="8115300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9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DAGEE6q0fmE</dc:identifier>
  <dcterms:modified xsi:type="dcterms:W3CDTF">2011-08-01T06:04:30Z</dcterms:modified>
  <cp:revision>1</cp:revision>
  <dc:title>A10-Criptografia</dc:title>
</cp:coreProperties>
</file>