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8" r:id="rId10"/>
    <p:sldId id="264" r:id="rId11"/>
    <p:sldId id="265" r:id="rId12"/>
    <p:sldId id="266" r:id="rId13"/>
    <p:sldId id="267"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e0c2d517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e0c2d517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e0c2d517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e0c2d51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e0c2d51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e0c2d51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0c2d51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0c2d51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0c2d51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0c2d51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0c2d51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0c2d51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0c2d51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0c2d51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c2d517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c2d517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e0c2d517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e0c2d517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NBA PREDICTIONS</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MIGUEL PÉREZ CARO</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Limitations</a:t>
            </a:r>
            <a:endParaRP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tx1"/>
                </a:solidFill>
              </a:rPr>
              <a:t>The great limitation of my model, is that as happened in some year, during the regular season a player stands out above the rest by winning MVP of the week many times, but finally the team of that player does not win the NBA.</a:t>
            </a:r>
            <a:endParaRPr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a:spcAft>
                <a:spcPts val="1600"/>
              </a:spcAft>
              <a:buNone/>
            </a:pPr>
            <a:r>
              <a:rPr lang="en-US" dirty="0">
                <a:solidFill>
                  <a:schemeClr val="tx1"/>
                </a:solidFill>
              </a:rPr>
              <a:t>My final conclusion is that the NBA champion can be predicted with high accuracy based on the winners of the week's MVP, except when a player stands out during the regular season and during the playoffs he lowers the </a:t>
            </a:r>
            <a:r>
              <a:rPr lang="en-US" dirty="0" smtClean="0">
                <a:solidFill>
                  <a:schemeClr val="tx1"/>
                </a:solidFill>
              </a:rPr>
              <a:t>level.</a:t>
            </a:r>
            <a:endParaRPr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Acknowledgements</a:t>
            </a:r>
            <a:endParaRPr/>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dirty="0" smtClean="0">
                <a:solidFill>
                  <a:schemeClr val="tx1"/>
                </a:solidFill>
              </a:rPr>
              <a:t>I got my data from kaggle website and the nba champion from the NBA official website.</a:t>
            </a:r>
          </a:p>
          <a:p>
            <a:pPr marL="0" lvl="0" indent="0" algn="just" rtl="0">
              <a:spcBef>
                <a:spcPts val="0"/>
              </a:spcBef>
              <a:spcAft>
                <a:spcPts val="1600"/>
              </a:spcAft>
              <a:buNone/>
            </a:pPr>
            <a:r>
              <a:rPr lang="en" dirty="0" smtClean="0">
                <a:solidFill>
                  <a:schemeClr val="tx1"/>
                </a:solidFill>
              </a:rPr>
              <a:t>I did not get feedback.</a:t>
            </a:r>
            <a:endParaRPr lang="en" dirty="0" smtClean="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dirty="0" smtClean="0">
                <a:solidFill>
                  <a:schemeClr val="tx1"/>
                </a:solidFill>
              </a:rPr>
              <a:t>I used the documentary from the Python for Data Science course and the information from the NBA official website.</a:t>
            </a:r>
            <a:endParaRPr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Abstract</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a:spcAft>
                <a:spcPts val="1600"/>
              </a:spcAft>
              <a:buNone/>
            </a:pPr>
            <a:r>
              <a:rPr lang="en-US" dirty="0">
                <a:solidFill>
                  <a:schemeClr val="tx1"/>
                </a:solidFill>
              </a:rPr>
              <a:t>In this research I want to make a model which predict the champion of the NBA based on the winner of the MVP weeks. I used the dataset NBA player of the week from the website </a:t>
            </a:r>
            <a:r>
              <a:rPr lang="en-US" dirty="0" err="1">
                <a:solidFill>
                  <a:schemeClr val="tx1"/>
                </a:solidFill>
              </a:rPr>
              <a:t>kaggle</a:t>
            </a:r>
            <a:r>
              <a:rPr lang="en-US" dirty="0">
                <a:solidFill>
                  <a:schemeClr val="tx1"/>
                </a:solidFill>
              </a:rPr>
              <a:t>, and I used a </a:t>
            </a:r>
            <a:r>
              <a:rPr lang="en-US" dirty="0" err="1">
                <a:solidFill>
                  <a:schemeClr val="tx1"/>
                </a:solidFill>
              </a:rPr>
              <a:t>DecisionTree</a:t>
            </a:r>
            <a:r>
              <a:rPr lang="en-US" dirty="0">
                <a:solidFill>
                  <a:schemeClr val="tx1"/>
                </a:solidFill>
              </a:rPr>
              <a:t> model to solve my research question. Finally, I discovered that the accuracy of the model is high but during the year many players from </a:t>
            </a:r>
            <a:r>
              <a:rPr lang="en-US" dirty="0" smtClean="0">
                <a:solidFill>
                  <a:schemeClr val="tx1"/>
                </a:solidFill>
              </a:rPr>
              <a:t>different </a:t>
            </a:r>
            <a:r>
              <a:rPr lang="en-US" dirty="0">
                <a:solidFill>
                  <a:schemeClr val="tx1"/>
                </a:solidFill>
              </a:rPr>
              <a:t>teams win the MVP of the week therefore the task to predict the champion based on the week MVP is really </a:t>
            </a:r>
            <a:r>
              <a:rPr lang="en-US" dirty="0" smtClean="0">
                <a:solidFill>
                  <a:schemeClr val="tx1"/>
                </a:solidFill>
              </a:rPr>
              <a:t>difficult</a:t>
            </a:r>
            <a:r>
              <a:rPr lang="en-US" dirty="0">
                <a:solidFill>
                  <a:schemeClr val="tx1"/>
                </a:solidFill>
              </a:rPr>
              <a:t>.</a:t>
            </a:r>
            <a:endParaRPr lang="en"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a:spcAft>
                <a:spcPts val="1600"/>
              </a:spcAft>
              <a:buNone/>
            </a:pPr>
            <a:r>
              <a:rPr lang="en-US" dirty="0">
                <a:solidFill>
                  <a:schemeClr val="tx1"/>
                </a:solidFill>
              </a:rPr>
              <a:t>I'm a big fan of the NBA, and today, the NBA is considered as the best league in the world, and is dominated by many star players in different teams and a team that has several all-stars, so I asked myself if in spite of the great variety of amazing players that are capable of winning the MVP of the week, at the end of the season based on these data one could predict which would be the NBA champion. The final result is improvable, but it is a model with an acceptable accuracy and that can be used to predict the final result of the playoffs after the regular season.</a:t>
            </a:r>
            <a:endParaRPr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a:spcAft>
                <a:spcPts val="1600"/>
              </a:spcAft>
              <a:buNone/>
            </a:pPr>
            <a:r>
              <a:rPr lang="en-US" dirty="0">
                <a:solidFill>
                  <a:schemeClr val="tx1"/>
                </a:solidFill>
              </a:rPr>
              <a:t>I chose from the website </a:t>
            </a:r>
            <a:r>
              <a:rPr lang="en-US" dirty="0" err="1">
                <a:solidFill>
                  <a:schemeClr val="tx1"/>
                </a:solidFill>
              </a:rPr>
              <a:t>kaggle</a:t>
            </a:r>
            <a:r>
              <a:rPr lang="en-US" dirty="0">
                <a:solidFill>
                  <a:schemeClr val="tx1"/>
                </a:solidFill>
              </a:rPr>
              <a:t> the </a:t>
            </a:r>
            <a:r>
              <a:rPr lang="en-US" dirty="0" smtClean="0">
                <a:solidFill>
                  <a:schemeClr val="tx1"/>
                </a:solidFill>
              </a:rPr>
              <a:t>dataset </a:t>
            </a:r>
            <a:r>
              <a:rPr lang="en-US" dirty="0">
                <a:solidFill>
                  <a:schemeClr val="tx1"/>
                </a:solidFill>
              </a:rPr>
              <a:t>NBA_player_of_the_week.csv where </a:t>
            </a:r>
            <a:r>
              <a:rPr lang="en-US" dirty="0" smtClean="0">
                <a:solidFill>
                  <a:schemeClr val="tx1"/>
                </a:solidFill>
              </a:rPr>
              <a:t>we </a:t>
            </a:r>
            <a:r>
              <a:rPr lang="en-US" dirty="0">
                <a:solidFill>
                  <a:schemeClr val="tx1"/>
                </a:solidFill>
              </a:rPr>
              <a:t>can find from 1985 to 2017, the MVP winner of every week, with the exactly date, the season, the position, the weight, the height and the team. I decided to use only the team and the season, and </a:t>
            </a:r>
            <a:r>
              <a:rPr lang="en-US" dirty="0" smtClean="0">
                <a:solidFill>
                  <a:schemeClr val="tx1"/>
                </a:solidFill>
              </a:rPr>
              <a:t>I </a:t>
            </a:r>
            <a:r>
              <a:rPr lang="en-US" dirty="0">
                <a:solidFill>
                  <a:schemeClr val="tx1"/>
                </a:solidFill>
              </a:rPr>
              <a:t>added a column </a:t>
            </a:r>
            <a:r>
              <a:rPr lang="en-US" dirty="0" smtClean="0">
                <a:solidFill>
                  <a:schemeClr val="tx1"/>
                </a:solidFill>
              </a:rPr>
              <a:t>which </a:t>
            </a:r>
            <a:r>
              <a:rPr lang="en-US" dirty="0">
                <a:solidFill>
                  <a:schemeClr val="tx1"/>
                </a:solidFill>
              </a:rPr>
              <a:t>is called </a:t>
            </a:r>
            <a:r>
              <a:rPr lang="en-US" dirty="0" err="1">
                <a:solidFill>
                  <a:schemeClr val="tx1"/>
                </a:solidFill>
              </a:rPr>
              <a:t>NBAchampion</a:t>
            </a:r>
            <a:r>
              <a:rPr lang="en-US" dirty="0">
                <a:solidFill>
                  <a:schemeClr val="tx1"/>
                </a:solidFill>
              </a:rPr>
              <a:t> </a:t>
            </a:r>
            <a:r>
              <a:rPr lang="en-US" dirty="0" smtClean="0">
                <a:solidFill>
                  <a:schemeClr val="tx1"/>
                </a:solidFill>
              </a:rPr>
              <a:t>storing the </a:t>
            </a:r>
            <a:r>
              <a:rPr lang="en-US" dirty="0">
                <a:solidFill>
                  <a:schemeClr val="tx1"/>
                </a:solidFill>
              </a:rPr>
              <a:t>winner of the NBA per </a:t>
            </a:r>
            <a:r>
              <a:rPr lang="en-US" dirty="0" smtClean="0">
                <a:solidFill>
                  <a:schemeClr val="tx1"/>
                </a:solidFill>
              </a:rPr>
              <a:t>year.</a:t>
            </a:r>
            <a:endParaRPr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Preparation and Cleaning</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a:spcAft>
                <a:spcPts val="1600"/>
              </a:spcAft>
              <a:buNone/>
            </a:pPr>
            <a:r>
              <a:rPr lang="en-US" dirty="0">
                <a:solidFill>
                  <a:schemeClr val="tx1"/>
                </a:solidFill>
              </a:rPr>
              <a:t>First of all, I checked that all the columns were complete, and I deleted those that were not going to be necessary. I also had to change the format to the Season column to be able to operate with it. I did all this, with functions studied during the course such as </a:t>
            </a:r>
            <a:r>
              <a:rPr lang="en-US" dirty="0" err="1">
                <a:solidFill>
                  <a:schemeClr val="tx1"/>
                </a:solidFill>
              </a:rPr>
              <a:t>dropna</a:t>
            </a:r>
            <a:r>
              <a:rPr lang="en-US" dirty="0">
                <a:solidFill>
                  <a:schemeClr val="tx1"/>
                </a:solidFill>
              </a:rPr>
              <a:t> (), </a:t>
            </a:r>
            <a:r>
              <a:rPr lang="en-US" dirty="0" err="1">
                <a:solidFill>
                  <a:schemeClr val="tx1"/>
                </a:solidFill>
              </a:rPr>
              <a:t>isnull</a:t>
            </a:r>
            <a:r>
              <a:rPr lang="en-US" dirty="0">
                <a:solidFill>
                  <a:schemeClr val="tx1"/>
                </a:solidFill>
              </a:rPr>
              <a:t> () or any (). The only problem I had was that I needed the champion per year to be able to create the model, for which I created a table with the year and the champion and I filtered the </a:t>
            </a:r>
            <a:r>
              <a:rPr lang="en-US" dirty="0" err="1">
                <a:solidFill>
                  <a:schemeClr val="tx1"/>
                </a:solidFill>
              </a:rPr>
              <a:t>NBA_player_of_the_week</a:t>
            </a:r>
            <a:r>
              <a:rPr lang="en-US" dirty="0">
                <a:solidFill>
                  <a:schemeClr val="tx1"/>
                </a:solidFill>
              </a:rPr>
              <a:t> dataset for every year adding in all rows the corresponding </a:t>
            </a:r>
            <a:r>
              <a:rPr lang="en-US" dirty="0" smtClean="0">
                <a:solidFill>
                  <a:schemeClr val="tx1"/>
                </a:solidFill>
              </a:rPr>
              <a:t>champion.</a:t>
            </a:r>
            <a:endParaRPr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Question(s)</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a:solidFill>
                  <a:schemeClr val="tx1"/>
                </a:solidFill>
              </a:rPr>
              <a:t>Can you predict the NBA champion based on the MVP champions of the week?</a:t>
            </a:r>
            <a:endParaRPr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a:t>
            </a:r>
            <a:endParaRPr/>
          </a:p>
        </p:txBody>
      </p:sp>
      <p:sp>
        <p:nvSpPr>
          <p:cNvPr id="92" name="Google Shape;92;p19"/>
          <p:cNvSpPr txBox="1">
            <a:spLocks noGrp="1"/>
          </p:cNvSpPr>
          <p:nvPr>
            <p:ph type="body" idx="1"/>
          </p:nvPr>
        </p:nvSpPr>
        <p:spPr>
          <a:xfrm>
            <a:off x="311700" y="1152475"/>
            <a:ext cx="8520600" cy="3664852"/>
          </a:xfrm>
          <a:prstGeom prst="rect">
            <a:avLst/>
          </a:prstGeom>
        </p:spPr>
        <p:txBody>
          <a:bodyPr spcFirstLastPara="1" wrap="square" lIns="91425" tIns="91425" rIns="91425" bIns="91425" anchor="t" anchorCtr="0">
            <a:noAutofit/>
          </a:bodyPr>
          <a:lstStyle/>
          <a:p>
            <a:pPr marL="0" lvl="0" indent="0" algn="just">
              <a:spcAft>
                <a:spcPts val="1600"/>
              </a:spcAft>
              <a:buNone/>
            </a:pPr>
            <a:r>
              <a:rPr lang="en-US" dirty="0">
                <a:solidFill>
                  <a:schemeClr val="tx1"/>
                </a:solidFill>
              </a:rPr>
              <a:t>First of all, I checked if the datasets are cleaned with the function </a:t>
            </a:r>
            <a:r>
              <a:rPr lang="en-US" dirty="0" err="1">
                <a:solidFill>
                  <a:schemeClr val="tx1"/>
                </a:solidFill>
              </a:rPr>
              <a:t>isnull</a:t>
            </a:r>
            <a:r>
              <a:rPr lang="en-US" dirty="0">
                <a:solidFill>
                  <a:schemeClr val="tx1"/>
                </a:solidFill>
              </a:rPr>
              <a:t>().any()., and I printed the first 5 rows to check which column is interesting for me, deleting which are not interesting.</a:t>
            </a:r>
          </a:p>
          <a:p>
            <a:pPr marL="0" lvl="0" indent="0" algn="just">
              <a:spcAft>
                <a:spcPts val="1600"/>
              </a:spcAft>
              <a:buNone/>
            </a:pPr>
            <a:r>
              <a:rPr lang="en-US" dirty="0">
                <a:solidFill>
                  <a:schemeClr val="tx1"/>
                </a:solidFill>
              </a:rPr>
              <a:t>Once I had my dataset cleaned I made the graphs in order to see which player have win the MVP week more times, which team, and the position of the player. With this data I had an overview of the dataset</a:t>
            </a:r>
            <a:r>
              <a:rPr lang="en-US" dirty="0" smtClean="0">
                <a:solidFill>
                  <a:schemeClr val="tx1"/>
                </a:solidFill>
              </a:rPr>
              <a:t>.</a:t>
            </a:r>
            <a:endParaRPr lang="en-US" dirty="0">
              <a:solidFill>
                <a:schemeClr val="tx1"/>
              </a:solidFill>
            </a:endParaRPr>
          </a:p>
          <a:p>
            <a:pPr marL="0" lvl="0" indent="0" algn="just">
              <a:spcAft>
                <a:spcPts val="1600"/>
              </a:spcAft>
              <a:buNone/>
            </a:pPr>
            <a:r>
              <a:rPr lang="en-US" dirty="0">
                <a:solidFill>
                  <a:schemeClr val="tx1"/>
                </a:solidFill>
              </a:rPr>
              <a:t>Later, I added the </a:t>
            </a:r>
            <a:r>
              <a:rPr lang="en-US" dirty="0" err="1">
                <a:solidFill>
                  <a:schemeClr val="tx1"/>
                </a:solidFill>
              </a:rPr>
              <a:t>NBAchampion</a:t>
            </a:r>
            <a:r>
              <a:rPr lang="en-US" dirty="0">
                <a:solidFill>
                  <a:schemeClr val="tx1"/>
                </a:solidFill>
              </a:rPr>
              <a:t> dataset and I made the graph which I compared with the others, which is very useful to analyze research question because </a:t>
            </a:r>
            <a:r>
              <a:rPr lang="en-US" dirty="0" smtClean="0">
                <a:solidFill>
                  <a:schemeClr val="tx1"/>
                </a:solidFill>
              </a:rPr>
              <a:t>I </a:t>
            </a:r>
            <a:r>
              <a:rPr lang="en-US" dirty="0">
                <a:solidFill>
                  <a:schemeClr val="tx1"/>
                </a:solidFill>
              </a:rPr>
              <a:t>saw how many times a team have </a:t>
            </a:r>
            <a:r>
              <a:rPr lang="en-US" dirty="0" smtClean="0">
                <a:solidFill>
                  <a:schemeClr val="tx1"/>
                </a:solidFill>
              </a:rPr>
              <a:t>won </a:t>
            </a:r>
            <a:r>
              <a:rPr lang="en-US" dirty="0">
                <a:solidFill>
                  <a:schemeClr val="tx1"/>
                </a:solidFill>
              </a:rPr>
              <a:t>the NBA and the MVP week, so </a:t>
            </a:r>
            <a:r>
              <a:rPr lang="en-US" dirty="0" smtClean="0">
                <a:solidFill>
                  <a:schemeClr val="tx1"/>
                </a:solidFill>
              </a:rPr>
              <a:t>I </a:t>
            </a:r>
            <a:r>
              <a:rPr lang="en-US" dirty="0">
                <a:solidFill>
                  <a:schemeClr val="tx1"/>
                </a:solidFill>
              </a:rPr>
              <a:t>think is the most </a:t>
            </a:r>
            <a:r>
              <a:rPr lang="en-US" dirty="0" smtClean="0">
                <a:solidFill>
                  <a:schemeClr val="tx1"/>
                </a:solidFill>
              </a:rPr>
              <a:t>appropriate </a:t>
            </a:r>
            <a:r>
              <a:rPr lang="en-US" dirty="0">
                <a:solidFill>
                  <a:schemeClr val="tx1"/>
                </a:solidFill>
              </a:rPr>
              <a:t>way to analyze my question.</a:t>
            </a:r>
            <a:endParaRPr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13279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Findings I</a:t>
            </a:r>
            <a:endParaRPr dirty="0"/>
          </a:p>
        </p:txBody>
      </p:sp>
      <p:sp>
        <p:nvSpPr>
          <p:cNvPr id="98" name="Google Shape;98;p20"/>
          <p:cNvSpPr txBox="1">
            <a:spLocks noGrp="1"/>
          </p:cNvSpPr>
          <p:nvPr>
            <p:ph type="body" idx="1"/>
          </p:nvPr>
        </p:nvSpPr>
        <p:spPr>
          <a:xfrm>
            <a:off x="311700" y="773333"/>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smtClean="0">
                <a:solidFill>
                  <a:schemeClr val="tx1"/>
                </a:solidFill>
              </a:rPr>
              <a:t>Once </a:t>
            </a:r>
            <a:r>
              <a:rPr lang="es-ES" dirty="0" err="1" smtClean="0">
                <a:solidFill>
                  <a:schemeClr val="tx1"/>
                </a:solidFill>
              </a:rPr>
              <a:t>my</a:t>
            </a:r>
            <a:r>
              <a:rPr lang="es-ES" dirty="0" smtClean="0">
                <a:solidFill>
                  <a:schemeClr val="tx1"/>
                </a:solidFill>
              </a:rPr>
              <a:t> </a:t>
            </a:r>
            <a:r>
              <a:rPr lang="es-ES" dirty="0" err="1" smtClean="0">
                <a:solidFill>
                  <a:schemeClr val="tx1"/>
                </a:solidFill>
              </a:rPr>
              <a:t>dataset</a:t>
            </a:r>
            <a:r>
              <a:rPr lang="es-ES" dirty="0" smtClean="0">
                <a:solidFill>
                  <a:schemeClr val="tx1"/>
                </a:solidFill>
              </a:rPr>
              <a:t> </a:t>
            </a:r>
            <a:r>
              <a:rPr lang="es-ES" dirty="0" err="1" smtClean="0">
                <a:solidFill>
                  <a:schemeClr val="tx1"/>
                </a:solidFill>
              </a:rPr>
              <a:t>was</a:t>
            </a:r>
            <a:r>
              <a:rPr lang="es-ES" dirty="0" smtClean="0">
                <a:solidFill>
                  <a:schemeClr val="tx1"/>
                </a:solidFill>
              </a:rPr>
              <a:t> </a:t>
            </a:r>
            <a:r>
              <a:rPr lang="es-ES" dirty="0" err="1" smtClean="0">
                <a:solidFill>
                  <a:schemeClr val="tx1"/>
                </a:solidFill>
              </a:rPr>
              <a:t>ready</a:t>
            </a:r>
            <a:r>
              <a:rPr lang="es-ES" dirty="0">
                <a:solidFill>
                  <a:schemeClr val="tx1"/>
                </a:solidFill>
              </a:rPr>
              <a:t> </a:t>
            </a:r>
            <a:r>
              <a:rPr lang="es-ES" dirty="0" smtClean="0">
                <a:solidFill>
                  <a:schemeClr val="tx1"/>
                </a:solidFill>
              </a:rPr>
              <a:t>and I </a:t>
            </a:r>
            <a:r>
              <a:rPr lang="es-ES" dirty="0" err="1" smtClean="0">
                <a:solidFill>
                  <a:schemeClr val="tx1"/>
                </a:solidFill>
              </a:rPr>
              <a:t>added</a:t>
            </a:r>
            <a:r>
              <a:rPr lang="es-ES" dirty="0" smtClean="0">
                <a:solidFill>
                  <a:schemeClr val="tx1"/>
                </a:solidFill>
              </a:rPr>
              <a:t> </a:t>
            </a:r>
            <a:r>
              <a:rPr lang="es-ES" dirty="0" err="1" smtClean="0">
                <a:solidFill>
                  <a:schemeClr val="tx1"/>
                </a:solidFill>
              </a:rPr>
              <a:t>the</a:t>
            </a:r>
            <a:r>
              <a:rPr lang="es-ES" dirty="0" smtClean="0">
                <a:solidFill>
                  <a:schemeClr val="tx1"/>
                </a:solidFill>
              </a:rPr>
              <a:t> NBA </a:t>
            </a:r>
            <a:r>
              <a:rPr lang="es-ES" dirty="0" err="1" smtClean="0">
                <a:solidFill>
                  <a:schemeClr val="tx1"/>
                </a:solidFill>
              </a:rPr>
              <a:t>champion</a:t>
            </a:r>
            <a:r>
              <a:rPr lang="es-ES" dirty="0" smtClean="0">
                <a:solidFill>
                  <a:schemeClr val="tx1"/>
                </a:solidFill>
              </a:rPr>
              <a:t> </a:t>
            </a:r>
            <a:r>
              <a:rPr lang="es-ES" dirty="0" err="1" smtClean="0">
                <a:solidFill>
                  <a:schemeClr val="tx1"/>
                </a:solidFill>
              </a:rPr>
              <a:t>column</a:t>
            </a:r>
            <a:r>
              <a:rPr lang="es-ES" dirty="0" smtClean="0">
                <a:solidFill>
                  <a:schemeClr val="tx1"/>
                </a:solidFill>
              </a:rPr>
              <a:t>, I </a:t>
            </a:r>
            <a:r>
              <a:rPr lang="es-ES" dirty="0" err="1" smtClean="0">
                <a:solidFill>
                  <a:schemeClr val="tx1"/>
                </a:solidFill>
              </a:rPr>
              <a:t>made</a:t>
            </a:r>
            <a:r>
              <a:rPr lang="es-ES" dirty="0" smtClean="0">
                <a:solidFill>
                  <a:schemeClr val="tx1"/>
                </a:solidFill>
              </a:rPr>
              <a:t> </a:t>
            </a:r>
            <a:r>
              <a:rPr lang="es-ES" dirty="0" err="1" smtClean="0">
                <a:solidFill>
                  <a:schemeClr val="tx1"/>
                </a:solidFill>
              </a:rPr>
              <a:t>the</a:t>
            </a:r>
            <a:r>
              <a:rPr lang="es-ES" dirty="0" smtClean="0">
                <a:solidFill>
                  <a:schemeClr val="tx1"/>
                </a:solidFill>
              </a:rPr>
              <a:t> </a:t>
            </a:r>
            <a:r>
              <a:rPr lang="es-ES" dirty="0" err="1" smtClean="0">
                <a:solidFill>
                  <a:schemeClr val="tx1"/>
                </a:solidFill>
              </a:rPr>
              <a:t>graphs</a:t>
            </a:r>
            <a:r>
              <a:rPr lang="es-ES" dirty="0" smtClean="0">
                <a:solidFill>
                  <a:schemeClr val="tx1"/>
                </a:solidFill>
              </a:rPr>
              <a:t> in </a:t>
            </a:r>
            <a:r>
              <a:rPr lang="es-ES" dirty="0" err="1" smtClean="0">
                <a:solidFill>
                  <a:schemeClr val="tx1"/>
                </a:solidFill>
              </a:rPr>
              <a:t>order</a:t>
            </a:r>
            <a:r>
              <a:rPr lang="es-ES" dirty="0" smtClean="0">
                <a:solidFill>
                  <a:schemeClr val="tx1"/>
                </a:solidFill>
              </a:rPr>
              <a:t> to compare </a:t>
            </a:r>
            <a:r>
              <a:rPr lang="es-ES" dirty="0" err="1" smtClean="0">
                <a:solidFill>
                  <a:schemeClr val="tx1"/>
                </a:solidFill>
              </a:rPr>
              <a:t>them</a:t>
            </a:r>
            <a:r>
              <a:rPr lang="es-ES" dirty="0" smtClean="0">
                <a:solidFill>
                  <a:schemeClr val="tx1"/>
                </a:solidFill>
              </a:rPr>
              <a:t>.</a:t>
            </a:r>
          </a:p>
          <a:p>
            <a:pPr marL="0" lvl="0" indent="0" algn="l" rtl="0">
              <a:spcBef>
                <a:spcPts val="0"/>
              </a:spcBef>
              <a:spcAft>
                <a:spcPts val="0"/>
              </a:spcAft>
              <a:buNone/>
            </a:pPr>
            <a:endParaRPr dirty="0"/>
          </a:p>
        </p:txBody>
      </p:sp>
      <p:pic>
        <p:nvPicPr>
          <p:cNvPr id="2" name="Imagen 1"/>
          <p:cNvPicPr>
            <a:picLocks noChangeAspect="1"/>
          </p:cNvPicPr>
          <p:nvPr/>
        </p:nvPicPr>
        <p:blipFill>
          <a:blip r:embed="rId3"/>
          <a:stretch>
            <a:fillRect/>
          </a:stretch>
        </p:blipFill>
        <p:spPr>
          <a:xfrm>
            <a:off x="354129" y="1791630"/>
            <a:ext cx="4217871" cy="2991430"/>
          </a:xfrm>
          <a:prstGeom prst="rect">
            <a:avLst/>
          </a:prstGeom>
        </p:spPr>
      </p:pic>
      <p:pic>
        <p:nvPicPr>
          <p:cNvPr id="3" name="Imagen 2"/>
          <p:cNvPicPr>
            <a:picLocks noChangeAspect="1"/>
          </p:cNvPicPr>
          <p:nvPr/>
        </p:nvPicPr>
        <p:blipFill>
          <a:blip r:embed="rId4"/>
          <a:stretch>
            <a:fillRect/>
          </a:stretch>
        </p:blipFill>
        <p:spPr>
          <a:xfrm>
            <a:off x="4572001" y="1791631"/>
            <a:ext cx="4442046" cy="29914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1699" y="288274"/>
            <a:ext cx="8520600" cy="572700"/>
          </a:xfrm>
        </p:spPr>
        <p:txBody>
          <a:bodyPr/>
          <a:lstStyle/>
          <a:p>
            <a:r>
              <a:rPr lang="en" dirty="0"/>
              <a:t>Findings </a:t>
            </a:r>
            <a:r>
              <a:rPr lang="en" dirty="0" smtClean="0"/>
              <a:t>II</a:t>
            </a:r>
            <a:endParaRPr lang="es-ES" dirty="0"/>
          </a:p>
        </p:txBody>
      </p:sp>
      <p:sp>
        <p:nvSpPr>
          <p:cNvPr id="3" name="Marcador de texto 2"/>
          <p:cNvSpPr>
            <a:spLocks noGrp="1"/>
          </p:cNvSpPr>
          <p:nvPr>
            <p:ph type="body" idx="1"/>
          </p:nvPr>
        </p:nvSpPr>
        <p:spPr>
          <a:xfrm>
            <a:off x="311699" y="1055831"/>
            <a:ext cx="8520600" cy="3416400"/>
          </a:xfrm>
        </p:spPr>
        <p:txBody>
          <a:bodyPr/>
          <a:lstStyle/>
          <a:p>
            <a:pPr marL="114300" indent="0" algn="just">
              <a:buNone/>
            </a:pPr>
            <a:r>
              <a:rPr lang="en-US" dirty="0">
                <a:solidFill>
                  <a:schemeClr val="tx1"/>
                </a:solidFill>
              </a:rPr>
              <a:t>After that, I mapped the data, and created the model, which gave me the following result</a:t>
            </a:r>
            <a:r>
              <a:rPr lang="en-US" dirty="0" smtClean="0">
                <a:solidFill>
                  <a:schemeClr val="tx1"/>
                </a:solidFill>
              </a:rPr>
              <a:t>:</a:t>
            </a:r>
          </a:p>
          <a:p>
            <a:pPr marL="114300" indent="0">
              <a:buNone/>
            </a:pPr>
            <a:endParaRPr lang="es-ES" dirty="0" smtClean="0"/>
          </a:p>
          <a:p>
            <a:pPr marL="114300" indent="0">
              <a:buNone/>
            </a:pPr>
            <a:endParaRPr lang="es-ES" dirty="0"/>
          </a:p>
          <a:p>
            <a:pPr marL="114300" indent="0">
              <a:buNone/>
            </a:pPr>
            <a:endParaRPr lang="es-ES" dirty="0" smtClean="0"/>
          </a:p>
          <a:p>
            <a:pPr marL="114300" indent="0">
              <a:buNone/>
            </a:pPr>
            <a:endParaRPr lang="es-ES" dirty="0"/>
          </a:p>
          <a:p>
            <a:pPr marL="114300" indent="0">
              <a:buNone/>
            </a:pPr>
            <a:endParaRPr lang="es-ES" dirty="0" smtClean="0"/>
          </a:p>
          <a:p>
            <a:pPr marL="114300" indent="0" algn="just">
              <a:buNone/>
            </a:pPr>
            <a:r>
              <a:rPr lang="es-ES" dirty="0" err="1" smtClean="0">
                <a:solidFill>
                  <a:schemeClr val="tx1"/>
                </a:solidFill>
              </a:rPr>
              <a:t>The</a:t>
            </a:r>
            <a:r>
              <a:rPr lang="es-ES" dirty="0" smtClean="0">
                <a:solidFill>
                  <a:schemeClr val="tx1"/>
                </a:solidFill>
              </a:rPr>
              <a:t> </a:t>
            </a:r>
            <a:r>
              <a:rPr lang="es-ES" dirty="0" err="1" smtClean="0">
                <a:solidFill>
                  <a:schemeClr val="tx1"/>
                </a:solidFill>
              </a:rPr>
              <a:t>accuracy</a:t>
            </a:r>
            <a:r>
              <a:rPr lang="es-ES" dirty="0" smtClean="0">
                <a:solidFill>
                  <a:schemeClr val="tx1"/>
                </a:solidFill>
              </a:rPr>
              <a:t> </a:t>
            </a:r>
            <a:r>
              <a:rPr lang="es-ES" dirty="0" err="1" smtClean="0">
                <a:solidFill>
                  <a:schemeClr val="tx1"/>
                </a:solidFill>
              </a:rPr>
              <a:t>is</a:t>
            </a:r>
            <a:r>
              <a:rPr lang="es-ES" dirty="0" smtClean="0">
                <a:solidFill>
                  <a:schemeClr val="tx1"/>
                </a:solidFill>
              </a:rPr>
              <a:t> </a:t>
            </a:r>
            <a:r>
              <a:rPr lang="es-ES" dirty="0" err="1" smtClean="0">
                <a:solidFill>
                  <a:schemeClr val="tx1"/>
                </a:solidFill>
              </a:rPr>
              <a:t>not</a:t>
            </a:r>
            <a:r>
              <a:rPr lang="es-ES" dirty="0" smtClean="0">
                <a:solidFill>
                  <a:schemeClr val="tx1"/>
                </a:solidFill>
              </a:rPr>
              <a:t> </a:t>
            </a:r>
            <a:r>
              <a:rPr lang="es-ES" dirty="0" err="1" smtClean="0">
                <a:solidFill>
                  <a:schemeClr val="tx1"/>
                </a:solidFill>
              </a:rPr>
              <a:t>very</a:t>
            </a:r>
            <a:r>
              <a:rPr lang="es-ES" dirty="0" smtClean="0">
                <a:solidFill>
                  <a:schemeClr val="tx1"/>
                </a:solidFill>
              </a:rPr>
              <a:t> </a:t>
            </a:r>
            <a:r>
              <a:rPr lang="es-ES" dirty="0" err="1" smtClean="0">
                <a:solidFill>
                  <a:schemeClr val="tx1"/>
                </a:solidFill>
              </a:rPr>
              <a:t>high</a:t>
            </a:r>
            <a:r>
              <a:rPr lang="es-ES" dirty="0" smtClean="0">
                <a:solidFill>
                  <a:schemeClr val="tx1"/>
                </a:solidFill>
              </a:rPr>
              <a:t> </a:t>
            </a:r>
            <a:r>
              <a:rPr lang="es-ES" dirty="0" err="1" smtClean="0">
                <a:solidFill>
                  <a:schemeClr val="tx1"/>
                </a:solidFill>
              </a:rPr>
              <a:t>but</a:t>
            </a:r>
            <a:r>
              <a:rPr lang="es-ES" dirty="0" smtClean="0">
                <a:solidFill>
                  <a:schemeClr val="tx1"/>
                </a:solidFill>
              </a:rPr>
              <a:t> as </a:t>
            </a:r>
            <a:r>
              <a:rPr lang="es-ES" dirty="0" err="1" smtClean="0">
                <a:solidFill>
                  <a:schemeClr val="tx1"/>
                </a:solidFill>
              </a:rPr>
              <a:t>we</a:t>
            </a:r>
            <a:r>
              <a:rPr lang="es-ES" dirty="0" smtClean="0">
                <a:solidFill>
                  <a:schemeClr val="tx1"/>
                </a:solidFill>
              </a:rPr>
              <a:t> can </a:t>
            </a:r>
            <a:r>
              <a:rPr lang="es-ES" dirty="0" err="1" smtClean="0">
                <a:solidFill>
                  <a:schemeClr val="tx1"/>
                </a:solidFill>
              </a:rPr>
              <a:t>see</a:t>
            </a:r>
            <a:r>
              <a:rPr lang="es-ES" dirty="0" smtClean="0">
                <a:solidFill>
                  <a:schemeClr val="tx1"/>
                </a:solidFill>
              </a:rPr>
              <a:t> </a:t>
            </a:r>
            <a:r>
              <a:rPr lang="es-ES" dirty="0" err="1" smtClean="0">
                <a:solidFill>
                  <a:schemeClr val="tx1"/>
                </a:solidFill>
              </a:rPr>
              <a:t>on</a:t>
            </a:r>
            <a:r>
              <a:rPr lang="es-ES" dirty="0" smtClean="0">
                <a:solidFill>
                  <a:schemeClr val="tx1"/>
                </a:solidFill>
              </a:rPr>
              <a:t> </a:t>
            </a:r>
            <a:r>
              <a:rPr lang="es-ES" dirty="0" err="1" smtClean="0">
                <a:solidFill>
                  <a:schemeClr val="tx1"/>
                </a:solidFill>
              </a:rPr>
              <a:t>the</a:t>
            </a:r>
            <a:r>
              <a:rPr lang="es-ES" dirty="0" smtClean="0">
                <a:solidFill>
                  <a:schemeClr val="tx1"/>
                </a:solidFill>
              </a:rPr>
              <a:t> </a:t>
            </a:r>
            <a:r>
              <a:rPr lang="es-ES" dirty="0" err="1" smtClean="0">
                <a:solidFill>
                  <a:schemeClr val="tx1"/>
                </a:solidFill>
              </a:rPr>
              <a:t>previous</a:t>
            </a:r>
            <a:r>
              <a:rPr lang="es-ES" dirty="0" smtClean="0">
                <a:solidFill>
                  <a:schemeClr val="tx1"/>
                </a:solidFill>
              </a:rPr>
              <a:t> </a:t>
            </a:r>
            <a:r>
              <a:rPr lang="es-ES" dirty="0" err="1" smtClean="0">
                <a:solidFill>
                  <a:schemeClr val="tx1"/>
                </a:solidFill>
              </a:rPr>
              <a:t>slide</a:t>
            </a:r>
            <a:r>
              <a:rPr lang="es-ES" dirty="0" smtClean="0">
                <a:solidFill>
                  <a:schemeClr val="tx1"/>
                </a:solidFill>
              </a:rPr>
              <a:t>, </a:t>
            </a:r>
            <a:r>
              <a:rPr lang="es-ES" dirty="0" err="1" smtClean="0">
                <a:solidFill>
                  <a:schemeClr val="tx1"/>
                </a:solidFill>
              </a:rPr>
              <a:t>for</a:t>
            </a:r>
            <a:r>
              <a:rPr lang="es-ES" dirty="0" smtClean="0">
                <a:solidFill>
                  <a:schemeClr val="tx1"/>
                </a:solidFill>
              </a:rPr>
              <a:t> </a:t>
            </a:r>
            <a:r>
              <a:rPr lang="es-ES" dirty="0" err="1" smtClean="0">
                <a:solidFill>
                  <a:schemeClr val="tx1"/>
                </a:solidFill>
              </a:rPr>
              <a:t>example</a:t>
            </a:r>
            <a:r>
              <a:rPr lang="es-ES" dirty="0" smtClean="0">
                <a:solidFill>
                  <a:schemeClr val="tx1"/>
                </a:solidFill>
              </a:rPr>
              <a:t>, Miami won </a:t>
            </a:r>
            <a:r>
              <a:rPr lang="es-ES" dirty="0" err="1" smtClean="0">
                <a:solidFill>
                  <a:schemeClr val="tx1"/>
                </a:solidFill>
              </a:rPr>
              <a:t>only</a:t>
            </a:r>
            <a:r>
              <a:rPr lang="es-ES" dirty="0" smtClean="0">
                <a:solidFill>
                  <a:schemeClr val="tx1"/>
                </a:solidFill>
              </a:rPr>
              <a:t> </a:t>
            </a:r>
            <a:r>
              <a:rPr lang="es-ES" dirty="0" err="1" smtClean="0">
                <a:solidFill>
                  <a:schemeClr val="tx1"/>
                </a:solidFill>
              </a:rPr>
              <a:t>one</a:t>
            </a:r>
            <a:r>
              <a:rPr lang="es-ES" dirty="0" smtClean="0">
                <a:solidFill>
                  <a:schemeClr val="tx1"/>
                </a:solidFill>
              </a:rPr>
              <a:t> </a:t>
            </a:r>
            <a:r>
              <a:rPr lang="es-ES" dirty="0" err="1" smtClean="0">
                <a:solidFill>
                  <a:schemeClr val="tx1"/>
                </a:solidFill>
              </a:rPr>
              <a:t>title</a:t>
            </a:r>
            <a:r>
              <a:rPr lang="es-ES" dirty="0" smtClean="0">
                <a:solidFill>
                  <a:schemeClr val="tx1"/>
                </a:solidFill>
              </a:rPr>
              <a:t> </a:t>
            </a:r>
            <a:r>
              <a:rPr lang="es-ES" dirty="0" err="1" smtClean="0">
                <a:solidFill>
                  <a:schemeClr val="tx1"/>
                </a:solidFill>
              </a:rPr>
              <a:t>but</a:t>
            </a:r>
            <a:r>
              <a:rPr lang="es-ES" dirty="0" smtClean="0">
                <a:solidFill>
                  <a:schemeClr val="tx1"/>
                </a:solidFill>
              </a:rPr>
              <a:t> </a:t>
            </a:r>
            <a:r>
              <a:rPr lang="en-US" dirty="0">
                <a:solidFill>
                  <a:schemeClr val="tx1"/>
                </a:solidFill>
              </a:rPr>
              <a:t>Miami is the fourth team that has won the most MVP of the </a:t>
            </a:r>
            <a:r>
              <a:rPr lang="en-US" dirty="0" smtClean="0">
                <a:solidFill>
                  <a:schemeClr val="tx1"/>
                </a:solidFill>
              </a:rPr>
              <a:t>week.</a:t>
            </a:r>
            <a:endParaRPr lang="es-ES" dirty="0" smtClean="0">
              <a:solidFill>
                <a:schemeClr val="tx1"/>
              </a:solidFill>
            </a:endParaRPr>
          </a:p>
        </p:txBody>
      </p:sp>
      <p:pic>
        <p:nvPicPr>
          <p:cNvPr id="4" name="Imagen 3"/>
          <p:cNvPicPr>
            <a:picLocks noChangeAspect="1"/>
          </p:cNvPicPr>
          <p:nvPr/>
        </p:nvPicPr>
        <p:blipFill>
          <a:blip r:embed="rId2"/>
          <a:stretch>
            <a:fillRect/>
          </a:stretch>
        </p:blipFill>
        <p:spPr>
          <a:xfrm>
            <a:off x="957261" y="2081212"/>
            <a:ext cx="7229475" cy="981075"/>
          </a:xfrm>
          <a:prstGeom prst="rect">
            <a:avLst/>
          </a:prstGeom>
        </p:spPr>
      </p:pic>
    </p:spTree>
    <p:extLst>
      <p:ext uri="{BB962C8B-B14F-4D97-AF65-F5344CB8AC3E}">
        <p14:creationId xmlns:p14="http://schemas.microsoft.com/office/powerpoint/2010/main" val="27387329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799</Words>
  <Application>Microsoft Office PowerPoint</Application>
  <PresentationFormat>Presentación en pantalla (16:9)</PresentationFormat>
  <Paragraphs>35</Paragraphs>
  <Slides>13</Slides>
  <Notes>12</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13</vt:i4>
      </vt:variant>
    </vt:vector>
  </HeadingPairs>
  <TitlesOfParts>
    <vt:vector size="15" baseType="lpstr">
      <vt:lpstr>Arial</vt:lpstr>
      <vt:lpstr>Simple Light</vt:lpstr>
      <vt:lpstr>NBA PREDICTIONS</vt:lpstr>
      <vt:lpstr>Abstract</vt:lpstr>
      <vt:lpstr>Motivation</vt:lpstr>
      <vt:lpstr>Dataset(s)</vt:lpstr>
      <vt:lpstr>Data Preparation and Cleaning</vt:lpstr>
      <vt:lpstr>Research Question(s)</vt:lpstr>
      <vt:lpstr>Methods</vt:lpstr>
      <vt:lpstr>Findings I</vt:lpstr>
      <vt:lpstr>Findings II</vt:lpstr>
      <vt:lpstr>Limitations</vt:lpstr>
      <vt:lpstr>Conclusions</vt:lpstr>
      <vt:lpstr>Acknowledgements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 PREDICTIONS</dc:title>
  <dc:creator>MIGUEL PEREZ CARO</dc:creator>
  <cp:lastModifiedBy>MIGUEL PEREZ CARO</cp:lastModifiedBy>
  <cp:revision>9</cp:revision>
  <dcterms:modified xsi:type="dcterms:W3CDTF">2018-11-19T16:15:44Z</dcterms:modified>
</cp:coreProperties>
</file>