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Glacial Indifference Bold" charset="1" panose="00000800000000000000"/>
      <p:regular r:id="rId11"/>
    </p:embeddedFont>
    <p:embeddedFont>
      <p:font typeface="Glacial Indifference" charset="1" panose="000000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982806">
            <a:off x="720300" y="6421716"/>
            <a:ext cx="8842272" cy="11861584"/>
          </a:xfrm>
          <a:custGeom>
            <a:avLst/>
            <a:gdLst/>
            <a:ahLst/>
            <a:cxnLst/>
            <a:rect r="r" b="b" t="t" l="l"/>
            <a:pathLst>
              <a:path h="11861584" w="8842272">
                <a:moveTo>
                  <a:pt x="0" y="0"/>
                </a:moveTo>
                <a:lnTo>
                  <a:pt x="8842272" y="0"/>
                </a:lnTo>
                <a:lnTo>
                  <a:pt x="8842272" y="11861584"/>
                </a:lnTo>
                <a:lnTo>
                  <a:pt x="0" y="118615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6501204">
            <a:off x="11046831" y="-5088864"/>
            <a:ext cx="8807178" cy="11814508"/>
          </a:xfrm>
          <a:custGeom>
            <a:avLst/>
            <a:gdLst/>
            <a:ahLst/>
            <a:cxnLst/>
            <a:rect r="r" b="b" t="t" l="l"/>
            <a:pathLst>
              <a:path h="11814508" w="8807178">
                <a:moveTo>
                  <a:pt x="0" y="0"/>
                </a:moveTo>
                <a:lnTo>
                  <a:pt x="8807178" y="0"/>
                </a:lnTo>
                <a:lnTo>
                  <a:pt x="8807178" y="11814507"/>
                </a:lnTo>
                <a:lnTo>
                  <a:pt x="0" y="11814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10571821">
            <a:off x="10628437" y="8363453"/>
            <a:ext cx="5947318" cy="7978109"/>
          </a:xfrm>
          <a:custGeom>
            <a:avLst/>
            <a:gdLst/>
            <a:ahLst/>
            <a:cxnLst/>
            <a:rect r="r" b="b" t="t" l="l"/>
            <a:pathLst>
              <a:path h="7978109" w="5947318">
                <a:moveTo>
                  <a:pt x="0" y="0"/>
                </a:moveTo>
                <a:lnTo>
                  <a:pt x="5947318" y="0"/>
                </a:lnTo>
                <a:lnTo>
                  <a:pt x="5947318" y="7978110"/>
                </a:lnTo>
                <a:lnTo>
                  <a:pt x="0" y="7978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5114765">
            <a:off x="11561828" y="5146485"/>
            <a:ext cx="8542938" cy="7393525"/>
          </a:xfrm>
          <a:custGeom>
            <a:avLst/>
            <a:gdLst/>
            <a:ahLst/>
            <a:cxnLst/>
            <a:rect r="r" b="b" t="t" l="l"/>
            <a:pathLst>
              <a:path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5058328">
            <a:off x="13255544" y="-4131370"/>
            <a:ext cx="7156478" cy="6935278"/>
          </a:xfrm>
          <a:custGeom>
            <a:avLst/>
            <a:gdLst/>
            <a:ahLst/>
            <a:cxnLst/>
            <a:rect r="r" b="b" t="t" l="l"/>
            <a:pathLst>
              <a:path h="6935278" w="7156478">
                <a:moveTo>
                  <a:pt x="0" y="0"/>
                </a:moveTo>
                <a:lnTo>
                  <a:pt x="7156479" y="0"/>
                </a:lnTo>
                <a:lnTo>
                  <a:pt x="7156479" y="6935279"/>
                </a:lnTo>
                <a:lnTo>
                  <a:pt x="0" y="69352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3318101">
            <a:off x="-3880130" y="6803731"/>
            <a:ext cx="10117864" cy="10062676"/>
          </a:xfrm>
          <a:custGeom>
            <a:avLst/>
            <a:gdLst/>
            <a:ahLst/>
            <a:cxnLst/>
            <a:rect r="r" b="b" t="t" l="l"/>
            <a:pathLst>
              <a:path h="10062676" w="10117864">
                <a:moveTo>
                  <a:pt x="0" y="0"/>
                </a:moveTo>
                <a:lnTo>
                  <a:pt x="10117864" y="0"/>
                </a:lnTo>
                <a:lnTo>
                  <a:pt x="10117864" y="10062675"/>
                </a:lnTo>
                <a:lnTo>
                  <a:pt x="0" y="100626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6800871">
            <a:off x="-1846725" y="-2878373"/>
            <a:ext cx="8542938" cy="7393525"/>
          </a:xfrm>
          <a:custGeom>
            <a:avLst/>
            <a:gdLst/>
            <a:ahLst/>
            <a:cxnLst/>
            <a:rect r="r" b="b" t="t" l="l"/>
            <a:pathLst>
              <a:path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4411456" y="4387234"/>
            <a:ext cx="10615469" cy="2040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57"/>
              </a:lnSpc>
            </a:pPr>
            <a:r>
              <a:rPr lang="en-US" b="true" sz="11898" spc="111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LA FLOR IRIS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490215" y="3766424"/>
            <a:ext cx="8457949" cy="1086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84"/>
              </a:lnSpc>
              <a:spcBef>
                <a:spcPct val="0"/>
              </a:spcBef>
            </a:pPr>
            <a:r>
              <a:rPr lang="en-US" sz="6345" spc="59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CLASIFICACIÓN DE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45925">
            <a:off x="3142738" y="-769394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8798399">
            <a:off x="8466276" y="-9590538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3283157">
            <a:off x="-1501206" y="7329841"/>
            <a:ext cx="5624862" cy="7545546"/>
          </a:xfrm>
          <a:custGeom>
            <a:avLst/>
            <a:gdLst/>
            <a:ahLst/>
            <a:cxnLst/>
            <a:rect r="r" b="b" t="t" l="l"/>
            <a:pathLst>
              <a:path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2770156">
            <a:off x="-2577184" y="-2165857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2770156">
            <a:off x="15710816" y="8522875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8270917" y="2772699"/>
            <a:ext cx="9274892" cy="5422701"/>
          </a:xfrm>
          <a:custGeom>
            <a:avLst/>
            <a:gdLst/>
            <a:ahLst/>
            <a:cxnLst/>
            <a:rect r="r" b="b" t="t" l="l"/>
            <a:pathLst>
              <a:path h="5422701" w="9274892">
                <a:moveTo>
                  <a:pt x="0" y="0"/>
                </a:moveTo>
                <a:lnTo>
                  <a:pt x="9274893" y="0"/>
                </a:lnTo>
                <a:lnTo>
                  <a:pt x="9274893" y="5422701"/>
                </a:lnTo>
                <a:lnTo>
                  <a:pt x="0" y="542270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60180" y="4122241"/>
            <a:ext cx="7510737" cy="3701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2"/>
              </a:lnSpc>
            </a:pPr>
            <a:r>
              <a:rPr lang="en-US" sz="2994" spc="6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•- 4 entradas: características de la flor.</a:t>
            </a:r>
          </a:p>
          <a:p>
            <a:pPr algn="l">
              <a:lnSpc>
                <a:spcPts val="4192"/>
              </a:lnSpc>
            </a:pPr>
            <a:r>
              <a:rPr lang="en-US" sz="2994" spc="6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•- 10 neuronas en la capa oculta.</a:t>
            </a:r>
          </a:p>
          <a:p>
            <a:pPr algn="l">
              <a:lnSpc>
                <a:spcPts val="4192"/>
              </a:lnSpc>
            </a:pPr>
            <a:r>
              <a:rPr lang="en-US" sz="2994" spc="6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•- 3 salidas: clases de flores (Setosa, Versicolor, Virginica).</a:t>
            </a:r>
          </a:p>
          <a:p>
            <a:pPr algn="l">
              <a:lnSpc>
                <a:spcPts val="4192"/>
              </a:lnSpc>
            </a:pPr>
            <a:r>
              <a:rPr lang="en-US" sz="2994" spc="6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•- Función de activación: sigmoide.</a:t>
            </a:r>
          </a:p>
          <a:p>
            <a:pPr algn="l">
              <a:lnSpc>
                <a:spcPts val="4192"/>
              </a:lnSpc>
            </a:pPr>
            <a:r>
              <a:rPr lang="en-US" sz="2994" spc="6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•- Algoritmo de retropropagación.</a:t>
            </a:r>
          </a:p>
          <a:p>
            <a:pPr algn="l">
              <a:lnSpc>
                <a:spcPts val="4192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760180" y="1739265"/>
            <a:ext cx="14563289" cy="1962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78"/>
              </a:lnSpc>
            </a:pPr>
            <a:r>
              <a:rPr lang="en-US" b="true" sz="5627" spc="52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CONFIGURACIÓN DE LA RED NEURONAL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06947" y="4364203"/>
            <a:ext cx="5141050" cy="4238108"/>
            <a:chOff x="0" y="0"/>
            <a:chExt cx="812800" cy="6700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670045"/>
            </a:xfrm>
            <a:custGeom>
              <a:avLst/>
              <a:gdLst/>
              <a:ahLst/>
              <a:cxnLst/>
              <a:rect r="r" b="b" t="t" l="l"/>
              <a:pathLst>
                <a:path h="670045" w="812800">
                  <a:moveTo>
                    <a:pt x="39153" y="0"/>
                  </a:moveTo>
                  <a:lnTo>
                    <a:pt x="773647" y="0"/>
                  </a:lnTo>
                  <a:cubicBezTo>
                    <a:pt x="784031" y="0"/>
                    <a:pt x="793990" y="4125"/>
                    <a:pt x="801332" y="11468"/>
                  </a:cubicBezTo>
                  <a:cubicBezTo>
                    <a:pt x="808675" y="18810"/>
                    <a:pt x="812800" y="28769"/>
                    <a:pt x="812800" y="39153"/>
                  </a:cubicBezTo>
                  <a:lnTo>
                    <a:pt x="812800" y="630891"/>
                  </a:lnTo>
                  <a:cubicBezTo>
                    <a:pt x="812800" y="641276"/>
                    <a:pt x="808675" y="651234"/>
                    <a:pt x="801332" y="658577"/>
                  </a:cubicBezTo>
                  <a:cubicBezTo>
                    <a:pt x="793990" y="665920"/>
                    <a:pt x="784031" y="670045"/>
                    <a:pt x="773647" y="670045"/>
                  </a:cubicBezTo>
                  <a:lnTo>
                    <a:pt x="39153" y="670045"/>
                  </a:lnTo>
                  <a:cubicBezTo>
                    <a:pt x="28769" y="670045"/>
                    <a:pt x="18810" y="665920"/>
                    <a:pt x="11468" y="658577"/>
                  </a:cubicBezTo>
                  <a:cubicBezTo>
                    <a:pt x="4125" y="651234"/>
                    <a:pt x="0" y="641276"/>
                    <a:pt x="0" y="630891"/>
                  </a:cubicBezTo>
                  <a:lnTo>
                    <a:pt x="0" y="39153"/>
                  </a:lnTo>
                  <a:cubicBezTo>
                    <a:pt x="0" y="28769"/>
                    <a:pt x="4125" y="18810"/>
                    <a:pt x="11468" y="11468"/>
                  </a:cubicBezTo>
                  <a:cubicBezTo>
                    <a:pt x="18810" y="4125"/>
                    <a:pt x="28769" y="0"/>
                    <a:pt x="39153" y="0"/>
                  </a:cubicBezTo>
                  <a:close/>
                </a:path>
              </a:pathLst>
            </a:custGeom>
            <a:solidFill>
              <a:srgbClr val="EDE8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812800" cy="6605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575103" y="4364203"/>
            <a:ext cx="5141050" cy="4238108"/>
            <a:chOff x="0" y="0"/>
            <a:chExt cx="812800" cy="67004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670045"/>
            </a:xfrm>
            <a:custGeom>
              <a:avLst/>
              <a:gdLst/>
              <a:ahLst/>
              <a:cxnLst/>
              <a:rect r="r" b="b" t="t" l="l"/>
              <a:pathLst>
                <a:path h="670045" w="812800">
                  <a:moveTo>
                    <a:pt x="39153" y="0"/>
                  </a:moveTo>
                  <a:lnTo>
                    <a:pt x="773647" y="0"/>
                  </a:lnTo>
                  <a:cubicBezTo>
                    <a:pt x="784031" y="0"/>
                    <a:pt x="793990" y="4125"/>
                    <a:pt x="801332" y="11468"/>
                  </a:cubicBezTo>
                  <a:cubicBezTo>
                    <a:pt x="808675" y="18810"/>
                    <a:pt x="812800" y="28769"/>
                    <a:pt x="812800" y="39153"/>
                  </a:cubicBezTo>
                  <a:lnTo>
                    <a:pt x="812800" y="630891"/>
                  </a:lnTo>
                  <a:cubicBezTo>
                    <a:pt x="812800" y="641276"/>
                    <a:pt x="808675" y="651234"/>
                    <a:pt x="801332" y="658577"/>
                  </a:cubicBezTo>
                  <a:cubicBezTo>
                    <a:pt x="793990" y="665920"/>
                    <a:pt x="784031" y="670045"/>
                    <a:pt x="773647" y="670045"/>
                  </a:cubicBezTo>
                  <a:lnTo>
                    <a:pt x="39153" y="670045"/>
                  </a:lnTo>
                  <a:cubicBezTo>
                    <a:pt x="28769" y="670045"/>
                    <a:pt x="18810" y="665920"/>
                    <a:pt x="11468" y="658577"/>
                  </a:cubicBezTo>
                  <a:cubicBezTo>
                    <a:pt x="4125" y="651234"/>
                    <a:pt x="0" y="641276"/>
                    <a:pt x="0" y="630891"/>
                  </a:cubicBezTo>
                  <a:lnTo>
                    <a:pt x="0" y="39153"/>
                  </a:lnTo>
                  <a:cubicBezTo>
                    <a:pt x="0" y="28769"/>
                    <a:pt x="4125" y="18810"/>
                    <a:pt x="11468" y="11468"/>
                  </a:cubicBezTo>
                  <a:cubicBezTo>
                    <a:pt x="18810" y="4125"/>
                    <a:pt x="28769" y="0"/>
                    <a:pt x="39153" y="0"/>
                  </a:cubicBezTo>
                  <a:close/>
                </a:path>
              </a:pathLst>
            </a:custGeom>
            <a:solidFill>
              <a:srgbClr val="EDE8E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812800" cy="6605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040003" y="4364203"/>
            <a:ext cx="5141050" cy="4238108"/>
            <a:chOff x="0" y="0"/>
            <a:chExt cx="812800" cy="6700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670045"/>
            </a:xfrm>
            <a:custGeom>
              <a:avLst/>
              <a:gdLst/>
              <a:ahLst/>
              <a:cxnLst/>
              <a:rect r="r" b="b" t="t" l="l"/>
              <a:pathLst>
                <a:path h="670045" w="812800">
                  <a:moveTo>
                    <a:pt x="39153" y="0"/>
                  </a:moveTo>
                  <a:lnTo>
                    <a:pt x="773647" y="0"/>
                  </a:lnTo>
                  <a:cubicBezTo>
                    <a:pt x="784031" y="0"/>
                    <a:pt x="793990" y="4125"/>
                    <a:pt x="801332" y="11468"/>
                  </a:cubicBezTo>
                  <a:cubicBezTo>
                    <a:pt x="808675" y="18810"/>
                    <a:pt x="812800" y="28769"/>
                    <a:pt x="812800" y="39153"/>
                  </a:cubicBezTo>
                  <a:lnTo>
                    <a:pt x="812800" y="630891"/>
                  </a:lnTo>
                  <a:cubicBezTo>
                    <a:pt x="812800" y="641276"/>
                    <a:pt x="808675" y="651234"/>
                    <a:pt x="801332" y="658577"/>
                  </a:cubicBezTo>
                  <a:cubicBezTo>
                    <a:pt x="793990" y="665920"/>
                    <a:pt x="784031" y="670045"/>
                    <a:pt x="773647" y="670045"/>
                  </a:cubicBezTo>
                  <a:lnTo>
                    <a:pt x="39153" y="670045"/>
                  </a:lnTo>
                  <a:cubicBezTo>
                    <a:pt x="28769" y="670045"/>
                    <a:pt x="18810" y="665920"/>
                    <a:pt x="11468" y="658577"/>
                  </a:cubicBezTo>
                  <a:cubicBezTo>
                    <a:pt x="4125" y="651234"/>
                    <a:pt x="0" y="641276"/>
                    <a:pt x="0" y="630891"/>
                  </a:cubicBezTo>
                  <a:lnTo>
                    <a:pt x="0" y="39153"/>
                  </a:lnTo>
                  <a:cubicBezTo>
                    <a:pt x="0" y="28769"/>
                    <a:pt x="4125" y="18810"/>
                    <a:pt x="11468" y="11468"/>
                  </a:cubicBezTo>
                  <a:cubicBezTo>
                    <a:pt x="18810" y="4125"/>
                    <a:pt x="28769" y="0"/>
                    <a:pt x="39153" y="0"/>
                  </a:cubicBezTo>
                  <a:close/>
                </a:path>
              </a:pathLst>
            </a:custGeom>
            <a:solidFill>
              <a:srgbClr val="EDE8E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9525"/>
              <a:ext cx="812800" cy="6605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821278" y="2041480"/>
            <a:ext cx="12793473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PREPARACIÓN DE DATOS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73248" y="3180151"/>
            <a:ext cx="2008447" cy="198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39"/>
              </a:lnSpc>
            </a:pPr>
            <a:r>
              <a:rPr lang="en-US" b="true" sz="11528" spc="1083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141405" y="3180151"/>
            <a:ext cx="2008447" cy="198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39"/>
              </a:lnSpc>
            </a:pPr>
            <a:r>
              <a:rPr lang="en-US" b="true" sz="11528" spc="1083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606305" y="3180151"/>
            <a:ext cx="2008447" cy="198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39"/>
              </a:lnSpc>
            </a:pPr>
            <a:r>
              <a:rPr lang="en-US" b="true" sz="11528" spc="1083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03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95766" y="4827247"/>
            <a:ext cx="4563411" cy="3658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8"/>
              </a:lnSpc>
            </a:pPr>
            <a:r>
              <a:rPr lang="en-US" sz="5205" spc="11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 utilizan 30 muestras de la base de datos IRIS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862295" y="5068551"/>
            <a:ext cx="4563411" cy="4148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94"/>
              </a:lnSpc>
            </a:pPr>
            <a:r>
              <a:rPr lang="en-US" sz="5210" spc="11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Cada muestra tiene 4 características.</a:t>
            </a:r>
          </a:p>
          <a:p>
            <a:pPr algn="ctr">
              <a:lnSpc>
                <a:spcPts val="3648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2325753" y="4855822"/>
            <a:ext cx="4563411" cy="3788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8"/>
              </a:lnSpc>
            </a:pPr>
            <a:r>
              <a:rPr lang="en-US" sz="3105" spc="68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Las salidas se codifican en formato one-hot encoding:</a:t>
            </a:r>
          </a:p>
          <a:p>
            <a:pPr algn="ctr">
              <a:lnSpc>
                <a:spcPts val="4348"/>
              </a:lnSpc>
            </a:pPr>
            <a:r>
              <a:rPr lang="en-US" sz="3105" spc="68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[1,0,0] para Setosa</a:t>
            </a:r>
          </a:p>
          <a:p>
            <a:pPr algn="ctr">
              <a:lnSpc>
                <a:spcPts val="4348"/>
              </a:lnSpc>
            </a:pPr>
            <a:r>
              <a:rPr lang="en-US" sz="3105" spc="68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[0,1,0] para Versicolor</a:t>
            </a:r>
          </a:p>
          <a:p>
            <a:pPr algn="ctr">
              <a:lnSpc>
                <a:spcPts val="4348"/>
              </a:lnSpc>
            </a:pPr>
            <a:r>
              <a:rPr lang="en-US" sz="3105" spc="68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[0,0,1] para Virginica</a:t>
            </a:r>
          </a:p>
          <a:p>
            <a:pPr algn="ctr">
              <a:lnSpc>
                <a:spcPts val="4348"/>
              </a:lnSpc>
            </a:pP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6321534" y="-285545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17304767" y="854768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0" y="9258300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-937766" y="8402769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672866">
            <a:off x="-1045588" y="-1783519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3" id="23"/>
          <p:cNvSpPr/>
          <p:nvPr/>
        </p:nvSpPr>
        <p:spPr>
          <a:xfrm flipH="false" flipV="false" rot="-10799999">
            <a:off x="12715117" y="7583041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96701" y="4221299"/>
            <a:ext cx="8307816" cy="897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16"/>
              </a:lnSpc>
            </a:pPr>
            <a:r>
              <a:rPr lang="en-US" sz="5154" spc="113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Tasa de aprendizaje: 0.1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996701" y="5647653"/>
            <a:ext cx="8307816" cy="879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68"/>
              </a:lnSpc>
            </a:pPr>
            <a:r>
              <a:rPr lang="en-US" sz="5120" spc="112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Número de iteraciones: 1000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96701" y="7377420"/>
            <a:ext cx="8307816" cy="1757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76"/>
              </a:lnSpc>
            </a:pPr>
            <a:r>
              <a:rPr lang="en-US" sz="5054" spc="11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Propagación hacia adelante para calcular salidas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04222" y="1155671"/>
            <a:ext cx="9939646" cy="2561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ENTRENAMIENTO DEL MODELO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6399961">
            <a:off x="11329998" y="-1574727"/>
            <a:ext cx="13805122" cy="17698875"/>
          </a:xfrm>
          <a:custGeom>
            <a:avLst/>
            <a:gdLst/>
            <a:ahLst/>
            <a:cxnLst/>
            <a:rect r="r" b="b" t="t" l="l"/>
            <a:pathLst>
              <a:path h="17698875" w="13805122">
                <a:moveTo>
                  <a:pt x="0" y="0"/>
                </a:moveTo>
                <a:lnTo>
                  <a:pt x="13805122" y="0"/>
                </a:lnTo>
                <a:lnTo>
                  <a:pt x="13805122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11304517" y="2508050"/>
            <a:ext cx="6238131" cy="623813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25136" t="0" r="-25136" b="0"/>
              </a:stretch>
            </a:blipFill>
            <a:ln w="95250" cap="sq">
              <a:solidFill>
                <a:srgbClr val="D89C6C"/>
              </a:solidFill>
              <a:prstDash val="solid"/>
              <a:miter/>
            </a:ln>
          </p:spPr>
        </p:sp>
      </p:grpSp>
      <p:sp>
        <p:nvSpPr>
          <p:cNvPr name="AutoShape 9" id="9"/>
          <p:cNvSpPr/>
          <p:nvPr/>
        </p:nvSpPr>
        <p:spPr>
          <a:xfrm flipV="true">
            <a:off x="2835837" y="4028847"/>
            <a:ext cx="0" cy="1470758"/>
          </a:xfrm>
          <a:prstGeom prst="line">
            <a:avLst/>
          </a:prstGeom>
          <a:ln cap="flat" w="152400">
            <a:solidFill>
              <a:srgbClr val="E3D8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H="true" flipV="true">
            <a:off x="2835837" y="5752428"/>
            <a:ext cx="0" cy="1470758"/>
          </a:xfrm>
          <a:prstGeom prst="line">
            <a:avLst/>
          </a:prstGeom>
          <a:ln cap="flat" w="152400">
            <a:solidFill>
              <a:srgbClr val="E3D8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H="true" flipV="true">
            <a:off x="2835837" y="7472670"/>
            <a:ext cx="0" cy="1470758"/>
          </a:xfrm>
          <a:prstGeom prst="line">
            <a:avLst/>
          </a:prstGeom>
          <a:ln cap="flat" w="152400">
            <a:solidFill>
              <a:srgbClr val="E3D8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5572246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659918">
            <a:off x="-442221" y="-3550155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1904222" y="3693985"/>
            <a:ext cx="770662" cy="1857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58"/>
              </a:lnSpc>
            </a:pPr>
            <a:r>
              <a:rPr lang="en-US" b="true" sz="10827" spc="101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904222" y="5417566"/>
            <a:ext cx="770662" cy="1857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58"/>
              </a:lnSpc>
            </a:pPr>
            <a:r>
              <a:rPr lang="en-US" b="true" sz="10827" spc="101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04222" y="7137809"/>
            <a:ext cx="770662" cy="1857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58"/>
              </a:lnSpc>
            </a:pPr>
            <a:r>
              <a:rPr lang="en-US" b="true" sz="10827" spc="101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0950" y="-2033784"/>
            <a:ext cx="8535602" cy="7976908"/>
          </a:xfrm>
          <a:custGeom>
            <a:avLst/>
            <a:gdLst/>
            <a:ahLst/>
            <a:cxnLst/>
            <a:rect r="r" b="b" t="t" l="l"/>
            <a:pathLst>
              <a:path h="7976908" w="8535602">
                <a:moveTo>
                  <a:pt x="0" y="0"/>
                </a:moveTo>
                <a:lnTo>
                  <a:pt x="8535602" y="0"/>
                </a:lnTo>
                <a:lnTo>
                  <a:pt x="8535602" y="7976908"/>
                </a:lnTo>
                <a:lnTo>
                  <a:pt x="0" y="7976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0151301">
            <a:off x="11164674" y="6546853"/>
            <a:ext cx="8535602" cy="7976908"/>
          </a:xfrm>
          <a:custGeom>
            <a:avLst/>
            <a:gdLst/>
            <a:ahLst/>
            <a:cxnLst/>
            <a:rect r="r" b="b" t="t" l="l"/>
            <a:pathLst>
              <a:path h="7976908" w="8535602">
                <a:moveTo>
                  <a:pt x="0" y="0"/>
                </a:moveTo>
                <a:lnTo>
                  <a:pt x="8535602" y="0"/>
                </a:lnTo>
                <a:lnTo>
                  <a:pt x="8535602" y="7976908"/>
                </a:lnTo>
                <a:lnTo>
                  <a:pt x="0" y="7976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12784585" y="4159659"/>
            <a:ext cx="4474715" cy="4186037"/>
            <a:chOff x="0" y="0"/>
            <a:chExt cx="997323" cy="93298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97323" cy="932983"/>
            </a:xfrm>
            <a:custGeom>
              <a:avLst/>
              <a:gdLst/>
              <a:ahLst/>
              <a:cxnLst/>
              <a:rect r="r" b="b" t="t" l="l"/>
              <a:pathLst>
                <a:path h="932983" w="997323">
                  <a:moveTo>
                    <a:pt x="102079" y="0"/>
                  </a:moveTo>
                  <a:lnTo>
                    <a:pt x="895245" y="0"/>
                  </a:lnTo>
                  <a:cubicBezTo>
                    <a:pt x="951621" y="0"/>
                    <a:pt x="997323" y="45702"/>
                    <a:pt x="997323" y="102079"/>
                  </a:cubicBezTo>
                  <a:lnTo>
                    <a:pt x="997323" y="830904"/>
                  </a:lnTo>
                  <a:cubicBezTo>
                    <a:pt x="997323" y="887281"/>
                    <a:pt x="951621" y="932983"/>
                    <a:pt x="895245" y="932983"/>
                  </a:cubicBezTo>
                  <a:lnTo>
                    <a:pt x="102079" y="932983"/>
                  </a:lnTo>
                  <a:cubicBezTo>
                    <a:pt x="45702" y="932983"/>
                    <a:pt x="0" y="887281"/>
                    <a:pt x="0" y="830904"/>
                  </a:cubicBezTo>
                  <a:lnTo>
                    <a:pt x="0" y="102079"/>
                  </a:lnTo>
                  <a:cubicBezTo>
                    <a:pt x="0" y="45702"/>
                    <a:pt x="45702" y="0"/>
                    <a:pt x="1020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3D8D4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9525"/>
              <a:ext cx="997323" cy="923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  <a:p>
              <a:pPr algn="ctr">
                <a:lnSpc>
                  <a:spcPts val="2121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969870" y="4159659"/>
            <a:ext cx="4474715" cy="4186037"/>
            <a:chOff x="0" y="0"/>
            <a:chExt cx="997323" cy="93298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97323" cy="932983"/>
            </a:xfrm>
            <a:custGeom>
              <a:avLst/>
              <a:gdLst/>
              <a:ahLst/>
              <a:cxnLst/>
              <a:rect r="r" b="b" t="t" l="l"/>
              <a:pathLst>
                <a:path h="932983" w="997323">
                  <a:moveTo>
                    <a:pt x="102079" y="0"/>
                  </a:moveTo>
                  <a:lnTo>
                    <a:pt x="895245" y="0"/>
                  </a:lnTo>
                  <a:cubicBezTo>
                    <a:pt x="951621" y="0"/>
                    <a:pt x="997323" y="45702"/>
                    <a:pt x="997323" y="102079"/>
                  </a:cubicBezTo>
                  <a:lnTo>
                    <a:pt x="997323" y="830904"/>
                  </a:lnTo>
                  <a:cubicBezTo>
                    <a:pt x="997323" y="887281"/>
                    <a:pt x="951621" y="932983"/>
                    <a:pt x="895245" y="932983"/>
                  </a:cubicBezTo>
                  <a:lnTo>
                    <a:pt x="102079" y="932983"/>
                  </a:lnTo>
                  <a:cubicBezTo>
                    <a:pt x="45702" y="932983"/>
                    <a:pt x="0" y="887281"/>
                    <a:pt x="0" y="830904"/>
                  </a:cubicBezTo>
                  <a:lnTo>
                    <a:pt x="0" y="102079"/>
                  </a:lnTo>
                  <a:cubicBezTo>
                    <a:pt x="0" y="45702"/>
                    <a:pt x="45702" y="0"/>
                    <a:pt x="1020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3D8D4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9525"/>
              <a:ext cx="997323" cy="923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  <a:p>
              <a:pPr algn="ctr">
                <a:lnSpc>
                  <a:spcPts val="2121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150526" y="4159659"/>
            <a:ext cx="4474715" cy="4186037"/>
            <a:chOff x="0" y="0"/>
            <a:chExt cx="997323" cy="93298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97323" cy="932983"/>
            </a:xfrm>
            <a:custGeom>
              <a:avLst/>
              <a:gdLst/>
              <a:ahLst/>
              <a:cxnLst/>
              <a:rect r="r" b="b" t="t" l="l"/>
              <a:pathLst>
                <a:path h="932983" w="997323">
                  <a:moveTo>
                    <a:pt x="102079" y="0"/>
                  </a:moveTo>
                  <a:lnTo>
                    <a:pt x="895245" y="0"/>
                  </a:lnTo>
                  <a:cubicBezTo>
                    <a:pt x="951621" y="0"/>
                    <a:pt x="997323" y="45702"/>
                    <a:pt x="997323" y="102079"/>
                  </a:cubicBezTo>
                  <a:lnTo>
                    <a:pt x="997323" y="830904"/>
                  </a:lnTo>
                  <a:cubicBezTo>
                    <a:pt x="997323" y="887281"/>
                    <a:pt x="951621" y="932983"/>
                    <a:pt x="895245" y="932983"/>
                  </a:cubicBezTo>
                  <a:lnTo>
                    <a:pt x="102079" y="932983"/>
                  </a:lnTo>
                  <a:cubicBezTo>
                    <a:pt x="45702" y="932983"/>
                    <a:pt x="0" y="887281"/>
                    <a:pt x="0" y="830904"/>
                  </a:cubicBezTo>
                  <a:lnTo>
                    <a:pt x="0" y="102079"/>
                  </a:lnTo>
                  <a:cubicBezTo>
                    <a:pt x="0" y="45702"/>
                    <a:pt x="45702" y="0"/>
                    <a:pt x="1020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3D8D4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9525"/>
              <a:ext cx="997323" cy="923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9006545" y="1249819"/>
            <a:ext cx="8184365" cy="1211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841"/>
              </a:lnSpc>
            </a:pPr>
            <a:r>
              <a:rPr lang="en-US" sz="7029" spc="660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PREDICCIÓN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067626" y="2231192"/>
            <a:ext cx="8848045" cy="1414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579"/>
              </a:lnSpc>
            </a:pPr>
            <a:r>
              <a:rPr lang="en-US" b="true" sz="8271" spc="777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Y RESULTADOS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223549" y="4379742"/>
            <a:ext cx="3596786" cy="6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0"/>
              </a:lnSpc>
            </a:pPr>
            <a:r>
              <a:rPr lang="en-US" b="true" sz="3657" spc="153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Calidad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302778" y="4379742"/>
            <a:ext cx="3804269" cy="633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0"/>
              </a:lnSpc>
            </a:pPr>
            <a:r>
              <a:rPr lang="en-US" b="true" sz="3657" spc="153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Sostenibilidad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589490" y="4379742"/>
            <a:ext cx="3596786" cy="6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0"/>
              </a:lnSpc>
            </a:pPr>
            <a:r>
              <a:rPr lang="en-US" b="true" sz="3657" spc="153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Elegancia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063710" y="4409061"/>
            <a:ext cx="3898551" cy="3601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16"/>
              </a:lnSpc>
            </a:pPr>
            <a:r>
              <a:rPr lang="en-US" sz="4083" spc="89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Conversión a clases discretas.</a:t>
            </a:r>
          </a:p>
          <a:p>
            <a:pPr algn="ctr">
              <a:lnSpc>
                <a:spcPts val="5716"/>
              </a:lnSpc>
            </a:pPr>
            <a:r>
              <a:rPr lang="en-US" sz="4083" spc="89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 evaluó la precisión del modelo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244652" y="4409061"/>
            <a:ext cx="3898551" cy="3601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16"/>
              </a:lnSpc>
            </a:pPr>
            <a:r>
              <a:rPr lang="en-US" sz="4083" spc="89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 calcularon las predicciones usando la función sigmoide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395044" y="4771011"/>
            <a:ext cx="3898551" cy="2877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16"/>
              </a:lnSpc>
            </a:pPr>
            <a:r>
              <a:rPr lang="en-US" sz="4083" spc="89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 aplicó el modelo a los datos de entrada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-1446812" y="7841762"/>
            <a:ext cx="5482705" cy="4884592"/>
          </a:xfrm>
          <a:custGeom>
            <a:avLst/>
            <a:gdLst/>
            <a:ahLst/>
            <a:cxnLst/>
            <a:rect r="r" b="b" t="t" l="l"/>
            <a:pathLst>
              <a:path h="4884592" w="5482705">
                <a:moveTo>
                  <a:pt x="0" y="0"/>
                </a:moveTo>
                <a:lnTo>
                  <a:pt x="5482705" y="0"/>
                </a:lnTo>
                <a:lnTo>
                  <a:pt x="5482705" y="4884591"/>
                </a:lnTo>
                <a:lnTo>
                  <a:pt x="0" y="48845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10452176">
            <a:off x="15012576" y="-2759682"/>
            <a:ext cx="5482705" cy="4884592"/>
          </a:xfrm>
          <a:custGeom>
            <a:avLst/>
            <a:gdLst/>
            <a:ahLst/>
            <a:cxnLst/>
            <a:rect r="r" b="b" t="t" l="l"/>
            <a:pathLst>
              <a:path h="4884592" w="5482705">
                <a:moveTo>
                  <a:pt x="0" y="0"/>
                </a:moveTo>
                <a:lnTo>
                  <a:pt x="5482705" y="0"/>
                </a:lnTo>
                <a:lnTo>
                  <a:pt x="5482705" y="4884591"/>
                </a:lnTo>
                <a:lnTo>
                  <a:pt x="0" y="48845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DAGiVebXIVo</dc:identifier>
  <dcterms:modified xsi:type="dcterms:W3CDTF">2011-08-01T06:04:30Z</dcterms:modified>
  <cp:revision>1</cp:revision>
  <dc:title>clasificación de</dc:title>
</cp:coreProperties>
</file>