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81" r:id="rId7"/>
    <p:sldId id="280" r:id="rId8"/>
    <p:sldId id="282" r:id="rId9"/>
    <p:sldId id="279" r:id="rId10"/>
    <p:sldId id="277" r:id="rId11"/>
    <p:sldId id="27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11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6/29/2021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microsoft.com/office/2007/relationships/hdphoto" Target="../media/hdphoto3.wdp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775" y="450856"/>
            <a:ext cx="4036006" cy="209448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COOK 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703" y="2834736"/>
            <a:ext cx="3008149" cy="118852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Projeto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Seminário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Verão</a:t>
            </a:r>
            <a:r>
              <a:rPr lang="en-US" dirty="0">
                <a:solidFill>
                  <a:srgbClr val="FFFFFF"/>
                </a:solidFill>
              </a:rPr>
              <a:t> 2020/2021</a:t>
            </a:r>
          </a:p>
        </p:txBody>
      </p:sp>
      <p:pic>
        <p:nvPicPr>
          <p:cNvPr id="12" name="Imagem 9">
            <a:extLst>
              <a:ext uri="{FF2B5EF4-FFF2-40B4-BE49-F238E27FC236}">
                <a16:creationId xmlns:a16="http://schemas.microsoft.com/office/drawing/2014/main" id="{1D63541E-DA2B-41FE-BDB7-4A4B83A46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9" r="10943" b="-1"/>
          <a:stretch/>
        </p:blipFill>
        <p:spPr>
          <a:xfrm>
            <a:off x="193506" y="5051545"/>
            <a:ext cx="1752681" cy="1806455"/>
          </a:xfrm>
          <a:custGeom>
            <a:avLst/>
            <a:gdLst/>
            <a:ahLst/>
            <a:cxnLst/>
            <a:rect l="l" t="t" r="r" b="b"/>
            <a:pathLst>
              <a:path w="5535932" h="5705781">
                <a:moveTo>
                  <a:pt x="3331301" y="0"/>
                </a:moveTo>
                <a:cubicBezTo>
                  <a:pt x="4136225" y="0"/>
                  <a:pt x="4874473" y="285478"/>
                  <a:pt x="5450318" y="760707"/>
                </a:cubicBezTo>
                <a:lnTo>
                  <a:pt x="5535932" y="838519"/>
                </a:lnTo>
                <a:lnTo>
                  <a:pt x="5535932" y="5705781"/>
                </a:lnTo>
                <a:lnTo>
                  <a:pt x="996505" y="5705781"/>
                </a:lnTo>
                <a:lnTo>
                  <a:pt x="975716" y="5686887"/>
                </a:lnTo>
                <a:cubicBezTo>
                  <a:pt x="372869" y="5084040"/>
                  <a:pt x="0" y="4251215"/>
                  <a:pt x="0" y="3331301"/>
                </a:cubicBezTo>
                <a:cubicBezTo>
                  <a:pt x="0" y="1491474"/>
                  <a:pt x="1491474" y="0"/>
                  <a:pt x="3331301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1E5F6-EAEA-470D-A05E-4549E980D8C4}"/>
              </a:ext>
            </a:extLst>
          </p:cNvPr>
          <p:cNvSpPr txBox="1"/>
          <p:nvPr/>
        </p:nvSpPr>
        <p:spPr>
          <a:xfrm>
            <a:off x="1159217" y="4317559"/>
            <a:ext cx="488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</a:rPr>
              <a:t>Autor: Miguel Achega    42149</a:t>
            </a:r>
          </a:p>
          <a:p>
            <a:pPr algn="ctr"/>
            <a:r>
              <a:rPr lang="pt-PT" sz="1800" dirty="0">
                <a:solidFill>
                  <a:schemeClr val="bg1"/>
                </a:solidFill>
              </a:rPr>
              <a:t>Orientadora:  Matilde Pato	 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9925E-7549-419C-80D9-82EDC812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t-PT" sz="4800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ACD-1A83-4B15-98C9-73B33BB7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t-PT" sz="1800" dirty="0"/>
              <a:t>Motivação e Enquadramento do Problema</a:t>
            </a:r>
          </a:p>
          <a:p>
            <a:r>
              <a:rPr lang="pt-PT" sz="1800" dirty="0"/>
              <a:t>Requisitos</a:t>
            </a:r>
          </a:p>
          <a:p>
            <a:r>
              <a:rPr lang="pt-PT" sz="1800" dirty="0"/>
              <a:t>Arquitetura da Solução</a:t>
            </a:r>
          </a:p>
          <a:p>
            <a:r>
              <a:rPr lang="pt-PT" sz="1800" dirty="0"/>
              <a:t>Tecnologias</a:t>
            </a:r>
          </a:p>
          <a:p>
            <a:r>
              <a:rPr lang="pt-PT" sz="1800" dirty="0"/>
              <a:t>Modelo de Dados</a:t>
            </a:r>
          </a:p>
          <a:p>
            <a:r>
              <a:rPr lang="pt-PT" sz="1800" dirty="0"/>
              <a:t>Autenticação</a:t>
            </a:r>
          </a:p>
          <a:p>
            <a:r>
              <a:rPr lang="pt-PT" sz="1800" dirty="0"/>
              <a:t>Demonstração</a:t>
            </a:r>
          </a:p>
          <a:p>
            <a:r>
              <a:rPr lang="pt-PT" sz="1800" dirty="0"/>
              <a:t>Questões</a:t>
            </a:r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7DA10970-9E66-46A6-91A0-174094E6B8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7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C3AFD-BF2B-41B1-9277-4A2D3D00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58BB3-9B42-4308-9181-75EBF464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t-PT" sz="4800" dirty="0"/>
              <a:t>Motivação e enquadramento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A718-23F7-49AE-9BF2-52EC2878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450591"/>
            <a:ext cx="6743845" cy="4050792"/>
          </a:xfrm>
        </p:spPr>
        <p:txBody>
          <a:bodyPr>
            <a:normAutofit/>
          </a:bodyPr>
          <a:lstStyle/>
          <a:p>
            <a:r>
              <a:rPr lang="pt-PT" sz="1800" dirty="0"/>
              <a:t>Esta ideia surgiu de um problema com que muitos de nós já nos deparámos. Não saber o que cozinhar, ou não saber como cozinhar um dado prato.</a:t>
            </a:r>
          </a:p>
          <a:p>
            <a:r>
              <a:rPr lang="pt-PT" sz="1800" dirty="0"/>
              <a:t>Assim, o objetivo deste projeto é ajudar a combater este problema, desenvolvendo uma aplicação web, que seja fácil de usar e que possa ser uma referência para quando alguém tem uma dúvida de culinária.</a:t>
            </a:r>
          </a:p>
          <a:p>
            <a:r>
              <a:rPr lang="pt-PT" sz="1800" dirty="0"/>
              <a:t>Ao mesmo tempo, irei aproveitar esta oportunidade para melhorar os meus conhecimentos nas tecnologias utilizadas e como organizar e documentar um projeto com uma dimensão significativa.</a:t>
            </a:r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DFF41EC0-6186-416D-85B1-9E0355D938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7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AA47-3344-473A-8AE4-485E5B6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C4F50-F6E6-44FA-994B-D9698B15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4800" dirty="0"/>
              <a:t>Requisitos</a:t>
            </a:r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3621A0B0-A41D-444F-9745-1C3FE9A01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7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561E-BB31-4271-9CBD-4EF23037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pt-PT" sz="1800" dirty="0"/>
              <a:t>Pesquisa de receitas através do nome ou ingredientes;</a:t>
            </a:r>
          </a:p>
          <a:p>
            <a:r>
              <a:rPr lang="pt-PT" sz="1800" dirty="0"/>
              <a:t>Autenticação (criação/login/</a:t>
            </a:r>
            <a:r>
              <a:rPr lang="pt-PT" sz="1800" dirty="0" err="1"/>
              <a:t>logout</a:t>
            </a:r>
            <a:r>
              <a:rPr lang="pt-PT" sz="1800" dirty="0"/>
              <a:t> de utilizadores);</a:t>
            </a:r>
          </a:p>
          <a:p>
            <a:r>
              <a:rPr lang="pt-PT" sz="1800" dirty="0"/>
              <a:t>Criação de listas pessoais para guardar receitas;</a:t>
            </a:r>
          </a:p>
          <a:p>
            <a:r>
              <a:rPr lang="pt-PT" sz="1800" dirty="0"/>
              <a:t>Criação de receitas;</a:t>
            </a:r>
          </a:p>
          <a:p>
            <a:r>
              <a:rPr lang="pt-PT" sz="1800" dirty="0"/>
              <a:t>Pesquisa por outros utilizadores (as suas listas públicas);</a:t>
            </a:r>
          </a:p>
          <a:p>
            <a:r>
              <a:rPr lang="pt-PT" sz="1800" dirty="0"/>
              <a:t>Integração com a aplicação de gestão de stocks de modo a permitir a pesquisa de receitas através dos ingredientes da “despensa” de um utilizador;</a:t>
            </a:r>
          </a:p>
          <a:p>
            <a:r>
              <a:rPr lang="pt-PT" sz="1800" dirty="0"/>
              <a:t>Navegação livre na aplicação web sem necessidade de autenticação (utilizadores autenticados têm acesso a mais funcionalidades);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5856-F72E-4423-A9A1-86AFC948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vocados and peppers on a cutting board">
            <a:extLst>
              <a:ext uri="{FF2B5EF4-FFF2-40B4-BE49-F238E27FC236}">
                <a16:creationId xmlns:a16="http://schemas.microsoft.com/office/drawing/2014/main" id="{19253D7D-22F1-445E-80FF-18DA92CEE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7A66-D0C4-4E54-98AF-741EA7B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Arquitetura da solução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6C32-6427-49F2-A35B-BB3ABC3B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4D6B18-6969-4E6D-8F3F-A53E96FA4670}"/>
              </a:ext>
            </a:extLst>
          </p:cNvPr>
          <p:cNvSpPr/>
          <p:nvPr/>
        </p:nvSpPr>
        <p:spPr>
          <a:xfrm>
            <a:off x="546133" y="2598501"/>
            <a:ext cx="7627170" cy="322729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767B74-D92C-4405-A66B-3DD1BEBD6CEB}"/>
              </a:ext>
            </a:extLst>
          </p:cNvPr>
          <p:cNvSpPr/>
          <p:nvPr/>
        </p:nvSpPr>
        <p:spPr>
          <a:xfrm>
            <a:off x="2038926" y="3480955"/>
            <a:ext cx="1538344" cy="8104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Aplicação web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E5F9D7-DCAF-4863-ADC4-2E2A2C9DC936}"/>
              </a:ext>
            </a:extLst>
          </p:cNvPr>
          <p:cNvSpPr/>
          <p:nvPr/>
        </p:nvSpPr>
        <p:spPr>
          <a:xfrm>
            <a:off x="4459088" y="3480956"/>
            <a:ext cx="1538344" cy="8104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Aplicação servidora</a:t>
            </a:r>
          </a:p>
        </p:txBody>
      </p:sp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3F2807F1-85F0-45F7-8E73-A5B9C6566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93" y="3429000"/>
            <a:ext cx="914400" cy="91440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08C58DF0-3FEF-42B8-BA8E-84802DF82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6974" y="3429000"/>
            <a:ext cx="914400" cy="914400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46FDD7-AF12-4D04-B086-1334EF3CDF44}"/>
              </a:ext>
            </a:extLst>
          </p:cNvPr>
          <p:cNvSpPr/>
          <p:nvPr/>
        </p:nvSpPr>
        <p:spPr>
          <a:xfrm>
            <a:off x="1297032" y="3783999"/>
            <a:ext cx="683079" cy="2043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221046EA-CEC1-4B15-B156-4507FD2CFB23}"/>
              </a:ext>
            </a:extLst>
          </p:cNvPr>
          <p:cNvSpPr/>
          <p:nvPr/>
        </p:nvSpPr>
        <p:spPr>
          <a:xfrm>
            <a:off x="3676639" y="3783999"/>
            <a:ext cx="683079" cy="2043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B1747B0-35C4-4716-85E1-CA819696C0F8}"/>
              </a:ext>
            </a:extLst>
          </p:cNvPr>
          <p:cNvSpPr/>
          <p:nvPr/>
        </p:nvSpPr>
        <p:spPr>
          <a:xfrm>
            <a:off x="6081882" y="3783999"/>
            <a:ext cx="683079" cy="2043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2BFF3-2C2B-489C-B632-6774AB2C8647}"/>
              </a:ext>
            </a:extLst>
          </p:cNvPr>
          <p:cNvSpPr txBox="1"/>
          <p:nvPr/>
        </p:nvSpPr>
        <p:spPr>
          <a:xfrm>
            <a:off x="3691008" y="3441393"/>
            <a:ext cx="82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HTTP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0EDD6-0CF0-4FD3-B9D1-B5AEF81965FF}"/>
              </a:ext>
            </a:extLst>
          </p:cNvPr>
          <p:cNvSpPr txBox="1"/>
          <p:nvPr/>
        </p:nvSpPr>
        <p:spPr>
          <a:xfrm>
            <a:off x="6644803" y="3162094"/>
            <a:ext cx="998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>
                <a:solidFill>
                  <a:schemeClr val="bg1"/>
                </a:solidFill>
              </a:rPr>
              <a:t>Database</a:t>
            </a:r>
            <a:endParaRPr lang="pt-PT" sz="1400" dirty="0">
              <a:solidFill>
                <a:schemeClr val="bg1"/>
              </a:solidFill>
            </a:endParaRPr>
          </a:p>
        </p:txBody>
      </p:sp>
      <p:pic>
        <p:nvPicPr>
          <p:cNvPr id="33" name="Graphic 32" descr="Filing Box Archive with solid fill">
            <a:extLst>
              <a:ext uri="{FF2B5EF4-FFF2-40B4-BE49-F238E27FC236}">
                <a16:creationId xmlns:a16="http://schemas.microsoft.com/office/drawing/2014/main" id="{03524483-40D1-47BC-9294-7B3033067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6974" y="4411427"/>
            <a:ext cx="914400" cy="914400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C4B577AB-91BE-4FA6-8C90-70D0F64E4C88}"/>
              </a:ext>
            </a:extLst>
          </p:cNvPr>
          <p:cNvSpPr/>
          <p:nvPr/>
        </p:nvSpPr>
        <p:spPr>
          <a:xfrm rot="1715093">
            <a:off x="6023278" y="4331358"/>
            <a:ext cx="683079" cy="2043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656F3-E738-473B-A314-819CCC95EE10}"/>
              </a:ext>
            </a:extLst>
          </p:cNvPr>
          <p:cNvSpPr txBox="1"/>
          <p:nvPr/>
        </p:nvSpPr>
        <p:spPr>
          <a:xfrm>
            <a:off x="6647646" y="5172879"/>
            <a:ext cx="109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>
                <a:solidFill>
                  <a:schemeClr val="bg1"/>
                </a:solidFill>
              </a:rPr>
              <a:t>Recipe</a:t>
            </a:r>
            <a:r>
              <a:rPr lang="pt-PT" sz="1400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05982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050A0-037E-4BCF-BF5B-6956C4ED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t-PT" sz="4800" dirty="0"/>
              <a:t>Tecnologias</a:t>
            </a:r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5A3D1D78-7AB7-4BAF-9633-34DC5C3325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7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77BC-77F3-4DDD-A7FC-7D1CC77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1" name="Content Placeholder 10" descr="Logo, icon&#10;&#10;Description automatically generated">
            <a:extLst>
              <a:ext uri="{FF2B5EF4-FFF2-40B4-BE49-F238E27FC236}">
                <a16:creationId xmlns:a16="http://schemas.microsoft.com/office/drawing/2014/main" id="{543A40F5-B679-4801-90E7-BB7099C0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82280" y="1994196"/>
            <a:ext cx="1259849" cy="1102368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C6082B70-3CFF-42C3-93E9-930C58D1D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48" y="5260280"/>
            <a:ext cx="2599976" cy="721522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AA7EA50-9DE3-47C8-A56D-B18529A487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80" y="3569950"/>
            <a:ext cx="1228264" cy="106449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354598-2C38-4FAB-B38B-1B9B995A7D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2819" y="3163681"/>
            <a:ext cx="1504654" cy="1504654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low confidence">
            <a:extLst>
              <a:ext uri="{FF2B5EF4-FFF2-40B4-BE49-F238E27FC236}">
                <a16:creationId xmlns:a16="http://schemas.microsoft.com/office/drawing/2014/main" id="{DF1E7C6B-8B34-4B3C-98AD-85B4D03B77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0453" y="1659628"/>
            <a:ext cx="1960219" cy="147016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593CBE-CD11-4515-9E40-AF00034A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26" y="4220828"/>
            <a:ext cx="1720074" cy="154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3C8D51-560D-43F7-A441-6EBA38A59363}"/>
              </a:ext>
            </a:extLst>
          </p:cNvPr>
          <p:cNvSpPr txBox="1"/>
          <p:nvPr/>
        </p:nvSpPr>
        <p:spPr>
          <a:xfrm>
            <a:off x="4646727" y="2979015"/>
            <a:ext cx="119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solidFill>
                  <a:srgbClr val="00B050"/>
                </a:solidFill>
              </a:rPr>
              <a:t>Vue.js</a:t>
            </a:r>
            <a:endParaRPr lang="pt-PT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3D307DE-56E5-42C6-B040-08C70D585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D5751-E96B-4F9B-84F9-FBDECC8B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8" y="260896"/>
            <a:ext cx="10058400" cy="1609344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Modelo de dados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E6713-0C5B-42DB-9C70-11BC0A22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C6C6D0-0C6E-4592-86C6-B6F6AE444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18" y="1969435"/>
            <a:ext cx="7828363" cy="43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0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1E73B2A0-ADCB-4244-B6C5-8D26C697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97B2F-E154-4920-90C5-659243C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01" y="132779"/>
            <a:ext cx="4044303" cy="1609343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Autenticação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80D6-B793-45B0-86A0-25C0ED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3B40C-992C-49D0-805F-01CC944B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01" y="1742123"/>
            <a:ext cx="7205793" cy="47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466" y="728888"/>
            <a:ext cx="4609938" cy="1598371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Questões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150</TotalTime>
  <Words>253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COOK IT</vt:lpstr>
      <vt:lpstr>Sumário</vt:lpstr>
      <vt:lpstr>Motivação e enquadramento do problema</vt:lpstr>
      <vt:lpstr>Requisitos</vt:lpstr>
      <vt:lpstr>Arquitetura da solução</vt:lpstr>
      <vt:lpstr>Tecnologias</vt:lpstr>
      <vt:lpstr>Modelo de dados</vt:lpstr>
      <vt:lpstr>Autenticação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</dc:title>
  <dc:creator>Miguel de Oliveira Braz Achega</dc:creator>
  <cp:lastModifiedBy>Miguel de Oliveira Braz Achega</cp:lastModifiedBy>
  <cp:revision>15</cp:revision>
  <dcterms:created xsi:type="dcterms:W3CDTF">2021-06-29T19:54:30Z</dcterms:created>
  <dcterms:modified xsi:type="dcterms:W3CDTF">2021-06-29T22:25:09Z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