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swald ExtraLight"/>
      <p:regular r:id="rId21"/>
      <p:bold r:id="rId22"/>
    </p:embeddedFont>
    <p:embeddedFont>
      <p:font typeface="Montserrat"/>
      <p:regular r:id="rId23"/>
      <p:bold r:id="rId24"/>
      <p:italic r:id="rId25"/>
      <p:boldItalic r:id="rId26"/>
    </p:embeddedFont>
    <p:embeddedFont>
      <p:font typeface="Bebas Neue"/>
      <p:regular r:id="rId27"/>
    </p:embeddedFont>
    <p:embeddedFont>
      <p:font typeface="Oswald"/>
      <p:regular r:id="rId28"/>
      <p:bold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ExtraLight-bold.fntdata"/><Relationship Id="rId21" Type="http://schemas.openxmlformats.org/officeDocument/2006/relationships/font" Target="fonts/OswaldExtraLight-regular.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regular.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a9fac770f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a9fac770f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e84aac6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e84aac6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a9fac770f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a9fac770f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rPr>
              <a:t>API is defined as a code that helps two different application to communicate and exchange data with each other.</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rPr lang="en" sz="1200">
                <a:solidFill>
                  <a:srgbClr val="1A1A3B"/>
                </a:solidFill>
                <a:highlight>
                  <a:srgbClr val="FFFFFF"/>
                </a:highlight>
              </a:rPr>
              <a:t>Imagine you’re a customer at a restaurant. The waiter (the API) functions as an intermediary between customers like you (the user) and the kitchen (web server). You tell the waiter your order (API call), and the waiter requests it from the kitchen. Finally, the waiter will provide you with what you ordered.</a:t>
            </a:r>
            <a:endParaRPr sz="1350">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a9fac770fa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a9fac770f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rPr>
              <a:t>API is defined as a code that helps two different application to communicate and exchange data with each other.</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rPr lang="en" sz="1200">
                <a:solidFill>
                  <a:srgbClr val="1A1A3B"/>
                </a:solidFill>
                <a:highlight>
                  <a:srgbClr val="FFFFFF"/>
                </a:highlight>
              </a:rPr>
              <a:t>Imagine you’re a customer at a restaurant. The waiter (the API) functions as an intermediary between customers like you (the user) and the kitchen (web server). You tell the waiter your order (API call), and the waiter requests it from the kitchen. Finally, the waiter will provide you with what you ordered.</a:t>
            </a:r>
            <a:endParaRPr sz="1350">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ab0d2327c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ab0d2327c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rPr>
              <a:t>API is defined as a code that helps two different application to communicate and exchange data with each other.</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t/>
            </a:r>
            <a:endParaRPr sz="1350">
              <a:solidFill>
                <a:srgbClr val="222222"/>
              </a:solidFill>
              <a:highlight>
                <a:srgbClr val="FFFFFF"/>
              </a:highlight>
            </a:endParaRPr>
          </a:p>
          <a:p>
            <a:pPr indent="0" lvl="0" marL="0" rtl="0" algn="l">
              <a:spcBef>
                <a:spcPts val="0"/>
              </a:spcBef>
              <a:spcAft>
                <a:spcPts val="0"/>
              </a:spcAft>
              <a:buNone/>
            </a:pPr>
            <a:r>
              <a:rPr lang="en" sz="1200">
                <a:solidFill>
                  <a:srgbClr val="1A1A3B"/>
                </a:solidFill>
                <a:highlight>
                  <a:srgbClr val="FFFFFF"/>
                </a:highlight>
              </a:rPr>
              <a:t>Imagine you’re a customer at a restaurant. The waiter (the API) functions as an intermediary between customers like you (the user) and the kitchen (web server). You tell the waiter your order (API call), and the waiter requests it from the kitchen. Finally, the waiter will provide you with what you ordered.</a:t>
            </a:r>
            <a:endParaRPr sz="1350">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e91f73e2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e91f73e2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e91f73e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e91f73e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e91f73e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e91f73e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9fac770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a9fac770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333133"/>
              </a:solidFill>
              <a:highlight>
                <a:srgbClr val="FFFFFF"/>
              </a:highlight>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d7ae03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d7ae03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e91f73e2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e91f73e2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ab0d2327c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ab0d2327c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ab0d2327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ab0d2327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e413425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e413425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713225" y="1536500"/>
            <a:ext cx="5226000" cy="1393800"/>
          </a:xfrm>
          <a:prstGeom prst="rect">
            <a:avLst/>
          </a:prstGeom>
        </p:spPr>
        <p:txBody>
          <a:bodyPr anchorCtr="0" anchor="ctr" bIns="0" lIns="0" spcFirstLastPara="1" rIns="0" wrap="square" tIns="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4" name="Google Shape;74;p11"/>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hasCustomPrompt="1" idx="2" type="title"/>
          </p:nvPr>
        </p:nvSpPr>
        <p:spPr>
          <a:xfrm>
            <a:off x="695771"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idx="3" type="title"/>
          </p:nvPr>
        </p:nvSpPr>
        <p:spPr>
          <a:xfrm>
            <a:off x="6111838" y="1730349"/>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hasCustomPrompt="1" idx="4" type="title"/>
          </p:nvPr>
        </p:nvSpPr>
        <p:spPr>
          <a:xfrm>
            <a:off x="4961874"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idx="6" type="title"/>
          </p:nvPr>
        </p:nvSpPr>
        <p:spPr>
          <a:xfrm>
            <a:off x="1853038" y="3419068"/>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hasCustomPrompt="1" idx="7" type="title"/>
          </p:nvPr>
        </p:nvSpPr>
        <p:spPr>
          <a:xfrm>
            <a:off x="695771" y="3448775"/>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idx="9" type="title"/>
          </p:nvPr>
        </p:nvSpPr>
        <p:spPr>
          <a:xfrm>
            <a:off x="6111838" y="3421989"/>
            <a:ext cx="2336400" cy="3612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hasCustomPrompt="1" idx="13" type="title"/>
          </p:nvPr>
        </p:nvSpPr>
        <p:spPr>
          <a:xfrm>
            <a:off x="4961874" y="3453772"/>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flipH="1" rot="-5399868">
            <a:off x="480934" y="-830736"/>
            <a:ext cx="2029371" cy="4383847"/>
            <a:chOff x="7350442" y="2608992"/>
            <a:chExt cx="777239" cy="1673160"/>
          </a:xfrm>
        </p:grpSpPr>
        <p:sp>
          <p:nvSpPr>
            <p:cNvPr id="128" name="Google Shape;128;p1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lgn="ctr">
              <a:spcBef>
                <a:spcPts val="0"/>
              </a:spcBef>
              <a:spcAft>
                <a:spcPts val="0"/>
              </a:spcAft>
              <a:buSzPts val="3400"/>
              <a:buFont typeface="Oswald"/>
              <a:buNone/>
              <a:defRPr sz="3400">
                <a:latin typeface="Oswald"/>
                <a:ea typeface="Oswald"/>
                <a:cs typeface="Oswald"/>
                <a:sym typeface="Oswald"/>
              </a:defRPr>
            </a:lvl2pPr>
            <a:lvl3pPr lvl="2" rtl="0" algn="ctr">
              <a:spcBef>
                <a:spcPts val="0"/>
              </a:spcBef>
              <a:spcAft>
                <a:spcPts val="0"/>
              </a:spcAft>
              <a:buSzPts val="3400"/>
              <a:buFont typeface="Oswald"/>
              <a:buNone/>
              <a:defRPr sz="3400">
                <a:latin typeface="Oswald"/>
                <a:ea typeface="Oswald"/>
                <a:cs typeface="Oswald"/>
                <a:sym typeface="Oswald"/>
              </a:defRPr>
            </a:lvl3pPr>
            <a:lvl4pPr lvl="3" rtl="0" algn="ctr">
              <a:spcBef>
                <a:spcPts val="0"/>
              </a:spcBef>
              <a:spcAft>
                <a:spcPts val="0"/>
              </a:spcAft>
              <a:buSzPts val="3400"/>
              <a:buFont typeface="Oswald"/>
              <a:buNone/>
              <a:defRPr sz="3400">
                <a:latin typeface="Oswald"/>
                <a:ea typeface="Oswald"/>
                <a:cs typeface="Oswald"/>
                <a:sym typeface="Oswald"/>
              </a:defRPr>
            </a:lvl4pPr>
            <a:lvl5pPr lvl="4" rtl="0" algn="ctr">
              <a:spcBef>
                <a:spcPts val="0"/>
              </a:spcBef>
              <a:spcAft>
                <a:spcPts val="0"/>
              </a:spcAft>
              <a:buSzPts val="3400"/>
              <a:buFont typeface="Oswald"/>
              <a:buNone/>
              <a:defRPr sz="3400">
                <a:latin typeface="Oswald"/>
                <a:ea typeface="Oswald"/>
                <a:cs typeface="Oswald"/>
                <a:sym typeface="Oswald"/>
              </a:defRPr>
            </a:lvl5pPr>
            <a:lvl6pPr lvl="5" rtl="0" algn="ctr">
              <a:spcBef>
                <a:spcPts val="0"/>
              </a:spcBef>
              <a:spcAft>
                <a:spcPts val="0"/>
              </a:spcAft>
              <a:buSzPts val="3400"/>
              <a:buFont typeface="Oswald"/>
              <a:buNone/>
              <a:defRPr sz="3400">
                <a:latin typeface="Oswald"/>
                <a:ea typeface="Oswald"/>
                <a:cs typeface="Oswald"/>
                <a:sym typeface="Oswald"/>
              </a:defRPr>
            </a:lvl6pPr>
            <a:lvl7pPr lvl="6" rtl="0" algn="ctr">
              <a:spcBef>
                <a:spcPts val="0"/>
              </a:spcBef>
              <a:spcAft>
                <a:spcPts val="0"/>
              </a:spcAft>
              <a:buSzPts val="3400"/>
              <a:buFont typeface="Oswald"/>
              <a:buNone/>
              <a:defRPr sz="3400">
                <a:latin typeface="Oswald"/>
                <a:ea typeface="Oswald"/>
                <a:cs typeface="Oswald"/>
                <a:sym typeface="Oswald"/>
              </a:defRPr>
            </a:lvl7pPr>
            <a:lvl8pPr lvl="7" rtl="0" algn="ctr">
              <a:spcBef>
                <a:spcPts val="0"/>
              </a:spcBef>
              <a:spcAft>
                <a:spcPts val="0"/>
              </a:spcAft>
              <a:buSzPts val="3400"/>
              <a:buFont typeface="Oswald"/>
              <a:buNone/>
              <a:defRPr sz="3400">
                <a:latin typeface="Oswald"/>
                <a:ea typeface="Oswald"/>
                <a:cs typeface="Oswald"/>
                <a:sym typeface="Oswald"/>
              </a:defRPr>
            </a:lvl8pPr>
            <a:lvl9pPr lvl="8" rtl="0" algn="ctr">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idx="2" type="title"/>
          </p:nvPr>
        </p:nvSpPr>
        <p:spPr>
          <a:xfrm>
            <a:off x="5704788" y="1543600"/>
            <a:ext cx="23409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idx="4" type="title"/>
          </p:nvPr>
        </p:nvSpPr>
        <p:spPr>
          <a:xfrm>
            <a:off x="3644425" y="3290400"/>
            <a:ext cx="2337300" cy="3933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idx="6"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hasCustomPrompt="1" idx="2" type="title"/>
          </p:nvPr>
        </p:nvSpPr>
        <p:spPr>
          <a:xfrm>
            <a:off x="4768453" y="1840338"/>
            <a:ext cx="596100" cy="5004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lgn="ctr">
              <a:spcBef>
                <a:spcPts val="0"/>
              </a:spcBef>
              <a:spcAft>
                <a:spcPts val="0"/>
              </a:spcAft>
              <a:buSzPts val="3400"/>
              <a:buNone/>
              <a:defRPr sz="3400"/>
            </a:lvl2pPr>
            <a:lvl3pPr lvl="2" rtl="0" algn="ctr">
              <a:spcBef>
                <a:spcPts val="0"/>
              </a:spcBef>
              <a:spcAft>
                <a:spcPts val="0"/>
              </a:spcAft>
              <a:buSzPts val="3400"/>
              <a:buNone/>
              <a:defRPr sz="3400"/>
            </a:lvl3pPr>
            <a:lvl4pPr lvl="3" rtl="0" algn="ctr">
              <a:spcBef>
                <a:spcPts val="0"/>
              </a:spcBef>
              <a:spcAft>
                <a:spcPts val="0"/>
              </a:spcAft>
              <a:buSzPts val="3400"/>
              <a:buNone/>
              <a:defRPr sz="3400"/>
            </a:lvl4pPr>
            <a:lvl5pPr lvl="4" rtl="0" algn="ctr">
              <a:spcBef>
                <a:spcPts val="0"/>
              </a:spcBef>
              <a:spcAft>
                <a:spcPts val="0"/>
              </a:spcAft>
              <a:buSzPts val="3400"/>
              <a:buNone/>
              <a:defRPr sz="3400"/>
            </a:lvl5pPr>
            <a:lvl6pPr lvl="5" rtl="0" algn="ctr">
              <a:spcBef>
                <a:spcPts val="0"/>
              </a:spcBef>
              <a:spcAft>
                <a:spcPts val="0"/>
              </a:spcAft>
              <a:buSzPts val="3400"/>
              <a:buNone/>
              <a:defRPr sz="3400"/>
            </a:lvl6pPr>
            <a:lvl7pPr lvl="6" rtl="0" algn="ctr">
              <a:spcBef>
                <a:spcPts val="0"/>
              </a:spcBef>
              <a:spcAft>
                <a:spcPts val="0"/>
              </a:spcAft>
              <a:buSzPts val="3400"/>
              <a:buNone/>
              <a:defRPr sz="3400"/>
            </a:lvl7pPr>
            <a:lvl8pPr lvl="7" rtl="0" algn="ctr">
              <a:spcBef>
                <a:spcPts val="0"/>
              </a:spcBef>
              <a:spcAft>
                <a:spcPts val="0"/>
              </a:spcAft>
              <a:buSzPts val="3400"/>
              <a:buNone/>
              <a:defRPr sz="3400"/>
            </a:lvl8pPr>
            <a:lvl9pPr lvl="8" rtl="0" algn="ctr">
              <a:spcBef>
                <a:spcPts val="0"/>
              </a:spcBef>
              <a:spcAft>
                <a:spcPts val="0"/>
              </a:spcAft>
              <a:buSzPts val="3400"/>
              <a:buNone/>
              <a:defRPr sz="3400"/>
            </a:lvl9pPr>
          </a:lstStyle>
          <a:p>
            <a:r>
              <a:t>xx%</a:t>
            </a:r>
          </a:p>
        </p:txBody>
      </p:sp>
      <p:sp>
        <p:nvSpPr>
          <p:cNvPr id="23" name="Google Shape;23;p3"/>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SzPts val="1400"/>
              <a:buFont typeface="DM Sans"/>
              <a:buNone/>
              <a:defRPr>
                <a:latin typeface="DM Sans"/>
                <a:ea typeface="DM Sans"/>
                <a:cs typeface="DM Sans"/>
                <a:sym typeface="DM Sans"/>
              </a:defRPr>
            </a:lvl2pPr>
            <a:lvl3pPr lvl="2" rtl="0" algn="ctr">
              <a:lnSpc>
                <a:spcPct val="100000"/>
              </a:lnSpc>
              <a:spcBef>
                <a:spcPts val="0"/>
              </a:spcBef>
              <a:spcAft>
                <a:spcPts val="0"/>
              </a:spcAft>
              <a:buSzPts val="1400"/>
              <a:buFont typeface="DM Sans"/>
              <a:buNone/>
              <a:defRPr>
                <a:latin typeface="DM Sans"/>
                <a:ea typeface="DM Sans"/>
                <a:cs typeface="DM Sans"/>
                <a:sym typeface="DM Sans"/>
              </a:defRPr>
            </a:lvl3pPr>
            <a:lvl4pPr lvl="3" rtl="0" algn="ctr">
              <a:lnSpc>
                <a:spcPct val="100000"/>
              </a:lnSpc>
              <a:spcBef>
                <a:spcPts val="0"/>
              </a:spcBef>
              <a:spcAft>
                <a:spcPts val="0"/>
              </a:spcAft>
              <a:buSzPts val="1400"/>
              <a:buFont typeface="DM Sans"/>
              <a:buNone/>
              <a:defRPr>
                <a:latin typeface="DM Sans"/>
                <a:ea typeface="DM Sans"/>
                <a:cs typeface="DM Sans"/>
                <a:sym typeface="DM Sans"/>
              </a:defRPr>
            </a:lvl4pPr>
            <a:lvl5pPr lvl="4" rtl="0" algn="ctr">
              <a:lnSpc>
                <a:spcPct val="100000"/>
              </a:lnSpc>
              <a:spcBef>
                <a:spcPts val="0"/>
              </a:spcBef>
              <a:spcAft>
                <a:spcPts val="0"/>
              </a:spcAft>
              <a:buSzPts val="1400"/>
              <a:buFont typeface="DM Sans"/>
              <a:buNone/>
              <a:defRPr>
                <a:latin typeface="DM Sans"/>
                <a:ea typeface="DM Sans"/>
                <a:cs typeface="DM Sans"/>
                <a:sym typeface="DM Sans"/>
              </a:defRPr>
            </a:lvl5pPr>
            <a:lvl6pPr lvl="5" rtl="0" algn="ctr">
              <a:lnSpc>
                <a:spcPct val="100000"/>
              </a:lnSpc>
              <a:spcBef>
                <a:spcPts val="0"/>
              </a:spcBef>
              <a:spcAft>
                <a:spcPts val="0"/>
              </a:spcAft>
              <a:buSzPts val="1400"/>
              <a:buFont typeface="DM Sans"/>
              <a:buNone/>
              <a:defRPr>
                <a:latin typeface="DM Sans"/>
                <a:ea typeface="DM Sans"/>
                <a:cs typeface="DM Sans"/>
                <a:sym typeface="DM Sans"/>
              </a:defRPr>
            </a:lvl6pPr>
            <a:lvl7pPr lvl="6" rtl="0" algn="ctr">
              <a:lnSpc>
                <a:spcPct val="100000"/>
              </a:lnSpc>
              <a:spcBef>
                <a:spcPts val="0"/>
              </a:spcBef>
              <a:spcAft>
                <a:spcPts val="0"/>
              </a:spcAft>
              <a:buSzPts val="1400"/>
              <a:buFont typeface="DM Sans"/>
              <a:buNone/>
              <a:defRPr>
                <a:latin typeface="DM Sans"/>
                <a:ea typeface="DM Sans"/>
                <a:cs typeface="DM Sans"/>
                <a:sym typeface="DM Sans"/>
              </a:defRPr>
            </a:lvl7pPr>
            <a:lvl8pPr lvl="7" rtl="0" algn="ctr">
              <a:lnSpc>
                <a:spcPct val="100000"/>
              </a:lnSpc>
              <a:spcBef>
                <a:spcPts val="0"/>
              </a:spcBef>
              <a:spcAft>
                <a:spcPts val="0"/>
              </a:spcAft>
              <a:buSzPts val="1400"/>
              <a:buFont typeface="DM Sans"/>
              <a:buNone/>
              <a:defRPr>
                <a:latin typeface="DM Sans"/>
                <a:ea typeface="DM Sans"/>
                <a:cs typeface="DM Sans"/>
                <a:sym typeface="DM Sans"/>
              </a:defRPr>
            </a:lvl8pPr>
            <a:lvl9pPr lvl="8" rtl="0"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3"/>
          <p:cNvGrpSpPr/>
          <p:nvPr/>
        </p:nvGrpSpPr>
        <p:grpSpPr>
          <a:xfrm flipH="1" rot="5400000">
            <a:off x="6568632" y="-1639800"/>
            <a:ext cx="1684044" cy="3637785"/>
            <a:chOff x="7350442" y="2608992"/>
            <a:chExt cx="777239" cy="1673160"/>
          </a:xfrm>
        </p:grpSpPr>
        <p:sp>
          <p:nvSpPr>
            <p:cNvPr id="34" name="Google Shape;34;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idx="2" type="title"/>
          </p:nvPr>
        </p:nvSpPr>
        <p:spPr>
          <a:xfrm>
            <a:off x="4211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idx="4" type="title"/>
          </p:nvPr>
        </p:nvSpPr>
        <p:spPr>
          <a:xfrm>
            <a:off x="1495425" y="3329975"/>
            <a:ext cx="1322100" cy="3663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idx="6" type="title"/>
          </p:nvPr>
        </p:nvSpPr>
        <p:spPr>
          <a:xfrm>
            <a:off x="4211550"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idx="8" type="title"/>
          </p:nvPr>
        </p:nvSpPr>
        <p:spPr>
          <a:xfrm>
            <a:off x="6927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idx="13" type="title"/>
          </p:nvPr>
        </p:nvSpPr>
        <p:spPr>
          <a:xfrm>
            <a:off x="6927675"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hasCustomPrompt="1" type="title"/>
          </p:nvPr>
        </p:nvSpPr>
        <p:spPr>
          <a:xfrm>
            <a:off x="713225" y="730825"/>
            <a:ext cx="4165800" cy="8283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hasCustomPrompt="1" idx="2" type="title"/>
          </p:nvPr>
        </p:nvSpPr>
        <p:spPr>
          <a:xfrm>
            <a:off x="4265050" y="2909950"/>
            <a:ext cx="4165800" cy="8139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 name="Google Shape;164;p2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 name="Google Shape;174;p22"/>
          <p:cNvGrpSpPr/>
          <p:nvPr/>
        </p:nvGrpSpPr>
        <p:grpSpPr>
          <a:xfrm flipH="1" rot="-5400000">
            <a:off x="696504" y="1651201"/>
            <a:ext cx="1955378" cy="4224060"/>
            <a:chOff x="7350442" y="2608992"/>
            <a:chExt cx="777239" cy="1673160"/>
          </a:xfrm>
        </p:grpSpPr>
        <p:sp>
          <p:nvSpPr>
            <p:cNvPr id="175" name="Google Shape;175;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anchorCtr="0" anchor="ctr"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7" name="Google Shape;197;p2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flipH="1" rot="10800000">
            <a:off x="7172094" y="843104"/>
            <a:ext cx="2029371" cy="4383847"/>
            <a:chOff x="7350442" y="2608992"/>
            <a:chExt cx="777239" cy="1673160"/>
          </a:xfrm>
        </p:grpSpPr>
        <p:sp>
          <p:nvSpPr>
            <p:cNvPr id="199" name="Google Shape;199;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2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idx="1" type="body"/>
          </p:nvPr>
        </p:nvSpPr>
        <p:spPr>
          <a:xfrm>
            <a:off x="720000" y="1112200"/>
            <a:ext cx="7704000" cy="349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anchorCtr="0" anchor="ctr" bIns="0" lIns="0" spcFirstLastPara="1" rIns="0" wrap="square" tIns="0">
            <a:noAutofit/>
          </a:bodyPr>
          <a:lstStyle>
            <a:lvl1pPr lvl="0" rtl="0" algn="ctr">
              <a:spcBef>
                <a:spcPts val="0"/>
              </a:spcBef>
              <a:spcAft>
                <a:spcPts val="0"/>
              </a:spcAft>
              <a:buSzPts val="4900"/>
              <a:buNone/>
              <a:defRPr sz="72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1"/>
                </a:solidFill>
              </a:rPr>
              <a:t>API</a:t>
            </a:r>
            <a:endParaRPr>
              <a:solidFill>
                <a:schemeClr val="accent1"/>
              </a:solidFill>
            </a:endParaRPr>
          </a:p>
          <a:p>
            <a:pPr indent="0" lvl="0" marL="0" rtl="0" algn="l">
              <a:spcBef>
                <a:spcPts val="0"/>
              </a:spcBef>
              <a:spcAft>
                <a:spcPts val="0"/>
              </a:spcAft>
              <a:buNone/>
            </a:pPr>
            <a:r>
              <a:rPr lang="en" sz="3300"/>
              <a:t>Final </a:t>
            </a:r>
            <a:r>
              <a:rPr lang="en" sz="3300"/>
              <a:t>Project Presentation</a:t>
            </a:r>
            <a:endParaRPr sz="3300"/>
          </a:p>
        </p:txBody>
      </p:sp>
      <p:sp>
        <p:nvSpPr>
          <p:cNvPr id="224" name="Google Shape;224;p27"/>
          <p:cNvSpPr txBox="1"/>
          <p:nvPr>
            <p:ph idx="1" type="subTitle"/>
          </p:nvPr>
        </p:nvSpPr>
        <p:spPr>
          <a:xfrm>
            <a:off x="713225" y="3995250"/>
            <a:ext cx="4359000" cy="4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Miguel Avila, Federico Rosado</a:t>
            </a:r>
            <a:endParaRPr/>
          </a:p>
        </p:txBody>
      </p:sp>
      <p:pic>
        <p:nvPicPr>
          <p:cNvPr id="225" name="Google Shape;225;p27"/>
          <p:cNvPicPr preferRelativeResize="0"/>
          <p:nvPr/>
        </p:nvPicPr>
        <p:blipFill>
          <a:blip r:embed="rId3">
            <a:alphaModFix/>
          </a:blip>
          <a:stretch>
            <a:fillRect/>
          </a:stretch>
        </p:blipFill>
        <p:spPr>
          <a:xfrm>
            <a:off x="4990025" y="2112913"/>
            <a:ext cx="4153976" cy="28258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pSp>
        <p:nvGrpSpPr>
          <p:cNvPr id="470" name="Google Shape;470;p36"/>
          <p:cNvGrpSpPr/>
          <p:nvPr/>
        </p:nvGrpSpPr>
        <p:grpSpPr>
          <a:xfrm rot="5400000">
            <a:off x="6657806" y="2004329"/>
            <a:ext cx="2029371" cy="4383847"/>
            <a:chOff x="7350442" y="2608992"/>
            <a:chExt cx="777239" cy="1673160"/>
          </a:xfrm>
        </p:grpSpPr>
        <p:sp>
          <p:nvSpPr>
            <p:cNvPr id="471" name="Google Shape;471;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9" name="Google Shape;479;p36"/>
          <p:cNvSpPr txBox="1"/>
          <p:nvPr>
            <p:ph type="title"/>
          </p:nvPr>
        </p:nvSpPr>
        <p:spPr>
          <a:xfrm>
            <a:off x="2638800" y="637750"/>
            <a:ext cx="3866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Designing the API</a:t>
            </a:r>
            <a:endParaRPr>
              <a:solidFill>
                <a:schemeClr val="accent1"/>
              </a:solidFill>
            </a:endParaRPr>
          </a:p>
        </p:txBody>
      </p:sp>
      <p:pic>
        <p:nvPicPr>
          <p:cNvPr id="480" name="Google Shape;480;p36"/>
          <p:cNvPicPr preferRelativeResize="0"/>
          <p:nvPr/>
        </p:nvPicPr>
        <p:blipFill>
          <a:blip r:embed="rId3">
            <a:alphaModFix/>
          </a:blip>
          <a:stretch>
            <a:fillRect/>
          </a:stretch>
        </p:blipFill>
        <p:spPr>
          <a:xfrm>
            <a:off x="1774300" y="1406075"/>
            <a:ext cx="5151016" cy="3211725"/>
          </a:xfrm>
          <a:prstGeom prst="rect">
            <a:avLst/>
          </a:prstGeom>
          <a:noFill/>
          <a:ln>
            <a:noFill/>
          </a:ln>
          <a:effectLst>
            <a:outerShdw blurRad="57150" rotWithShape="0" algn="bl" dir="10080000" dist="19050">
              <a:srgbClr val="000000">
                <a:alpha val="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37"/>
          <p:cNvGrpSpPr/>
          <p:nvPr/>
        </p:nvGrpSpPr>
        <p:grpSpPr>
          <a:xfrm flipH="1" rot="5400000">
            <a:off x="642710" y="2353952"/>
            <a:ext cx="1923589" cy="4155628"/>
            <a:chOff x="7350442" y="2608992"/>
            <a:chExt cx="777239" cy="1673160"/>
          </a:xfrm>
        </p:grpSpPr>
        <p:sp>
          <p:nvSpPr>
            <p:cNvPr id="486" name="Google Shape;486;p3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3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3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3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3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3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3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3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4" name="Google Shape;494;p37"/>
          <p:cNvGrpSpPr/>
          <p:nvPr/>
        </p:nvGrpSpPr>
        <p:grpSpPr>
          <a:xfrm rot="-5400000">
            <a:off x="6219010" y="-1200773"/>
            <a:ext cx="1923589" cy="4155628"/>
            <a:chOff x="7350442" y="2608992"/>
            <a:chExt cx="777239" cy="1673160"/>
          </a:xfrm>
        </p:grpSpPr>
        <p:sp>
          <p:nvSpPr>
            <p:cNvPr id="495" name="Google Shape;495;p3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3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3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3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3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3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3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3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3" name="Google Shape;503;p37"/>
          <p:cNvSpPr txBox="1"/>
          <p:nvPr>
            <p:ph type="title"/>
          </p:nvPr>
        </p:nvSpPr>
        <p:spPr>
          <a:xfrm>
            <a:off x="694800" y="443925"/>
            <a:ext cx="44487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FRONTEND</a:t>
            </a:r>
            <a:r>
              <a:rPr lang="en"/>
              <a:t> </a:t>
            </a:r>
            <a:r>
              <a:rPr lang="en">
                <a:solidFill>
                  <a:schemeClr val="accent1"/>
                </a:solidFill>
              </a:rPr>
              <a:t>CHOICES</a:t>
            </a:r>
            <a:endParaRPr>
              <a:solidFill>
                <a:schemeClr val="accent1"/>
              </a:solidFill>
            </a:endParaRPr>
          </a:p>
        </p:txBody>
      </p:sp>
      <p:pic>
        <p:nvPicPr>
          <p:cNvPr id="504" name="Google Shape;504;p37"/>
          <p:cNvPicPr preferRelativeResize="0"/>
          <p:nvPr/>
        </p:nvPicPr>
        <p:blipFill>
          <a:blip r:embed="rId3">
            <a:alphaModFix/>
          </a:blip>
          <a:stretch>
            <a:fillRect/>
          </a:stretch>
        </p:blipFill>
        <p:spPr>
          <a:xfrm>
            <a:off x="228125" y="1405850"/>
            <a:ext cx="1642774" cy="1079450"/>
          </a:xfrm>
          <a:prstGeom prst="rect">
            <a:avLst/>
          </a:prstGeom>
          <a:noFill/>
          <a:ln>
            <a:noFill/>
          </a:ln>
        </p:spPr>
      </p:pic>
      <p:pic>
        <p:nvPicPr>
          <p:cNvPr id="505" name="Google Shape;505;p37"/>
          <p:cNvPicPr preferRelativeResize="0"/>
          <p:nvPr/>
        </p:nvPicPr>
        <p:blipFill rotWithShape="1">
          <a:blip r:embed="rId4">
            <a:alphaModFix/>
          </a:blip>
          <a:srcRect b="13859" l="3700" r="-3700" t="-13860"/>
          <a:stretch/>
        </p:blipFill>
        <p:spPr>
          <a:xfrm>
            <a:off x="4261246" y="1838831"/>
            <a:ext cx="1365576" cy="1365600"/>
          </a:xfrm>
          <a:prstGeom prst="rect">
            <a:avLst/>
          </a:prstGeom>
          <a:noFill/>
          <a:ln>
            <a:noFill/>
          </a:ln>
        </p:spPr>
      </p:pic>
      <p:pic>
        <p:nvPicPr>
          <p:cNvPr id="506" name="Google Shape;506;p37"/>
          <p:cNvPicPr preferRelativeResize="0"/>
          <p:nvPr/>
        </p:nvPicPr>
        <p:blipFill>
          <a:blip r:embed="rId5">
            <a:alphaModFix/>
          </a:blip>
          <a:stretch>
            <a:fillRect/>
          </a:stretch>
        </p:blipFill>
        <p:spPr>
          <a:xfrm>
            <a:off x="2357918" y="1942686"/>
            <a:ext cx="952500" cy="952500"/>
          </a:xfrm>
          <a:prstGeom prst="rect">
            <a:avLst/>
          </a:prstGeom>
          <a:noFill/>
          <a:ln>
            <a:noFill/>
          </a:ln>
        </p:spPr>
      </p:pic>
      <p:pic>
        <p:nvPicPr>
          <p:cNvPr id="507" name="Google Shape;507;p37"/>
          <p:cNvPicPr preferRelativeResize="0"/>
          <p:nvPr/>
        </p:nvPicPr>
        <p:blipFill>
          <a:blip r:embed="rId6">
            <a:alphaModFix/>
          </a:blip>
          <a:stretch>
            <a:fillRect/>
          </a:stretch>
        </p:blipFill>
        <p:spPr>
          <a:xfrm>
            <a:off x="6577643" y="2485306"/>
            <a:ext cx="1905000" cy="952500"/>
          </a:xfrm>
          <a:prstGeom prst="rect">
            <a:avLst/>
          </a:prstGeom>
          <a:noFill/>
          <a:ln>
            <a:noFill/>
          </a:ln>
        </p:spPr>
      </p:pic>
      <p:pic>
        <p:nvPicPr>
          <p:cNvPr id="508" name="Google Shape;508;p37"/>
          <p:cNvPicPr preferRelativeResize="0"/>
          <p:nvPr/>
        </p:nvPicPr>
        <p:blipFill>
          <a:blip r:embed="rId7">
            <a:alphaModFix/>
          </a:blip>
          <a:stretch>
            <a:fillRect/>
          </a:stretch>
        </p:blipFill>
        <p:spPr>
          <a:xfrm>
            <a:off x="5235543" y="3980768"/>
            <a:ext cx="1905000" cy="95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grpSp>
        <p:nvGrpSpPr>
          <p:cNvPr id="513" name="Google Shape;513;p38"/>
          <p:cNvGrpSpPr/>
          <p:nvPr/>
        </p:nvGrpSpPr>
        <p:grpSpPr>
          <a:xfrm flipH="1">
            <a:off x="232954" y="7"/>
            <a:ext cx="1423548" cy="3741186"/>
            <a:chOff x="7350442" y="2608992"/>
            <a:chExt cx="636650" cy="1673160"/>
          </a:xfrm>
        </p:grpSpPr>
        <p:sp>
          <p:nvSpPr>
            <p:cNvPr id="514" name="Google Shape;514;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1" name="Google Shape;521;p38"/>
          <p:cNvGrpSpPr/>
          <p:nvPr/>
        </p:nvGrpSpPr>
        <p:grpSpPr>
          <a:xfrm>
            <a:off x="7517149" y="6"/>
            <a:ext cx="1393881" cy="3663217"/>
            <a:chOff x="7350442" y="2608992"/>
            <a:chExt cx="636650" cy="1673160"/>
          </a:xfrm>
        </p:grpSpPr>
        <p:sp>
          <p:nvSpPr>
            <p:cNvPr id="522" name="Google Shape;522;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9" name="Google Shape;529;p38"/>
          <p:cNvSpPr txBox="1"/>
          <p:nvPr>
            <p:ph idx="3" type="subTitle"/>
          </p:nvPr>
        </p:nvSpPr>
        <p:spPr>
          <a:xfrm>
            <a:off x="1786650" y="3250575"/>
            <a:ext cx="2386500" cy="1149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250">
                <a:latin typeface="Arial"/>
                <a:ea typeface="Arial"/>
                <a:cs typeface="Arial"/>
                <a:sym typeface="Arial"/>
              </a:rPr>
              <a:t>Software deployment refers to the process of making the application work on a target device, whether it be a test server, production environment or a user's computer or mobile device.</a:t>
            </a:r>
            <a:br>
              <a:rPr lang="en" sz="1250">
                <a:latin typeface="Arial"/>
                <a:ea typeface="Arial"/>
                <a:cs typeface="Arial"/>
                <a:sym typeface="Arial"/>
              </a:rPr>
            </a:br>
            <a:endParaRPr sz="1250">
              <a:latin typeface="Arial"/>
              <a:ea typeface="Arial"/>
              <a:cs typeface="Arial"/>
              <a:sym typeface="Arial"/>
            </a:endParaRPr>
          </a:p>
          <a:p>
            <a:pPr indent="0" lvl="0" marL="0" rtl="0" algn="ctr">
              <a:spcBef>
                <a:spcPts val="0"/>
              </a:spcBef>
              <a:spcAft>
                <a:spcPts val="0"/>
              </a:spcAft>
              <a:buNone/>
            </a:pPr>
            <a:r>
              <a:t/>
            </a:r>
            <a:endParaRPr sz="1300"/>
          </a:p>
        </p:txBody>
      </p:sp>
      <p:sp>
        <p:nvSpPr>
          <p:cNvPr id="530" name="Google Shape;530;p38"/>
          <p:cNvSpPr txBox="1"/>
          <p:nvPr>
            <p:ph idx="2" type="subTitle"/>
          </p:nvPr>
        </p:nvSpPr>
        <p:spPr>
          <a:xfrm>
            <a:off x="4882500" y="1696150"/>
            <a:ext cx="2386500" cy="34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p>
        </p:txBody>
      </p:sp>
      <p:sp>
        <p:nvSpPr>
          <p:cNvPr id="531" name="Google Shape;531;p38"/>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accent1"/>
                </a:solidFill>
              </a:rPr>
              <a:t>DEPLOYMENT?</a:t>
            </a:r>
            <a:endParaRPr>
              <a:solidFill>
                <a:schemeClr val="accent1"/>
              </a:solidFill>
            </a:endParaRPr>
          </a:p>
        </p:txBody>
      </p:sp>
      <p:cxnSp>
        <p:nvCxnSpPr>
          <p:cNvPr id="532" name="Google Shape;532;p38"/>
          <p:cNvCxnSpPr/>
          <p:nvPr/>
        </p:nvCxnSpPr>
        <p:spPr>
          <a:xfrm>
            <a:off x="4572000" y="1578138"/>
            <a:ext cx="0" cy="30297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pic>
        <p:nvPicPr>
          <p:cNvPr id="533" name="Google Shape;533;p38"/>
          <p:cNvPicPr preferRelativeResize="0"/>
          <p:nvPr/>
        </p:nvPicPr>
        <p:blipFill>
          <a:blip r:embed="rId3">
            <a:alphaModFix/>
          </a:blip>
          <a:stretch>
            <a:fillRect/>
          </a:stretch>
        </p:blipFill>
        <p:spPr>
          <a:xfrm>
            <a:off x="4970850" y="2171300"/>
            <a:ext cx="2898551" cy="1931200"/>
          </a:xfrm>
          <a:prstGeom prst="rect">
            <a:avLst/>
          </a:prstGeom>
          <a:noFill/>
          <a:ln>
            <a:noFill/>
          </a:ln>
        </p:spPr>
      </p:pic>
      <p:pic>
        <p:nvPicPr>
          <p:cNvPr id="534" name="Google Shape;534;p38"/>
          <p:cNvPicPr preferRelativeResize="0"/>
          <p:nvPr/>
        </p:nvPicPr>
        <p:blipFill>
          <a:blip r:embed="rId4">
            <a:alphaModFix/>
          </a:blip>
          <a:stretch>
            <a:fillRect/>
          </a:stretch>
        </p:blipFill>
        <p:spPr>
          <a:xfrm>
            <a:off x="1945100" y="1656018"/>
            <a:ext cx="2228050" cy="126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39"/>
          <p:cNvGrpSpPr/>
          <p:nvPr/>
        </p:nvGrpSpPr>
        <p:grpSpPr>
          <a:xfrm flipH="1">
            <a:off x="232954" y="7"/>
            <a:ext cx="1423548" cy="3741186"/>
            <a:chOff x="7350442" y="2608992"/>
            <a:chExt cx="636650" cy="1673160"/>
          </a:xfrm>
        </p:grpSpPr>
        <p:sp>
          <p:nvSpPr>
            <p:cNvPr id="540" name="Google Shape;540;p3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3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3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3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3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3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3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39"/>
          <p:cNvGrpSpPr/>
          <p:nvPr/>
        </p:nvGrpSpPr>
        <p:grpSpPr>
          <a:xfrm>
            <a:off x="7517149" y="6"/>
            <a:ext cx="1393881" cy="3663217"/>
            <a:chOff x="7350442" y="2608992"/>
            <a:chExt cx="636650" cy="1673160"/>
          </a:xfrm>
        </p:grpSpPr>
        <p:sp>
          <p:nvSpPr>
            <p:cNvPr id="548" name="Google Shape;548;p3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3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3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3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3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3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3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5" name="Google Shape;555;p39"/>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accent1"/>
                </a:solidFill>
              </a:rPr>
              <a:t>TOOLS</a:t>
            </a:r>
            <a:endParaRPr>
              <a:solidFill>
                <a:schemeClr val="accent1"/>
              </a:solidFill>
            </a:endParaRPr>
          </a:p>
        </p:txBody>
      </p:sp>
      <p:pic>
        <p:nvPicPr>
          <p:cNvPr id="556" name="Google Shape;556;p39"/>
          <p:cNvPicPr preferRelativeResize="0"/>
          <p:nvPr/>
        </p:nvPicPr>
        <p:blipFill>
          <a:blip r:embed="rId3">
            <a:alphaModFix/>
          </a:blip>
          <a:stretch>
            <a:fillRect/>
          </a:stretch>
        </p:blipFill>
        <p:spPr>
          <a:xfrm>
            <a:off x="1322950" y="1034375"/>
            <a:ext cx="1604250" cy="802125"/>
          </a:xfrm>
          <a:prstGeom prst="rect">
            <a:avLst/>
          </a:prstGeom>
          <a:noFill/>
          <a:ln>
            <a:noFill/>
          </a:ln>
        </p:spPr>
      </p:pic>
      <p:pic>
        <p:nvPicPr>
          <p:cNvPr id="557" name="Google Shape;557;p39"/>
          <p:cNvPicPr preferRelativeResize="0"/>
          <p:nvPr/>
        </p:nvPicPr>
        <p:blipFill>
          <a:blip r:embed="rId4">
            <a:alphaModFix/>
          </a:blip>
          <a:stretch>
            <a:fillRect/>
          </a:stretch>
        </p:blipFill>
        <p:spPr>
          <a:xfrm>
            <a:off x="5584525" y="1004400"/>
            <a:ext cx="2758650" cy="862075"/>
          </a:xfrm>
          <a:prstGeom prst="rect">
            <a:avLst/>
          </a:prstGeom>
          <a:noFill/>
          <a:ln>
            <a:noFill/>
          </a:ln>
        </p:spPr>
      </p:pic>
      <p:pic>
        <p:nvPicPr>
          <p:cNvPr id="558" name="Google Shape;558;p39"/>
          <p:cNvPicPr preferRelativeResize="0"/>
          <p:nvPr/>
        </p:nvPicPr>
        <p:blipFill>
          <a:blip r:embed="rId5">
            <a:alphaModFix/>
          </a:blip>
          <a:stretch>
            <a:fillRect/>
          </a:stretch>
        </p:blipFill>
        <p:spPr>
          <a:xfrm>
            <a:off x="955800" y="2291488"/>
            <a:ext cx="2191274" cy="1232600"/>
          </a:xfrm>
          <a:prstGeom prst="rect">
            <a:avLst/>
          </a:prstGeom>
          <a:noFill/>
          <a:ln>
            <a:noFill/>
          </a:ln>
        </p:spPr>
      </p:pic>
      <p:pic>
        <p:nvPicPr>
          <p:cNvPr id="559" name="Google Shape;559;p39"/>
          <p:cNvPicPr preferRelativeResize="0"/>
          <p:nvPr/>
        </p:nvPicPr>
        <p:blipFill>
          <a:blip r:embed="rId6">
            <a:alphaModFix/>
          </a:blip>
          <a:stretch>
            <a:fillRect/>
          </a:stretch>
        </p:blipFill>
        <p:spPr>
          <a:xfrm>
            <a:off x="5930025" y="2276363"/>
            <a:ext cx="2413149" cy="1262875"/>
          </a:xfrm>
          <a:prstGeom prst="rect">
            <a:avLst/>
          </a:prstGeom>
          <a:noFill/>
          <a:ln>
            <a:noFill/>
          </a:ln>
        </p:spPr>
      </p:pic>
      <p:pic>
        <p:nvPicPr>
          <p:cNvPr id="560" name="Google Shape;560;p39"/>
          <p:cNvPicPr preferRelativeResize="0"/>
          <p:nvPr/>
        </p:nvPicPr>
        <p:blipFill>
          <a:blip r:embed="rId7">
            <a:alphaModFix/>
          </a:blip>
          <a:stretch>
            <a:fillRect/>
          </a:stretch>
        </p:blipFill>
        <p:spPr>
          <a:xfrm>
            <a:off x="3424867" y="4047975"/>
            <a:ext cx="3195244" cy="57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40"/>
          <p:cNvGrpSpPr/>
          <p:nvPr/>
        </p:nvGrpSpPr>
        <p:grpSpPr>
          <a:xfrm flipH="1">
            <a:off x="232954" y="7"/>
            <a:ext cx="1423548" cy="3741186"/>
            <a:chOff x="7350442" y="2608992"/>
            <a:chExt cx="636650" cy="1673160"/>
          </a:xfrm>
        </p:grpSpPr>
        <p:sp>
          <p:nvSpPr>
            <p:cNvPr id="566" name="Google Shape;566;p4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4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4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4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4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4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4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3" name="Google Shape;573;p40"/>
          <p:cNvGrpSpPr/>
          <p:nvPr/>
        </p:nvGrpSpPr>
        <p:grpSpPr>
          <a:xfrm>
            <a:off x="7517149" y="6"/>
            <a:ext cx="1393881" cy="3663217"/>
            <a:chOff x="7350442" y="2608992"/>
            <a:chExt cx="636650" cy="1673160"/>
          </a:xfrm>
        </p:grpSpPr>
        <p:sp>
          <p:nvSpPr>
            <p:cNvPr id="574" name="Google Shape;574;p4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4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4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4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4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4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4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1" name="Google Shape;581;p40"/>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chemeClr val="accent1"/>
                </a:solidFill>
              </a:rPr>
              <a:t>What we learned from this course?</a:t>
            </a:r>
            <a:endParaRPr>
              <a:solidFill>
                <a:schemeClr val="accent1"/>
              </a:solidFill>
            </a:endParaRPr>
          </a:p>
        </p:txBody>
      </p:sp>
      <p:pic>
        <p:nvPicPr>
          <p:cNvPr id="582" name="Google Shape;582;p40"/>
          <p:cNvPicPr preferRelativeResize="0"/>
          <p:nvPr/>
        </p:nvPicPr>
        <p:blipFill>
          <a:blip r:embed="rId3">
            <a:alphaModFix/>
          </a:blip>
          <a:stretch>
            <a:fillRect/>
          </a:stretch>
        </p:blipFill>
        <p:spPr>
          <a:xfrm>
            <a:off x="6138250" y="2438901"/>
            <a:ext cx="2657476" cy="1656975"/>
          </a:xfrm>
          <a:prstGeom prst="rect">
            <a:avLst/>
          </a:prstGeom>
          <a:noFill/>
          <a:ln>
            <a:noFill/>
          </a:ln>
        </p:spPr>
      </p:pic>
      <p:sp>
        <p:nvSpPr>
          <p:cNvPr id="583" name="Google Shape;583;p40"/>
          <p:cNvSpPr txBox="1"/>
          <p:nvPr/>
        </p:nvSpPr>
        <p:spPr>
          <a:xfrm>
            <a:off x="2246750" y="1454388"/>
            <a:ext cx="3000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Proper API Development</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Further Understanding on API Architecture</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Golang</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Learn how to Utilize the JSON format in web APIs</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Learn how to Perform SQL migrations</a:t>
            </a:r>
            <a:endParaRPr>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1"/>
          <p:cNvSpPr/>
          <p:nvPr/>
        </p:nvSpPr>
        <p:spPr>
          <a:xfrm>
            <a:off x="6366850" y="0"/>
            <a:ext cx="4358174" cy="4821045"/>
          </a:xfrm>
          <a:custGeom>
            <a:rect b="b" l="l" r="r" t="t"/>
            <a:pathLst>
              <a:path extrusionOk="0" h="141245" w="127684">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rot="10800000">
            <a:off x="-1465862" y="161225"/>
            <a:ext cx="4358174" cy="4821045"/>
          </a:xfrm>
          <a:custGeom>
            <a:rect b="b" l="l" r="r" t="t"/>
            <a:pathLst>
              <a:path extrusionOk="0" h="141245" w="127684">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txBox="1"/>
          <p:nvPr>
            <p:ph type="title"/>
          </p:nvPr>
        </p:nvSpPr>
        <p:spPr>
          <a:xfrm>
            <a:off x="1713900" y="1458900"/>
            <a:ext cx="5716200" cy="222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accent1"/>
                </a:solidFill>
              </a:rPr>
              <a:t>Thank You</a:t>
            </a:r>
            <a:endParaRPr/>
          </a:p>
        </p:txBody>
      </p:sp>
      <p:grpSp>
        <p:nvGrpSpPr>
          <p:cNvPr id="591" name="Google Shape;591;p41"/>
          <p:cNvGrpSpPr/>
          <p:nvPr/>
        </p:nvGrpSpPr>
        <p:grpSpPr>
          <a:xfrm>
            <a:off x="3971925" y="3938450"/>
            <a:ext cx="1200150" cy="114300"/>
            <a:chOff x="752475" y="981075"/>
            <a:chExt cx="1200150" cy="114300"/>
          </a:xfrm>
        </p:grpSpPr>
        <p:sp>
          <p:nvSpPr>
            <p:cNvPr id="592" name="Google Shape;592;p4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849288" y="1728870"/>
            <a:ext cx="2336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API</a:t>
            </a:r>
            <a:endParaRPr/>
          </a:p>
        </p:txBody>
      </p:sp>
      <p:sp>
        <p:nvSpPr>
          <p:cNvPr id="231" name="Google Shape;231;p28"/>
          <p:cNvSpPr txBox="1"/>
          <p:nvPr>
            <p:ph idx="2" type="title"/>
          </p:nvPr>
        </p:nvSpPr>
        <p:spPr>
          <a:xfrm>
            <a:off x="695771" y="1749900"/>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32" name="Google Shape;232;p28"/>
          <p:cNvSpPr txBox="1"/>
          <p:nvPr>
            <p:ph idx="1" type="subTitle"/>
          </p:nvPr>
        </p:nvSpPr>
        <p:spPr>
          <a:xfrm>
            <a:off x="1849288" y="2105212"/>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API and how it works?</a:t>
            </a:r>
            <a:endParaRPr/>
          </a:p>
        </p:txBody>
      </p:sp>
      <p:sp>
        <p:nvSpPr>
          <p:cNvPr id="233" name="Google Shape;233;p28"/>
          <p:cNvSpPr txBox="1"/>
          <p:nvPr>
            <p:ph idx="3" type="title"/>
          </p:nvPr>
        </p:nvSpPr>
        <p:spPr>
          <a:xfrm>
            <a:off x="6111852" y="1730350"/>
            <a:ext cx="2780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&amp; ARCH of APIs</a:t>
            </a:r>
            <a:endParaRPr/>
          </a:p>
        </p:txBody>
      </p:sp>
      <p:sp>
        <p:nvSpPr>
          <p:cNvPr id="234" name="Google Shape;234;p28"/>
          <p:cNvSpPr txBox="1"/>
          <p:nvPr>
            <p:ph idx="4" type="title"/>
          </p:nvPr>
        </p:nvSpPr>
        <p:spPr>
          <a:xfrm>
            <a:off x="4961874" y="1749900"/>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35" name="Google Shape;235;p28"/>
          <p:cNvSpPr txBox="1"/>
          <p:nvPr>
            <p:ph idx="5" type="subTitle"/>
          </p:nvPr>
        </p:nvSpPr>
        <p:spPr>
          <a:xfrm>
            <a:off x="6111838" y="2110350"/>
            <a:ext cx="2336400" cy="4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difference type and its architecture of APIs</a:t>
            </a:r>
            <a:endParaRPr/>
          </a:p>
        </p:txBody>
      </p:sp>
      <p:sp>
        <p:nvSpPr>
          <p:cNvPr id="236" name="Google Shape;236;p28"/>
          <p:cNvSpPr txBox="1"/>
          <p:nvPr>
            <p:ph idx="6" type="title"/>
          </p:nvPr>
        </p:nvSpPr>
        <p:spPr>
          <a:xfrm>
            <a:off x="1853038" y="3419068"/>
            <a:ext cx="2336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237" name="Google Shape;237;p28"/>
          <p:cNvSpPr txBox="1"/>
          <p:nvPr>
            <p:ph idx="7" type="title"/>
          </p:nvPr>
        </p:nvSpPr>
        <p:spPr>
          <a:xfrm>
            <a:off x="695771" y="3448775"/>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38" name="Google Shape;238;p28"/>
          <p:cNvSpPr txBox="1"/>
          <p:nvPr>
            <p:ph idx="8" type="subTitle"/>
          </p:nvPr>
        </p:nvSpPr>
        <p:spPr>
          <a:xfrm>
            <a:off x="1853038" y="3800225"/>
            <a:ext cx="2336400" cy="4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 need for an API.</a:t>
            </a:r>
            <a:endParaRPr/>
          </a:p>
        </p:txBody>
      </p:sp>
      <p:sp>
        <p:nvSpPr>
          <p:cNvPr id="239" name="Google Shape;239;p28"/>
          <p:cNvSpPr txBox="1"/>
          <p:nvPr>
            <p:ph idx="9" type="title"/>
          </p:nvPr>
        </p:nvSpPr>
        <p:spPr>
          <a:xfrm>
            <a:off x="6111838" y="3421989"/>
            <a:ext cx="2336400" cy="3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APIs Security</a:t>
            </a:r>
            <a:endParaRPr/>
          </a:p>
        </p:txBody>
      </p:sp>
      <p:sp>
        <p:nvSpPr>
          <p:cNvPr id="240" name="Google Shape;240;p28"/>
          <p:cNvSpPr txBox="1"/>
          <p:nvPr>
            <p:ph idx="13" type="title"/>
          </p:nvPr>
        </p:nvSpPr>
        <p:spPr>
          <a:xfrm>
            <a:off x="4961874" y="3453772"/>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41" name="Google Shape;241;p28"/>
          <p:cNvSpPr txBox="1"/>
          <p:nvPr>
            <p:ph idx="14" type="subTitle"/>
          </p:nvPr>
        </p:nvSpPr>
        <p:spPr>
          <a:xfrm>
            <a:off x="6111851" y="3797473"/>
            <a:ext cx="2496300" cy="7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Measure to take to protect your API </a:t>
            </a:r>
            <a:r>
              <a:rPr lang="en"/>
              <a:t>against</a:t>
            </a:r>
            <a:r>
              <a:rPr lang="en"/>
              <a:t> </a:t>
            </a:r>
            <a:r>
              <a:rPr lang="en"/>
              <a:t>malicious</a:t>
            </a:r>
            <a:r>
              <a:rPr lang="en"/>
              <a:t> attacks</a:t>
            </a:r>
            <a:endParaRPr/>
          </a:p>
        </p:txBody>
      </p:sp>
      <p:sp>
        <p:nvSpPr>
          <p:cNvPr id="242" name="Google Shape;242;p28"/>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a:t>
            </a:r>
            <a:r>
              <a:rPr lang="en">
                <a:solidFill>
                  <a:schemeClr val="accent1"/>
                </a:solidFill>
              </a:rPr>
              <a:t>CONTENTS</a:t>
            </a:r>
            <a:endParaRPr>
              <a:solidFill>
                <a:schemeClr val="accent1"/>
              </a:solidFill>
            </a:endParaRPr>
          </a:p>
        </p:txBody>
      </p:sp>
      <p:cxnSp>
        <p:nvCxnSpPr>
          <p:cNvPr id="243" name="Google Shape;243;p28"/>
          <p:cNvCxnSpPr/>
          <p:nvPr/>
        </p:nvCxnSpPr>
        <p:spPr>
          <a:xfrm>
            <a:off x="1611488" y="1721200"/>
            <a:ext cx="0" cy="8640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cxnSp>
        <p:nvCxnSpPr>
          <p:cNvPr id="244" name="Google Shape;244;p28"/>
          <p:cNvCxnSpPr/>
          <p:nvPr/>
        </p:nvCxnSpPr>
        <p:spPr>
          <a:xfrm>
            <a:off x="5877638" y="1723337"/>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cxnSp>
        <p:nvCxnSpPr>
          <p:cNvPr id="245" name="Google Shape;245;p28"/>
          <p:cNvCxnSpPr/>
          <p:nvPr/>
        </p:nvCxnSpPr>
        <p:spPr>
          <a:xfrm>
            <a:off x="1611488" y="3424121"/>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cxnSp>
        <p:nvCxnSpPr>
          <p:cNvPr id="246" name="Google Shape;246;p28"/>
          <p:cNvCxnSpPr/>
          <p:nvPr/>
        </p:nvCxnSpPr>
        <p:spPr>
          <a:xfrm>
            <a:off x="1611488" y="1723337"/>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cxnSp>
        <p:nvCxnSpPr>
          <p:cNvPr id="247" name="Google Shape;247;p28"/>
          <p:cNvCxnSpPr/>
          <p:nvPr/>
        </p:nvCxnSpPr>
        <p:spPr>
          <a:xfrm>
            <a:off x="5877638" y="3424121"/>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grpSp>
        <p:nvGrpSpPr>
          <p:cNvPr id="248" name="Google Shape;248;p28"/>
          <p:cNvGrpSpPr/>
          <p:nvPr/>
        </p:nvGrpSpPr>
        <p:grpSpPr>
          <a:xfrm flipH="1" rot="-5400000">
            <a:off x="681702" y="-681704"/>
            <a:ext cx="1182802" cy="2546215"/>
            <a:chOff x="7350442" y="2608992"/>
            <a:chExt cx="777239" cy="1673160"/>
          </a:xfrm>
        </p:grpSpPr>
        <p:sp>
          <p:nvSpPr>
            <p:cNvPr id="249" name="Google Shape;249;p2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7" name="Google Shape;257;p28"/>
          <p:cNvGrpSpPr/>
          <p:nvPr/>
        </p:nvGrpSpPr>
        <p:grpSpPr>
          <a:xfrm rot="5400000">
            <a:off x="7363145" y="-686153"/>
            <a:ext cx="1182802" cy="2555083"/>
            <a:chOff x="7350442" y="2608992"/>
            <a:chExt cx="777239" cy="1673160"/>
          </a:xfrm>
        </p:grpSpPr>
        <p:sp>
          <p:nvSpPr>
            <p:cNvPr id="258" name="Google Shape;258;p2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2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2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29"/>
          <p:cNvGrpSpPr/>
          <p:nvPr/>
        </p:nvGrpSpPr>
        <p:grpSpPr>
          <a:xfrm flipH="1">
            <a:off x="232954" y="7"/>
            <a:ext cx="1423548" cy="3741186"/>
            <a:chOff x="7350442" y="2608992"/>
            <a:chExt cx="636650" cy="1673160"/>
          </a:xfrm>
        </p:grpSpPr>
        <p:sp>
          <p:nvSpPr>
            <p:cNvPr id="271" name="Google Shape;271;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8" name="Google Shape;278;p29"/>
          <p:cNvGrpSpPr/>
          <p:nvPr/>
        </p:nvGrpSpPr>
        <p:grpSpPr>
          <a:xfrm>
            <a:off x="7517149" y="6"/>
            <a:ext cx="1393881" cy="3663217"/>
            <a:chOff x="7350442" y="2608992"/>
            <a:chExt cx="636650" cy="1673160"/>
          </a:xfrm>
        </p:grpSpPr>
        <p:sp>
          <p:nvSpPr>
            <p:cNvPr id="279" name="Google Shape;279;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6" name="Google Shape;286;p29"/>
          <p:cNvSpPr txBox="1"/>
          <p:nvPr>
            <p:ph idx="3" type="subTitle"/>
          </p:nvPr>
        </p:nvSpPr>
        <p:spPr>
          <a:xfrm>
            <a:off x="1786625" y="3458825"/>
            <a:ext cx="2386500" cy="114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Application Programming Interface (API) is a software interface that allows two applications to interact with each other without any user intervention</a:t>
            </a:r>
            <a:endParaRPr/>
          </a:p>
        </p:txBody>
      </p:sp>
      <p:sp>
        <p:nvSpPr>
          <p:cNvPr id="287" name="Google Shape;287;p29"/>
          <p:cNvSpPr txBox="1"/>
          <p:nvPr>
            <p:ph idx="1" type="subTitle"/>
          </p:nvPr>
        </p:nvSpPr>
        <p:spPr>
          <a:xfrm>
            <a:off x="1786775" y="2952775"/>
            <a:ext cx="2386500" cy="34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a:t>
            </a:r>
            <a:endParaRPr/>
          </a:p>
        </p:txBody>
      </p:sp>
      <p:sp>
        <p:nvSpPr>
          <p:cNvPr id="288" name="Google Shape;288;p29"/>
          <p:cNvSpPr txBox="1"/>
          <p:nvPr>
            <p:ph idx="2" type="subTitle"/>
          </p:nvPr>
        </p:nvSpPr>
        <p:spPr>
          <a:xfrm>
            <a:off x="4970850" y="2952775"/>
            <a:ext cx="2386500" cy="34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p>
        </p:txBody>
      </p:sp>
      <p:sp>
        <p:nvSpPr>
          <p:cNvPr id="289" name="Google Shape;289;p29"/>
          <p:cNvSpPr txBox="1"/>
          <p:nvPr>
            <p:ph idx="4" type="subTitle"/>
          </p:nvPr>
        </p:nvSpPr>
        <p:spPr>
          <a:xfrm>
            <a:off x="4970849" y="3458825"/>
            <a:ext cx="2947800" cy="11490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lt2"/>
              </a:buClr>
              <a:buSzPts val="1100"/>
              <a:buFont typeface="Arial"/>
              <a:buNone/>
            </a:pPr>
            <a:r>
              <a:rPr lang="en"/>
              <a:t>API works as a middle layer between the client and the server, making it possible to send data requests and responses.</a:t>
            </a:r>
            <a:endParaRPr/>
          </a:p>
          <a:p>
            <a:pPr indent="0" lvl="0" marL="0" rtl="0" algn="ctr">
              <a:spcBef>
                <a:spcPts val="0"/>
              </a:spcBef>
              <a:spcAft>
                <a:spcPts val="0"/>
              </a:spcAft>
              <a:buClr>
                <a:schemeClr val="lt2"/>
              </a:buClr>
              <a:buSzPts val="1100"/>
              <a:buFont typeface="Arial"/>
              <a:buNone/>
            </a:pPr>
            <a:r>
              <a:t/>
            </a:r>
            <a:endParaRPr/>
          </a:p>
          <a:p>
            <a:pPr indent="0" lvl="0" marL="0" rtl="0" algn="ctr">
              <a:spcBef>
                <a:spcPts val="0"/>
              </a:spcBef>
              <a:spcAft>
                <a:spcPts val="0"/>
              </a:spcAft>
              <a:buNone/>
            </a:pPr>
            <a:r>
              <a:t/>
            </a:r>
            <a:endParaRPr/>
          </a:p>
        </p:txBody>
      </p:sp>
      <p:sp>
        <p:nvSpPr>
          <p:cNvPr id="290" name="Google Shape;290;p29"/>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 AN</a:t>
            </a:r>
            <a:r>
              <a:rPr lang="en">
                <a:solidFill>
                  <a:schemeClr val="accent1"/>
                </a:solidFill>
              </a:rPr>
              <a:t> API?</a:t>
            </a:r>
            <a:endParaRPr>
              <a:solidFill>
                <a:schemeClr val="accent1"/>
              </a:solidFill>
            </a:endParaRPr>
          </a:p>
        </p:txBody>
      </p:sp>
      <p:cxnSp>
        <p:nvCxnSpPr>
          <p:cNvPr id="291" name="Google Shape;291;p29"/>
          <p:cNvCxnSpPr/>
          <p:nvPr/>
        </p:nvCxnSpPr>
        <p:spPr>
          <a:xfrm>
            <a:off x="4572000" y="1578138"/>
            <a:ext cx="0" cy="30297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pic>
        <p:nvPicPr>
          <p:cNvPr id="292" name="Google Shape;292;p29"/>
          <p:cNvPicPr preferRelativeResize="0"/>
          <p:nvPr/>
        </p:nvPicPr>
        <p:blipFill>
          <a:blip r:embed="rId3">
            <a:alphaModFix/>
          </a:blip>
          <a:stretch>
            <a:fillRect/>
          </a:stretch>
        </p:blipFill>
        <p:spPr>
          <a:xfrm>
            <a:off x="2336700" y="1449525"/>
            <a:ext cx="1555100" cy="1503249"/>
          </a:xfrm>
          <a:prstGeom prst="rect">
            <a:avLst/>
          </a:prstGeom>
          <a:noFill/>
          <a:ln>
            <a:noFill/>
          </a:ln>
        </p:spPr>
      </p:pic>
      <p:pic>
        <p:nvPicPr>
          <p:cNvPr id="293" name="Google Shape;293;p29"/>
          <p:cNvPicPr preferRelativeResize="0"/>
          <p:nvPr/>
        </p:nvPicPr>
        <p:blipFill>
          <a:blip r:embed="rId4">
            <a:alphaModFix/>
          </a:blip>
          <a:stretch>
            <a:fillRect/>
          </a:stretch>
        </p:blipFill>
        <p:spPr>
          <a:xfrm>
            <a:off x="4752693" y="1913143"/>
            <a:ext cx="3165958" cy="57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p30"/>
          <p:cNvGrpSpPr/>
          <p:nvPr/>
        </p:nvGrpSpPr>
        <p:grpSpPr>
          <a:xfrm rot="2700000">
            <a:off x="727020" y="-950104"/>
            <a:ext cx="1182830" cy="2546274"/>
            <a:chOff x="7350442" y="2608992"/>
            <a:chExt cx="777239" cy="1673160"/>
          </a:xfrm>
        </p:grpSpPr>
        <p:sp>
          <p:nvSpPr>
            <p:cNvPr id="299" name="Google Shape;299;p3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3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3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3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3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3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3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3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7" name="Google Shape;307;p30"/>
          <p:cNvSpPr txBox="1"/>
          <p:nvPr>
            <p:ph type="title"/>
          </p:nvPr>
        </p:nvSpPr>
        <p:spPr>
          <a:xfrm>
            <a:off x="972450" y="539500"/>
            <a:ext cx="71991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TYPES </a:t>
            </a:r>
            <a:r>
              <a:rPr lang="en">
                <a:solidFill>
                  <a:schemeClr val="accent1"/>
                </a:solidFill>
              </a:rPr>
              <a:t>&amp; </a:t>
            </a:r>
            <a:r>
              <a:rPr lang="en"/>
              <a:t>ARCHITECTURES</a:t>
            </a:r>
            <a:endParaRPr>
              <a:solidFill>
                <a:schemeClr val="accent1"/>
              </a:solidFill>
            </a:endParaRPr>
          </a:p>
        </p:txBody>
      </p:sp>
      <p:sp>
        <p:nvSpPr>
          <p:cNvPr id="308" name="Google Shape;308;p30"/>
          <p:cNvSpPr txBox="1"/>
          <p:nvPr>
            <p:ph idx="1" type="subTitle"/>
          </p:nvPr>
        </p:nvSpPr>
        <p:spPr>
          <a:xfrm>
            <a:off x="733425" y="14691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Also known as external or public APIs, are available to developers and other users with minimal restrictions.</a:t>
            </a:r>
            <a:endParaRPr sz="1000">
              <a:solidFill>
                <a:schemeClr val="dk1"/>
              </a:solidFill>
              <a:latin typeface="DM Sans"/>
              <a:ea typeface="DM Sans"/>
              <a:cs typeface="DM Sans"/>
              <a:sym typeface="DM Sans"/>
            </a:endParaRPr>
          </a:p>
        </p:txBody>
      </p:sp>
      <p:sp>
        <p:nvSpPr>
          <p:cNvPr id="309" name="Google Shape;309;p30"/>
          <p:cNvSpPr txBox="1"/>
          <p:nvPr>
            <p:ph idx="4294967295" type="title"/>
          </p:nvPr>
        </p:nvSpPr>
        <p:spPr>
          <a:xfrm>
            <a:off x="273950" y="1295900"/>
            <a:ext cx="422700" cy="7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1"/>
                </a:solidFill>
                <a:latin typeface="Oswald ExtraLight"/>
                <a:ea typeface="Oswald ExtraLight"/>
                <a:cs typeface="Oswald ExtraLight"/>
                <a:sym typeface="Oswald ExtraLight"/>
              </a:rPr>
              <a:t>1</a:t>
            </a:r>
            <a:endParaRPr sz="2800">
              <a:solidFill>
                <a:schemeClr val="accent1"/>
              </a:solidFill>
              <a:latin typeface="Oswald ExtraLight"/>
              <a:ea typeface="Oswald ExtraLight"/>
              <a:cs typeface="Oswald ExtraLight"/>
              <a:sym typeface="Oswald ExtraLight"/>
            </a:endParaRPr>
          </a:p>
        </p:txBody>
      </p:sp>
      <p:sp>
        <p:nvSpPr>
          <p:cNvPr id="310" name="Google Shape;310;p30"/>
          <p:cNvSpPr txBox="1"/>
          <p:nvPr>
            <p:ph idx="4294967295" type="title"/>
          </p:nvPr>
        </p:nvSpPr>
        <p:spPr>
          <a:xfrm>
            <a:off x="273950" y="1945700"/>
            <a:ext cx="422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3"/>
                </a:solidFill>
                <a:latin typeface="Oswald ExtraLight"/>
                <a:ea typeface="Oswald ExtraLight"/>
                <a:cs typeface="Oswald ExtraLight"/>
                <a:sym typeface="Oswald ExtraLight"/>
              </a:rPr>
              <a:t>2</a:t>
            </a:r>
            <a:endParaRPr sz="2800">
              <a:solidFill>
                <a:schemeClr val="accent3"/>
              </a:solidFill>
              <a:latin typeface="Oswald ExtraLight"/>
              <a:ea typeface="Oswald ExtraLight"/>
              <a:cs typeface="Oswald ExtraLight"/>
              <a:sym typeface="Oswald ExtraLight"/>
            </a:endParaRPr>
          </a:p>
        </p:txBody>
      </p:sp>
      <p:grpSp>
        <p:nvGrpSpPr>
          <p:cNvPr id="311" name="Google Shape;311;p30"/>
          <p:cNvGrpSpPr/>
          <p:nvPr/>
        </p:nvGrpSpPr>
        <p:grpSpPr>
          <a:xfrm rot="2700000">
            <a:off x="7431745" y="-950104"/>
            <a:ext cx="1182830" cy="2546274"/>
            <a:chOff x="7350442" y="2608992"/>
            <a:chExt cx="777239" cy="1673160"/>
          </a:xfrm>
        </p:grpSpPr>
        <p:sp>
          <p:nvSpPr>
            <p:cNvPr id="312" name="Google Shape;312;p3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3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3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3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3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3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3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0" name="Google Shape;320;p30"/>
          <p:cNvSpPr txBox="1"/>
          <p:nvPr>
            <p:ph idx="4294967295" type="title"/>
          </p:nvPr>
        </p:nvSpPr>
        <p:spPr>
          <a:xfrm>
            <a:off x="273950" y="2697900"/>
            <a:ext cx="422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6"/>
                </a:solidFill>
                <a:latin typeface="Oswald ExtraLight"/>
                <a:ea typeface="Oswald ExtraLight"/>
                <a:cs typeface="Oswald ExtraLight"/>
                <a:sym typeface="Oswald ExtraLight"/>
              </a:rPr>
              <a:t>3</a:t>
            </a:r>
            <a:endParaRPr sz="2800">
              <a:solidFill>
                <a:schemeClr val="accent6"/>
              </a:solidFill>
              <a:latin typeface="Oswald ExtraLight"/>
              <a:ea typeface="Oswald ExtraLight"/>
              <a:cs typeface="Oswald ExtraLight"/>
              <a:sym typeface="Oswald ExtraLight"/>
            </a:endParaRPr>
          </a:p>
        </p:txBody>
      </p:sp>
      <p:sp>
        <p:nvSpPr>
          <p:cNvPr id="321" name="Google Shape;321;p30"/>
          <p:cNvSpPr txBox="1"/>
          <p:nvPr>
            <p:ph idx="4294967295" type="title"/>
          </p:nvPr>
        </p:nvSpPr>
        <p:spPr>
          <a:xfrm>
            <a:off x="733425" y="1275975"/>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OPEN APIs</a:t>
            </a:r>
            <a:endParaRPr sz="1800"/>
          </a:p>
        </p:txBody>
      </p:sp>
      <p:sp>
        <p:nvSpPr>
          <p:cNvPr id="322" name="Google Shape;322;p30"/>
          <p:cNvSpPr txBox="1"/>
          <p:nvPr>
            <p:ph idx="2" type="subTitle"/>
          </p:nvPr>
        </p:nvSpPr>
        <p:spPr>
          <a:xfrm>
            <a:off x="733425" y="22844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which only authorized developers may access</a:t>
            </a:r>
            <a:endParaRPr sz="1000">
              <a:solidFill>
                <a:schemeClr val="dk1"/>
              </a:solidFill>
              <a:latin typeface="DM Sans"/>
              <a:ea typeface="DM Sans"/>
              <a:cs typeface="DM Sans"/>
              <a:sym typeface="DM Sans"/>
            </a:endParaRPr>
          </a:p>
        </p:txBody>
      </p:sp>
      <p:sp>
        <p:nvSpPr>
          <p:cNvPr id="323" name="Google Shape;323;p30"/>
          <p:cNvSpPr txBox="1"/>
          <p:nvPr>
            <p:ph idx="4294967295" type="title"/>
          </p:nvPr>
        </p:nvSpPr>
        <p:spPr>
          <a:xfrm>
            <a:off x="733425" y="2091270"/>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PARTNER APIs</a:t>
            </a:r>
            <a:endParaRPr sz="1800"/>
          </a:p>
        </p:txBody>
      </p:sp>
      <p:sp>
        <p:nvSpPr>
          <p:cNvPr id="324" name="Google Shape;324;p30"/>
          <p:cNvSpPr txBox="1"/>
          <p:nvPr>
            <p:ph idx="3" type="subTitle"/>
          </p:nvPr>
        </p:nvSpPr>
        <p:spPr>
          <a:xfrm>
            <a:off x="733425" y="3056400"/>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which only internal teams may access.</a:t>
            </a:r>
            <a:endParaRPr sz="1000">
              <a:solidFill>
                <a:schemeClr val="dk1"/>
              </a:solidFill>
              <a:latin typeface="DM Sans"/>
              <a:ea typeface="DM Sans"/>
              <a:cs typeface="DM Sans"/>
              <a:sym typeface="DM Sans"/>
            </a:endParaRPr>
          </a:p>
        </p:txBody>
      </p:sp>
      <p:sp>
        <p:nvSpPr>
          <p:cNvPr id="325" name="Google Shape;325;p30"/>
          <p:cNvSpPr txBox="1"/>
          <p:nvPr>
            <p:ph idx="4294967295" type="title"/>
          </p:nvPr>
        </p:nvSpPr>
        <p:spPr>
          <a:xfrm>
            <a:off x="733425" y="2863226"/>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INTERNAL APIs</a:t>
            </a:r>
            <a:endParaRPr sz="1800"/>
          </a:p>
        </p:txBody>
      </p:sp>
      <p:sp>
        <p:nvSpPr>
          <p:cNvPr id="326" name="Google Shape;326;p30"/>
          <p:cNvSpPr txBox="1"/>
          <p:nvPr>
            <p:ph idx="4" type="subTitle"/>
          </p:nvPr>
        </p:nvSpPr>
        <p:spPr>
          <a:xfrm>
            <a:off x="733425" y="3894600"/>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which combine multiple APIs.</a:t>
            </a:r>
            <a:endParaRPr sz="1000">
              <a:solidFill>
                <a:schemeClr val="dk1"/>
              </a:solidFill>
              <a:latin typeface="DM Sans"/>
              <a:ea typeface="DM Sans"/>
              <a:cs typeface="DM Sans"/>
              <a:sym typeface="DM Sans"/>
            </a:endParaRPr>
          </a:p>
        </p:txBody>
      </p:sp>
      <p:sp>
        <p:nvSpPr>
          <p:cNvPr id="327" name="Google Shape;327;p30"/>
          <p:cNvSpPr txBox="1"/>
          <p:nvPr>
            <p:ph idx="4294967295" type="title"/>
          </p:nvPr>
        </p:nvSpPr>
        <p:spPr>
          <a:xfrm>
            <a:off x="733425" y="3701426"/>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COMPOSITE</a:t>
            </a:r>
            <a:r>
              <a:rPr lang="en" sz="1800"/>
              <a:t> APIs</a:t>
            </a:r>
            <a:endParaRPr sz="1800"/>
          </a:p>
        </p:txBody>
      </p:sp>
      <p:sp>
        <p:nvSpPr>
          <p:cNvPr id="328" name="Google Shape;328;p30"/>
          <p:cNvSpPr txBox="1"/>
          <p:nvPr>
            <p:ph idx="4294967295" type="title"/>
          </p:nvPr>
        </p:nvSpPr>
        <p:spPr>
          <a:xfrm>
            <a:off x="273950" y="3536100"/>
            <a:ext cx="422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rgbClr val="00C3B1"/>
                </a:solidFill>
                <a:latin typeface="Oswald ExtraLight"/>
                <a:ea typeface="Oswald ExtraLight"/>
                <a:cs typeface="Oswald ExtraLight"/>
                <a:sym typeface="Oswald ExtraLight"/>
              </a:rPr>
              <a:t>4</a:t>
            </a:r>
            <a:endParaRPr sz="2800">
              <a:solidFill>
                <a:srgbClr val="00C3B1"/>
              </a:solidFill>
              <a:latin typeface="Oswald ExtraLight"/>
              <a:ea typeface="Oswald ExtraLight"/>
              <a:cs typeface="Oswald ExtraLight"/>
              <a:sym typeface="Oswald ExtraLight"/>
            </a:endParaRPr>
          </a:p>
        </p:txBody>
      </p:sp>
      <p:sp>
        <p:nvSpPr>
          <p:cNvPr id="329" name="Google Shape;329;p30"/>
          <p:cNvSpPr txBox="1"/>
          <p:nvPr>
            <p:ph idx="5" type="subTitle"/>
          </p:nvPr>
        </p:nvSpPr>
        <p:spPr>
          <a:xfrm>
            <a:off x="5076825" y="1469153"/>
            <a:ext cx="3125400" cy="659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An architectural style of creating web services that communicate with web resources. A collection of guidelines for lightweight, scalable web APIs.</a:t>
            </a:r>
            <a:endParaRPr sz="1000">
              <a:solidFill>
                <a:schemeClr val="dk1"/>
              </a:solidFill>
              <a:latin typeface="DM Sans"/>
              <a:ea typeface="DM Sans"/>
              <a:cs typeface="DM Sans"/>
              <a:sym typeface="DM Sans"/>
            </a:endParaRPr>
          </a:p>
        </p:txBody>
      </p:sp>
      <p:sp>
        <p:nvSpPr>
          <p:cNvPr id="330" name="Google Shape;330;p30"/>
          <p:cNvSpPr txBox="1"/>
          <p:nvPr>
            <p:ph idx="4294967295" type="title"/>
          </p:nvPr>
        </p:nvSpPr>
        <p:spPr>
          <a:xfrm>
            <a:off x="4617350" y="1295900"/>
            <a:ext cx="422700" cy="7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1"/>
                </a:solidFill>
                <a:latin typeface="Oswald ExtraLight"/>
                <a:ea typeface="Oswald ExtraLight"/>
                <a:cs typeface="Oswald ExtraLight"/>
                <a:sym typeface="Oswald ExtraLight"/>
              </a:rPr>
              <a:t>1</a:t>
            </a:r>
            <a:endParaRPr sz="2800">
              <a:solidFill>
                <a:schemeClr val="accent1"/>
              </a:solidFill>
              <a:latin typeface="Oswald ExtraLight"/>
              <a:ea typeface="Oswald ExtraLight"/>
              <a:cs typeface="Oswald ExtraLight"/>
              <a:sym typeface="Oswald ExtraLight"/>
            </a:endParaRPr>
          </a:p>
        </p:txBody>
      </p:sp>
      <p:sp>
        <p:nvSpPr>
          <p:cNvPr id="331" name="Google Shape;331;p30"/>
          <p:cNvSpPr txBox="1"/>
          <p:nvPr>
            <p:ph idx="4294967295" type="title"/>
          </p:nvPr>
        </p:nvSpPr>
        <p:spPr>
          <a:xfrm>
            <a:off x="4617350" y="2174300"/>
            <a:ext cx="422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3"/>
                </a:solidFill>
                <a:latin typeface="Oswald ExtraLight"/>
                <a:ea typeface="Oswald ExtraLight"/>
                <a:cs typeface="Oswald ExtraLight"/>
                <a:sym typeface="Oswald ExtraLight"/>
              </a:rPr>
              <a:t>2</a:t>
            </a:r>
            <a:endParaRPr sz="2800">
              <a:solidFill>
                <a:schemeClr val="accent3"/>
              </a:solidFill>
              <a:latin typeface="Oswald ExtraLight"/>
              <a:ea typeface="Oswald ExtraLight"/>
              <a:cs typeface="Oswald ExtraLight"/>
              <a:sym typeface="Oswald ExtraLight"/>
            </a:endParaRPr>
          </a:p>
        </p:txBody>
      </p:sp>
      <p:sp>
        <p:nvSpPr>
          <p:cNvPr id="332" name="Google Shape;332;p30"/>
          <p:cNvSpPr txBox="1"/>
          <p:nvPr>
            <p:ph idx="4294967295" type="title"/>
          </p:nvPr>
        </p:nvSpPr>
        <p:spPr>
          <a:xfrm>
            <a:off x="4617350" y="3078900"/>
            <a:ext cx="422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solidFill>
                  <a:schemeClr val="accent6"/>
                </a:solidFill>
                <a:latin typeface="Oswald ExtraLight"/>
                <a:ea typeface="Oswald ExtraLight"/>
                <a:cs typeface="Oswald ExtraLight"/>
                <a:sym typeface="Oswald ExtraLight"/>
              </a:rPr>
              <a:t>3</a:t>
            </a:r>
            <a:endParaRPr sz="2800">
              <a:solidFill>
                <a:schemeClr val="accent6"/>
              </a:solidFill>
              <a:latin typeface="Oswald ExtraLight"/>
              <a:ea typeface="Oswald ExtraLight"/>
              <a:cs typeface="Oswald ExtraLight"/>
              <a:sym typeface="Oswald ExtraLight"/>
            </a:endParaRPr>
          </a:p>
        </p:txBody>
      </p:sp>
      <p:sp>
        <p:nvSpPr>
          <p:cNvPr id="333" name="Google Shape;333;p30"/>
          <p:cNvSpPr txBox="1"/>
          <p:nvPr>
            <p:ph idx="4294967295" type="title"/>
          </p:nvPr>
        </p:nvSpPr>
        <p:spPr>
          <a:xfrm>
            <a:off x="5076825" y="1275975"/>
            <a:ext cx="3566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Representational State Transfer (REST)</a:t>
            </a:r>
            <a:endParaRPr sz="1800"/>
          </a:p>
        </p:txBody>
      </p:sp>
      <p:sp>
        <p:nvSpPr>
          <p:cNvPr id="334" name="Google Shape;334;p30"/>
          <p:cNvSpPr txBox="1"/>
          <p:nvPr>
            <p:ph idx="6" type="subTitle"/>
          </p:nvPr>
        </p:nvSpPr>
        <p:spPr>
          <a:xfrm>
            <a:off x="5076825" y="2513053"/>
            <a:ext cx="3125400" cy="659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a stricter protocol for more secure APIs. Works with application layer protocols like HTTP, UDP, and SMTP.</a:t>
            </a:r>
            <a:endParaRPr sz="1000">
              <a:solidFill>
                <a:schemeClr val="dk1"/>
              </a:solidFill>
              <a:latin typeface="DM Sans"/>
              <a:ea typeface="DM Sans"/>
              <a:cs typeface="DM Sans"/>
              <a:sym typeface="DM Sans"/>
            </a:endParaRPr>
          </a:p>
          <a:p>
            <a:pPr indent="0" lvl="0" marL="0" rtl="0" algn="l">
              <a:spcBef>
                <a:spcPts val="0"/>
              </a:spcBef>
              <a:spcAft>
                <a:spcPts val="0"/>
              </a:spcAft>
              <a:buNone/>
            </a:pPr>
            <a:r>
              <a:t/>
            </a:r>
            <a:endParaRPr sz="1000">
              <a:solidFill>
                <a:schemeClr val="dk1"/>
              </a:solidFill>
              <a:latin typeface="DM Sans"/>
              <a:ea typeface="DM Sans"/>
              <a:cs typeface="DM Sans"/>
              <a:sym typeface="DM Sans"/>
            </a:endParaRPr>
          </a:p>
        </p:txBody>
      </p:sp>
      <p:sp>
        <p:nvSpPr>
          <p:cNvPr id="335" name="Google Shape;335;p30"/>
          <p:cNvSpPr txBox="1"/>
          <p:nvPr>
            <p:ph idx="4294967295" type="title"/>
          </p:nvPr>
        </p:nvSpPr>
        <p:spPr>
          <a:xfrm>
            <a:off x="5076825" y="2319875"/>
            <a:ext cx="34995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Simple Object Access Protocol (SOAP)</a:t>
            </a:r>
            <a:endParaRPr sz="1800"/>
          </a:p>
        </p:txBody>
      </p:sp>
      <p:sp>
        <p:nvSpPr>
          <p:cNvPr id="336" name="Google Shape;336;p30"/>
          <p:cNvSpPr txBox="1"/>
          <p:nvPr>
            <p:ph idx="7" type="subTitle"/>
          </p:nvPr>
        </p:nvSpPr>
        <p:spPr>
          <a:xfrm>
            <a:off x="5076825" y="3437400"/>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a protocol for invoking processes that can be written with XML (XML-RPC) or JSON (JSON-RPC).</a:t>
            </a:r>
            <a:endParaRPr sz="1000">
              <a:solidFill>
                <a:schemeClr val="dk1"/>
              </a:solidFill>
              <a:latin typeface="DM Sans"/>
              <a:ea typeface="DM Sans"/>
              <a:cs typeface="DM Sans"/>
              <a:sym typeface="DM Sans"/>
            </a:endParaRPr>
          </a:p>
        </p:txBody>
      </p:sp>
      <p:sp>
        <p:nvSpPr>
          <p:cNvPr id="337" name="Google Shape;337;p30"/>
          <p:cNvSpPr txBox="1"/>
          <p:nvPr>
            <p:ph idx="4294967295" type="title"/>
          </p:nvPr>
        </p:nvSpPr>
        <p:spPr>
          <a:xfrm>
            <a:off x="5076825" y="3244226"/>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1800"/>
              <a:t>RPC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p:nvPr/>
        </p:nvSpPr>
        <p:spPr>
          <a:xfrm>
            <a:off x="3414000" y="310257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6130063" y="137182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697938" y="137182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txBox="1"/>
          <p:nvPr>
            <p:ph type="title"/>
          </p:nvPr>
        </p:nvSpPr>
        <p:spPr>
          <a:xfrm>
            <a:off x="1454850" y="1655325"/>
            <a:ext cx="1559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Server Hosting</a:t>
            </a:r>
            <a:endParaRPr sz="1900"/>
          </a:p>
        </p:txBody>
      </p:sp>
      <p:sp>
        <p:nvSpPr>
          <p:cNvPr id="346" name="Google Shape;346;p31"/>
          <p:cNvSpPr/>
          <p:nvPr/>
        </p:nvSpPr>
        <p:spPr>
          <a:xfrm>
            <a:off x="905167" y="1608462"/>
            <a:ext cx="459348" cy="459392"/>
          </a:xfrm>
          <a:custGeom>
            <a:rect b="b" l="l" r="r" t="t"/>
            <a:pathLst>
              <a:path extrusionOk="0" h="10486" w="10485">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31"/>
          <p:cNvGrpSpPr/>
          <p:nvPr/>
        </p:nvGrpSpPr>
        <p:grpSpPr>
          <a:xfrm rot="-5400000">
            <a:off x="681702" y="-823119"/>
            <a:ext cx="1182802" cy="2546215"/>
            <a:chOff x="7350442" y="2608992"/>
            <a:chExt cx="777239" cy="1673160"/>
          </a:xfrm>
        </p:grpSpPr>
        <p:sp>
          <p:nvSpPr>
            <p:cNvPr id="348" name="Google Shape;348;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6" name="Google Shape;356;p31"/>
          <p:cNvGrpSpPr/>
          <p:nvPr/>
        </p:nvGrpSpPr>
        <p:grpSpPr>
          <a:xfrm flipH="1" rot="5400000">
            <a:off x="7363145" y="-827538"/>
            <a:ext cx="1182802" cy="2555083"/>
            <a:chOff x="7350442" y="2608992"/>
            <a:chExt cx="777239" cy="1673160"/>
          </a:xfrm>
        </p:grpSpPr>
        <p:sp>
          <p:nvSpPr>
            <p:cNvPr id="357" name="Google Shape;357;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5" name="Google Shape;365;p31"/>
          <p:cNvSpPr txBox="1"/>
          <p:nvPr>
            <p:ph idx="8" type="title"/>
          </p:nvPr>
        </p:nvSpPr>
        <p:spPr>
          <a:xfrm>
            <a:off x="6927550" y="1599975"/>
            <a:ext cx="1322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Data Protection</a:t>
            </a:r>
            <a:endParaRPr sz="1300"/>
          </a:p>
        </p:txBody>
      </p:sp>
      <p:sp>
        <p:nvSpPr>
          <p:cNvPr id="366" name="Google Shape;366;p31"/>
          <p:cNvSpPr txBox="1"/>
          <p:nvPr>
            <p:ph idx="6" type="title"/>
          </p:nvPr>
        </p:nvSpPr>
        <p:spPr>
          <a:xfrm>
            <a:off x="4211550" y="3329974"/>
            <a:ext cx="13221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Programming Language</a:t>
            </a:r>
            <a:endParaRPr sz="1800"/>
          </a:p>
        </p:txBody>
      </p:sp>
      <p:sp>
        <p:nvSpPr>
          <p:cNvPr id="367" name="Google Shape;367;p31"/>
          <p:cNvSpPr txBox="1"/>
          <p:nvPr>
            <p:ph idx="9" type="subTitle"/>
          </p:nvPr>
        </p:nvSpPr>
        <p:spPr>
          <a:xfrm>
            <a:off x="6757750" y="2003850"/>
            <a:ext cx="1661700" cy="6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Encryption</a:t>
            </a:r>
            <a:r>
              <a:rPr lang="en" sz="1300"/>
              <a:t> methods to secure </a:t>
            </a:r>
            <a:r>
              <a:rPr lang="en" sz="1300"/>
              <a:t>sensitive</a:t>
            </a:r>
            <a:r>
              <a:rPr lang="en" sz="1300"/>
              <a:t> data</a:t>
            </a:r>
            <a:endParaRPr sz="1300"/>
          </a:p>
        </p:txBody>
      </p:sp>
      <p:sp>
        <p:nvSpPr>
          <p:cNvPr id="368" name="Google Shape;368;p31"/>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MAIN </a:t>
            </a:r>
            <a:r>
              <a:rPr lang="en">
                <a:solidFill>
                  <a:schemeClr val="accent1"/>
                </a:solidFill>
              </a:rPr>
              <a:t>COMPONENTS</a:t>
            </a:r>
            <a:endParaRPr/>
          </a:p>
        </p:txBody>
      </p:sp>
      <p:sp>
        <p:nvSpPr>
          <p:cNvPr id="369" name="Google Shape;369;p31"/>
          <p:cNvSpPr txBox="1"/>
          <p:nvPr>
            <p:ph idx="2" type="title"/>
          </p:nvPr>
        </p:nvSpPr>
        <p:spPr>
          <a:xfrm>
            <a:off x="4059150" y="1599975"/>
            <a:ext cx="21258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Storage</a:t>
            </a:r>
            <a:endParaRPr/>
          </a:p>
        </p:txBody>
      </p:sp>
      <p:sp>
        <p:nvSpPr>
          <p:cNvPr id="370" name="Google Shape;370;p31"/>
          <p:cNvSpPr txBox="1"/>
          <p:nvPr>
            <p:ph idx="3" type="subTitle"/>
          </p:nvPr>
        </p:nvSpPr>
        <p:spPr>
          <a:xfrm>
            <a:off x="4059150" y="2003850"/>
            <a:ext cx="1322100" cy="6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and where it will be stored</a:t>
            </a:r>
            <a:endParaRPr/>
          </a:p>
        </p:txBody>
      </p:sp>
      <p:sp>
        <p:nvSpPr>
          <p:cNvPr id="371" name="Google Shape;371;p31"/>
          <p:cNvSpPr txBox="1"/>
          <p:nvPr>
            <p:ph idx="7" type="subTitle"/>
          </p:nvPr>
        </p:nvSpPr>
        <p:spPr>
          <a:xfrm>
            <a:off x="4211550" y="3885775"/>
            <a:ext cx="1322100" cy="65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 choice to develop the API</a:t>
            </a:r>
            <a:endParaRPr/>
          </a:p>
        </p:txBody>
      </p:sp>
      <p:sp>
        <p:nvSpPr>
          <p:cNvPr id="372" name="Google Shape;372;p31"/>
          <p:cNvSpPr/>
          <p:nvPr/>
        </p:nvSpPr>
        <p:spPr>
          <a:xfrm>
            <a:off x="1094120" y="1797503"/>
            <a:ext cx="81398" cy="81354"/>
          </a:xfrm>
          <a:custGeom>
            <a:rect b="b" l="l" r="r" t="t"/>
            <a:pathLst>
              <a:path extrusionOk="0" h="1857" w="1858">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1"/>
          <p:cNvGrpSpPr/>
          <p:nvPr/>
        </p:nvGrpSpPr>
        <p:grpSpPr>
          <a:xfrm>
            <a:off x="3621229" y="3338518"/>
            <a:ext cx="459356" cy="459275"/>
            <a:chOff x="6423902" y="3336368"/>
            <a:chExt cx="368487" cy="368452"/>
          </a:xfrm>
        </p:grpSpPr>
        <p:sp>
          <p:nvSpPr>
            <p:cNvPr id="374" name="Google Shape;374;p31"/>
            <p:cNvSpPr/>
            <p:nvPr/>
          </p:nvSpPr>
          <p:spPr>
            <a:xfrm>
              <a:off x="6575629" y="3488094"/>
              <a:ext cx="65075" cy="65040"/>
            </a:xfrm>
            <a:custGeom>
              <a:rect b="b" l="l" r="r" t="t"/>
              <a:pathLst>
                <a:path extrusionOk="0" h="1851" w="1852">
                  <a:moveTo>
                    <a:pt x="1226" y="596"/>
                  </a:moveTo>
                  <a:lnTo>
                    <a:pt x="1226" y="1226"/>
                  </a:lnTo>
                  <a:lnTo>
                    <a:pt x="598" y="1226"/>
                  </a:lnTo>
                  <a:lnTo>
                    <a:pt x="598" y="596"/>
                  </a:lnTo>
                  <a:close/>
                  <a:moveTo>
                    <a:pt x="925" y="0"/>
                  </a:moveTo>
                  <a:cubicBezTo>
                    <a:pt x="415" y="0"/>
                    <a:pt x="0" y="414"/>
                    <a:pt x="0" y="925"/>
                  </a:cubicBezTo>
                  <a:cubicBezTo>
                    <a:pt x="0" y="1435"/>
                    <a:pt x="415" y="1850"/>
                    <a:pt x="925" y="1850"/>
                  </a:cubicBezTo>
                  <a:cubicBezTo>
                    <a:pt x="1437" y="1850"/>
                    <a:pt x="1852" y="1435"/>
                    <a:pt x="1852" y="925"/>
                  </a:cubicBezTo>
                  <a:cubicBezTo>
                    <a:pt x="1852" y="415"/>
                    <a:pt x="1435" y="0"/>
                    <a:pt x="9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6423902" y="3336368"/>
              <a:ext cx="368487" cy="368452"/>
            </a:xfrm>
            <a:custGeom>
              <a:rect b="b" l="l" r="r" t="t"/>
              <a:pathLst>
                <a:path extrusionOk="0" h="10486" w="10487">
                  <a:moveTo>
                    <a:pt x="5243" y="3701"/>
                  </a:moveTo>
                  <a:cubicBezTo>
                    <a:pt x="6094" y="3701"/>
                    <a:pt x="6785" y="4393"/>
                    <a:pt x="6785" y="5243"/>
                  </a:cubicBezTo>
                  <a:cubicBezTo>
                    <a:pt x="6785" y="6092"/>
                    <a:pt x="6094" y="6784"/>
                    <a:pt x="5243" y="6784"/>
                  </a:cubicBezTo>
                  <a:cubicBezTo>
                    <a:pt x="4394" y="6784"/>
                    <a:pt x="3702" y="6092"/>
                    <a:pt x="3702" y="5243"/>
                  </a:cubicBezTo>
                  <a:cubicBezTo>
                    <a:pt x="3702" y="4393"/>
                    <a:pt x="4394" y="3701"/>
                    <a:pt x="5243" y="3701"/>
                  </a:cubicBezTo>
                  <a:close/>
                  <a:moveTo>
                    <a:pt x="1" y="1"/>
                  </a:moveTo>
                  <a:lnTo>
                    <a:pt x="1" y="2276"/>
                  </a:lnTo>
                  <a:lnTo>
                    <a:pt x="930" y="3206"/>
                  </a:lnTo>
                  <a:lnTo>
                    <a:pt x="930" y="4315"/>
                  </a:lnTo>
                  <a:lnTo>
                    <a:pt x="936" y="4315"/>
                  </a:lnTo>
                  <a:cubicBezTo>
                    <a:pt x="471" y="4712"/>
                    <a:pt x="199" y="5020"/>
                    <a:pt x="184" y="5039"/>
                  </a:cubicBezTo>
                  <a:lnTo>
                    <a:pt x="4" y="5243"/>
                  </a:lnTo>
                  <a:lnTo>
                    <a:pt x="184" y="5447"/>
                  </a:lnTo>
                  <a:cubicBezTo>
                    <a:pt x="200" y="5465"/>
                    <a:pt x="471" y="5773"/>
                    <a:pt x="936" y="6171"/>
                  </a:cubicBezTo>
                  <a:lnTo>
                    <a:pt x="930" y="6171"/>
                  </a:lnTo>
                  <a:lnTo>
                    <a:pt x="930" y="7276"/>
                  </a:lnTo>
                  <a:lnTo>
                    <a:pt x="1" y="8201"/>
                  </a:lnTo>
                  <a:lnTo>
                    <a:pt x="1" y="10485"/>
                  </a:lnTo>
                  <a:lnTo>
                    <a:pt x="630" y="10485"/>
                  </a:lnTo>
                  <a:lnTo>
                    <a:pt x="630" y="8454"/>
                  </a:lnTo>
                  <a:lnTo>
                    <a:pt x="1558" y="7529"/>
                  </a:lnTo>
                  <a:lnTo>
                    <a:pt x="1558" y="6651"/>
                  </a:lnTo>
                  <a:cubicBezTo>
                    <a:pt x="1852" y="6870"/>
                    <a:pt x="2150" y="7065"/>
                    <a:pt x="2459" y="7239"/>
                  </a:cubicBezTo>
                  <a:lnTo>
                    <a:pt x="2459" y="7890"/>
                  </a:lnTo>
                  <a:lnTo>
                    <a:pt x="1558" y="8815"/>
                  </a:lnTo>
                  <a:lnTo>
                    <a:pt x="1558" y="10485"/>
                  </a:lnTo>
                  <a:lnTo>
                    <a:pt x="2159" y="10485"/>
                  </a:lnTo>
                  <a:lnTo>
                    <a:pt x="2159" y="9071"/>
                  </a:lnTo>
                  <a:lnTo>
                    <a:pt x="3087" y="8146"/>
                  </a:lnTo>
                  <a:lnTo>
                    <a:pt x="3087" y="7539"/>
                  </a:lnTo>
                  <a:cubicBezTo>
                    <a:pt x="3398" y="7673"/>
                    <a:pt x="3708" y="7779"/>
                    <a:pt x="4015" y="7858"/>
                  </a:cubicBezTo>
                  <a:lnTo>
                    <a:pt x="4015" y="8507"/>
                  </a:lnTo>
                  <a:lnTo>
                    <a:pt x="3087" y="9432"/>
                  </a:lnTo>
                  <a:lnTo>
                    <a:pt x="3087" y="10485"/>
                  </a:lnTo>
                  <a:lnTo>
                    <a:pt x="3688" y="10485"/>
                  </a:lnTo>
                  <a:lnTo>
                    <a:pt x="3688" y="9687"/>
                  </a:lnTo>
                  <a:lnTo>
                    <a:pt x="4616" y="8762"/>
                  </a:lnTo>
                  <a:lnTo>
                    <a:pt x="4616" y="7977"/>
                  </a:lnTo>
                  <a:cubicBezTo>
                    <a:pt x="4823" y="8003"/>
                    <a:pt x="5026" y="8017"/>
                    <a:pt x="5230" y="8017"/>
                  </a:cubicBezTo>
                  <a:cubicBezTo>
                    <a:pt x="5432" y="8017"/>
                    <a:pt x="5635" y="8004"/>
                    <a:pt x="5845" y="7977"/>
                  </a:cubicBezTo>
                  <a:lnTo>
                    <a:pt x="5845" y="8762"/>
                  </a:lnTo>
                  <a:lnTo>
                    <a:pt x="6773" y="9687"/>
                  </a:lnTo>
                  <a:lnTo>
                    <a:pt x="6773" y="10485"/>
                  </a:lnTo>
                  <a:lnTo>
                    <a:pt x="7401" y="10485"/>
                  </a:lnTo>
                  <a:lnTo>
                    <a:pt x="7401" y="9432"/>
                  </a:lnTo>
                  <a:lnTo>
                    <a:pt x="6473" y="8507"/>
                  </a:lnTo>
                  <a:lnTo>
                    <a:pt x="6473" y="7858"/>
                  </a:lnTo>
                  <a:cubicBezTo>
                    <a:pt x="6781" y="7779"/>
                    <a:pt x="7090" y="7673"/>
                    <a:pt x="7401" y="7539"/>
                  </a:cubicBezTo>
                  <a:lnTo>
                    <a:pt x="7401" y="8146"/>
                  </a:lnTo>
                  <a:lnTo>
                    <a:pt x="8329" y="9071"/>
                  </a:lnTo>
                  <a:lnTo>
                    <a:pt x="8329" y="10485"/>
                  </a:lnTo>
                  <a:lnTo>
                    <a:pt x="8930" y="10485"/>
                  </a:lnTo>
                  <a:lnTo>
                    <a:pt x="8930" y="8815"/>
                  </a:lnTo>
                  <a:lnTo>
                    <a:pt x="8029" y="7890"/>
                  </a:lnTo>
                  <a:lnTo>
                    <a:pt x="8029" y="7239"/>
                  </a:lnTo>
                  <a:cubicBezTo>
                    <a:pt x="8339" y="7065"/>
                    <a:pt x="8637" y="6869"/>
                    <a:pt x="8930" y="6651"/>
                  </a:cubicBezTo>
                  <a:lnTo>
                    <a:pt x="8930" y="7527"/>
                  </a:lnTo>
                  <a:lnTo>
                    <a:pt x="9858" y="8455"/>
                  </a:lnTo>
                  <a:lnTo>
                    <a:pt x="9858" y="10485"/>
                  </a:lnTo>
                  <a:lnTo>
                    <a:pt x="10487" y="10485"/>
                  </a:lnTo>
                  <a:lnTo>
                    <a:pt x="10487" y="8209"/>
                  </a:lnTo>
                  <a:lnTo>
                    <a:pt x="9557" y="7281"/>
                  </a:lnTo>
                  <a:lnTo>
                    <a:pt x="9557" y="6171"/>
                  </a:lnTo>
                  <a:lnTo>
                    <a:pt x="9553" y="6171"/>
                  </a:lnTo>
                  <a:cubicBezTo>
                    <a:pt x="10017" y="5773"/>
                    <a:pt x="10289" y="5465"/>
                    <a:pt x="10304" y="5447"/>
                  </a:cubicBezTo>
                  <a:lnTo>
                    <a:pt x="10484" y="5243"/>
                  </a:lnTo>
                  <a:lnTo>
                    <a:pt x="10304" y="5038"/>
                  </a:lnTo>
                  <a:cubicBezTo>
                    <a:pt x="10289" y="5020"/>
                    <a:pt x="10017" y="4712"/>
                    <a:pt x="9553" y="4314"/>
                  </a:cubicBezTo>
                  <a:lnTo>
                    <a:pt x="9557" y="4314"/>
                  </a:lnTo>
                  <a:lnTo>
                    <a:pt x="9557" y="3204"/>
                  </a:lnTo>
                  <a:lnTo>
                    <a:pt x="10487" y="2276"/>
                  </a:lnTo>
                  <a:lnTo>
                    <a:pt x="10487" y="1"/>
                  </a:lnTo>
                  <a:lnTo>
                    <a:pt x="9858" y="1"/>
                  </a:lnTo>
                  <a:lnTo>
                    <a:pt x="9858" y="2031"/>
                  </a:lnTo>
                  <a:lnTo>
                    <a:pt x="8930" y="2956"/>
                  </a:lnTo>
                  <a:lnTo>
                    <a:pt x="8930" y="3835"/>
                  </a:lnTo>
                  <a:cubicBezTo>
                    <a:pt x="8638" y="3616"/>
                    <a:pt x="8339" y="3421"/>
                    <a:pt x="8029" y="3246"/>
                  </a:cubicBezTo>
                  <a:lnTo>
                    <a:pt x="8029" y="2596"/>
                  </a:lnTo>
                  <a:lnTo>
                    <a:pt x="8930" y="1670"/>
                  </a:lnTo>
                  <a:lnTo>
                    <a:pt x="8930" y="1"/>
                  </a:lnTo>
                  <a:lnTo>
                    <a:pt x="8329" y="1"/>
                  </a:lnTo>
                  <a:lnTo>
                    <a:pt x="8329" y="1415"/>
                  </a:lnTo>
                  <a:lnTo>
                    <a:pt x="7401" y="2340"/>
                  </a:lnTo>
                  <a:lnTo>
                    <a:pt x="7401" y="2946"/>
                  </a:lnTo>
                  <a:cubicBezTo>
                    <a:pt x="7090" y="2813"/>
                    <a:pt x="6779" y="2706"/>
                    <a:pt x="6473" y="2629"/>
                  </a:cubicBezTo>
                  <a:lnTo>
                    <a:pt x="6473" y="1979"/>
                  </a:lnTo>
                  <a:lnTo>
                    <a:pt x="7401" y="1054"/>
                  </a:lnTo>
                  <a:lnTo>
                    <a:pt x="7401" y="1"/>
                  </a:lnTo>
                  <a:lnTo>
                    <a:pt x="6800" y="1"/>
                  </a:lnTo>
                  <a:lnTo>
                    <a:pt x="6800" y="798"/>
                  </a:lnTo>
                  <a:lnTo>
                    <a:pt x="5872" y="1723"/>
                  </a:lnTo>
                  <a:lnTo>
                    <a:pt x="5872" y="2510"/>
                  </a:lnTo>
                  <a:cubicBezTo>
                    <a:pt x="5660" y="2482"/>
                    <a:pt x="5452" y="2468"/>
                    <a:pt x="5244" y="2468"/>
                  </a:cubicBezTo>
                  <a:cubicBezTo>
                    <a:pt x="5038" y="2468"/>
                    <a:pt x="4831" y="2482"/>
                    <a:pt x="4616" y="2510"/>
                  </a:cubicBezTo>
                  <a:lnTo>
                    <a:pt x="4616" y="1723"/>
                  </a:lnTo>
                  <a:lnTo>
                    <a:pt x="3688" y="798"/>
                  </a:lnTo>
                  <a:lnTo>
                    <a:pt x="3688" y="1"/>
                  </a:lnTo>
                  <a:lnTo>
                    <a:pt x="3087" y="1"/>
                  </a:lnTo>
                  <a:lnTo>
                    <a:pt x="3087" y="1054"/>
                  </a:lnTo>
                  <a:lnTo>
                    <a:pt x="4015" y="1979"/>
                  </a:lnTo>
                  <a:lnTo>
                    <a:pt x="4015" y="2629"/>
                  </a:lnTo>
                  <a:cubicBezTo>
                    <a:pt x="3708" y="2706"/>
                    <a:pt x="3398" y="2813"/>
                    <a:pt x="3087" y="2946"/>
                  </a:cubicBezTo>
                  <a:lnTo>
                    <a:pt x="3087" y="2340"/>
                  </a:lnTo>
                  <a:lnTo>
                    <a:pt x="2159" y="1415"/>
                  </a:lnTo>
                  <a:lnTo>
                    <a:pt x="2159" y="1"/>
                  </a:lnTo>
                  <a:lnTo>
                    <a:pt x="1558" y="1"/>
                  </a:lnTo>
                  <a:lnTo>
                    <a:pt x="1558" y="1670"/>
                  </a:lnTo>
                  <a:lnTo>
                    <a:pt x="2459" y="2596"/>
                  </a:lnTo>
                  <a:lnTo>
                    <a:pt x="2459" y="3246"/>
                  </a:lnTo>
                  <a:cubicBezTo>
                    <a:pt x="2148" y="3420"/>
                    <a:pt x="1851" y="3616"/>
                    <a:pt x="1558" y="3835"/>
                  </a:cubicBezTo>
                  <a:lnTo>
                    <a:pt x="1558" y="2959"/>
                  </a:lnTo>
                  <a:lnTo>
                    <a:pt x="630" y="2029"/>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1"/>
          <p:cNvGrpSpPr/>
          <p:nvPr/>
        </p:nvGrpSpPr>
        <p:grpSpPr>
          <a:xfrm>
            <a:off x="6337285" y="1608514"/>
            <a:ext cx="459319" cy="459282"/>
            <a:chOff x="8053609" y="3936527"/>
            <a:chExt cx="368457" cy="368457"/>
          </a:xfrm>
        </p:grpSpPr>
        <p:sp>
          <p:nvSpPr>
            <p:cNvPr id="377" name="Google Shape;377;p31"/>
            <p:cNvSpPr/>
            <p:nvPr/>
          </p:nvSpPr>
          <p:spPr>
            <a:xfrm>
              <a:off x="8053609" y="4229157"/>
              <a:ext cx="75862" cy="75827"/>
            </a:xfrm>
            <a:custGeom>
              <a:rect b="b" l="l" r="r" t="t"/>
              <a:pathLst>
                <a:path extrusionOk="0" h="2158" w="2159">
                  <a:moveTo>
                    <a:pt x="1" y="1"/>
                  </a:moveTo>
                  <a:lnTo>
                    <a:pt x="1" y="2157"/>
                  </a:lnTo>
                  <a:lnTo>
                    <a:pt x="2159" y="2157"/>
                  </a:lnTo>
                  <a:lnTo>
                    <a:pt x="2159" y="1530"/>
                  </a:lnTo>
                  <a:lnTo>
                    <a:pt x="630" y="1530"/>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8053609" y="3936527"/>
              <a:ext cx="75862" cy="75827"/>
            </a:xfrm>
            <a:custGeom>
              <a:rect b="b" l="l" r="r" t="t"/>
              <a:pathLst>
                <a:path extrusionOk="0" h="2158" w="2159">
                  <a:moveTo>
                    <a:pt x="1" y="1"/>
                  </a:moveTo>
                  <a:lnTo>
                    <a:pt x="1" y="2157"/>
                  </a:lnTo>
                  <a:lnTo>
                    <a:pt x="630" y="2157"/>
                  </a:lnTo>
                  <a:lnTo>
                    <a:pt x="630" y="628"/>
                  </a:lnTo>
                  <a:lnTo>
                    <a:pt x="2159" y="628"/>
                  </a:lnTo>
                  <a:lnTo>
                    <a:pt x="21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8346239" y="4229157"/>
              <a:ext cx="75827" cy="75827"/>
            </a:xfrm>
            <a:custGeom>
              <a:rect b="b" l="l" r="r" t="t"/>
              <a:pathLst>
                <a:path extrusionOk="0" h="2158" w="2158">
                  <a:moveTo>
                    <a:pt x="1530" y="1"/>
                  </a:moveTo>
                  <a:lnTo>
                    <a:pt x="1530" y="1530"/>
                  </a:lnTo>
                  <a:lnTo>
                    <a:pt x="1" y="1530"/>
                  </a:lnTo>
                  <a:lnTo>
                    <a:pt x="1" y="2157"/>
                  </a:lnTo>
                  <a:lnTo>
                    <a:pt x="2157" y="2157"/>
                  </a:lnTo>
                  <a:lnTo>
                    <a:pt x="21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8346239" y="3936527"/>
              <a:ext cx="75827" cy="75827"/>
            </a:xfrm>
            <a:custGeom>
              <a:rect b="b" l="l" r="r" t="t"/>
              <a:pathLst>
                <a:path extrusionOk="0" h="2158" w="2158">
                  <a:moveTo>
                    <a:pt x="1" y="1"/>
                  </a:moveTo>
                  <a:lnTo>
                    <a:pt x="1" y="628"/>
                  </a:lnTo>
                  <a:lnTo>
                    <a:pt x="1530" y="628"/>
                  </a:lnTo>
                  <a:lnTo>
                    <a:pt x="1530" y="2157"/>
                  </a:lnTo>
                  <a:lnTo>
                    <a:pt x="2157" y="2157"/>
                  </a:lnTo>
                  <a:lnTo>
                    <a:pt x="21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8247501" y="3991413"/>
              <a:ext cx="88230" cy="139918"/>
            </a:xfrm>
            <a:custGeom>
              <a:rect b="b" l="l" r="r" t="t"/>
              <a:pathLst>
                <a:path extrusionOk="0" h="3982" w="2511">
                  <a:moveTo>
                    <a:pt x="88" y="0"/>
                  </a:moveTo>
                  <a:lnTo>
                    <a:pt x="0" y="612"/>
                  </a:lnTo>
                  <a:cubicBezTo>
                    <a:pt x="1072" y="762"/>
                    <a:pt x="1883" y="1681"/>
                    <a:pt x="1883" y="2749"/>
                  </a:cubicBezTo>
                  <a:lnTo>
                    <a:pt x="1883" y="3981"/>
                  </a:lnTo>
                  <a:lnTo>
                    <a:pt x="2510" y="3981"/>
                  </a:lnTo>
                  <a:lnTo>
                    <a:pt x="2510" y="2749"/>
                  </a:lnTo>
                  <a:cubicBezTo>
                    <a:pt x="2510" y="1363"/>
                    <a:pt x="1469" y="195"/>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8140189" y="3991623"/>
              <a:ext cx="86649" cy="96558"/>
            </a:xfrm>
            <a:custGeom>
              <a:rect b="b" l="l" r="r" t="t"/>
              <a:pathLst>
                <a:path extrusionOk="0" h="2748" w="2466">
                  <a:moveTo>
                    <a:pt x="2377" y="0"/>
                  </a:moveTo>
                  <a:cubicBezTo>
                    <a:pt x="1023" y="195"/>
                    <a:pt x="1" y="1361"/>
                    <a:pt x="1" y="2747"/>
                  </a:cubicBezTo>
                  <a:lnTo>
                    <a:pt x="618" y="2747"/>
                  </a:lnTo>
                  <a:cubicBezTo>
                    <a:pt x="618" y="1681"/>
                    <a:pt x="1412" y="762"/>
                    <a:pt x="2465" y="610"/>
                  </a:cubicBezTo>
                  <a:lnTo>
                    <a:pt x="2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8182179" y="4110179"/>
              <a:ext cx="110367" cy="97190"/>
            </a:xfrm>
            <a:custGeom>
              <a:rect b="b" l="l" r="r" t="t"/>
              <a:pathLst>
                <a:path extrusionOk="0" h="2766" w="3141">
                  <a:moveTo>
                    <a:pt x="2513" y="1"/>
                  </a:moveTo>
                  <a:lnTo>
                    <a:pt x="2513" y="1210"/>
                  </a:lnTo>
                  <a:cubicBezTo>
                    <a:pt x="2513" y="1617"/>
                    <a:pt x="2189" y="2037"/>
                    <a:pt x="1791" y="2126"/>
                  </a:cubicBezTo>
                  <a:cubicBezTo>
                    <a:pt x="1716" y="2143"/>
                    <a:pt x="1642" y="2151"/>
                    <a:pt x="1569" y="2151"/>
                  </a:cubicBezTo>
                  <a:cubicBezTo>
                    <a:pt x="1051" y="2151"/>
                    <a:pt x="629" y="1737"/>
                    <a:pt x="629" y="1229"/>
                  </a:cubicBezTo>
                  <a:lnTo>
                    <a:pt x="0" y="1229"/>
                  </a:lnTo>
                  <a:cubicBezTo>
                    <a:pt x="0" y="2077"/>
                    <a:pt x="705" y="2765"/>
                    <a:pt x="1571" y="2765"/>
                  </a:cubicBezTo>
                  <a:cubicBezTo>
                    <a:pt x="2436" y="2765"/>
                    <a:pt x="3141" y="2077"/>
                    <a:pt x="3141" y="1229"/>
                  </a:cubicBezTo>
                  <a:lnTo>
                    <a:pt x="31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8183163" y="4034141"/>
              <a:ext cx="110332" cy="97190"/>
            </a:xfrm>
            <a:custGeom>
              <a:rect b="b" l="l" r="r" t="t"/>
              <a:pathLst>
                <a:path extrusionOk="0" h="2766" w="3140">
                  <a:moveTo>
                    <a:pt x="1570" y="1"/>
                  </a:moveTo>
                  <a:cubicBezTo>
                    <a:pt x="1458" y="1"/>
                    <a:pt x="1343" y="12"/>
                    <a:pt x="1227" y="37"/>
                  </a:cubicBezTo>
                  <a:cubicBezTo>
                    <a:pt x="509" y="187"/>
                    <a:pt x="0" y="831"/>
                    <a:pt x="0" y="1565"/>
                  </a:cubicBezTo>
                  <a:lnTo>
                    <a:pt x="0" y="2765"/>
                  </a:lnTo>
                  <a:lnTo>
                    <a:pt x="628" y="2765"/>
                  </a:lnTo>
                  <a:lnTo>
                    <a:pt x="628" y="1556"/>
                  </a:lnTo>
                  <a:cubicBezTo>
                    <a:pt x="628" y="1149"/>
                    <a:pt x="951" y="730"/>
                    <a:pt x="1349" y="640"/>
                  </a:cubicBezTo>
                  <a:cubicBezTo>
                    <a:pt x="1424" y="623"/>
                    <a:pt x="1499" y="615"/>
                    <a:pt x="1571" y="615"/>
                  </a:cubicBezTo>
                  <a:cubicBezTo>
                    <a:pt x="2090" y="615"/>
                    <a:pt x="2512" y="1029"/>
                    <a:pt x="2512" y="1537"/>
                  </a:cubicBezTo>
                  <a:lnTo>
                    <a:pt x="3140" y="1537"/>
                  </a:lnTo>
                  <a:cubicBezTo>
                    <a:pt x="3140" y="690"/>
                    <a:pt x="2435" y="1"/>
                    <a:pt x="15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8226313" y="4083334"/>
              <a:ext cx="22101" cy="26880"/>
            </a:xfrm>
            <a:custGeom>
              <a:rect b="b" l="l" r="r" t="t"/>
              <a:pathLst>
                <a:path extrusionOk="0" h="765" w="629">
                  <a:moveTo>
                    <a:pt x="1" y="0"/>
                  </a:moveTo>
                  <a:lnTo>
                    <a:pt x="1" y="765"/>
                  </a:lnTo>
                  <a:lnTo>
                    <a:pt x="628" y="765"/>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8226313" y="4131297"/>
              <a:ext cx="22101" cy="26880"/>
            </a:xfrm>
            <a:custGeom>
              <a:rect b="b" l="l" r="r" t="t"/>
              <a:pathLst>
                <a:path extrusionOk="0" h="765" w="629">
                  <a:moveTo>
                    <a:pt x="1" y="0"/>
                  </a:moveTo>
                  <a:lnTo>
                    <a:pt x="1" y="765"/>
                  </a:lnTo>
                  <a:lnTo>
                    <a:pt x="628" y="765"/>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8140014" y="4110179"/>
              <a:ext cx="88230" cy="139918"/>
            </a:xfrm>
            <a:custGeom>
              <a:rect b="b" l="l" r="r" t="t"/>
              <a:pathLst>
                <a:path extrusionOk="0" h="3982" w="2511">
                  <a:moveTo>
                    <a:pt x="0" y="1"/>
                  </a:moveTo>
                  <a:lnTo>
                    <a:pt x="0" y="1233"/>
                  </a:lnTo>
                  <a:cubicBezTo>
                    <a:pt x="0" y="2621"/>
                    <a:pt x="1041" y="3787"/>
                    <a:pt x="2421" y="3982"/>
                  </a:cubicBezTo>
                  <a:lnTo>
                    <a:pt x="2510" y="3371"/>
                  </a:lnTo>
                  <a:cubicBezTo>
                    <a:pt x="1437" y="3220"/>
                    <a:pt x="628" y="2301"/>
                    <a:pt x="628" y="1233"/>
                  </a:cubicBez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8248626" y="4153364"/>
              <a:ext cx="86684" cy="96523"/>
            </a:xfrm>
            <a:custGeom>
              <a:rect b="b" l="l" r="r" t="t"/>
              <a:pathLst>
                <a:path extrusionOk="0" h="2747" w="2467">
                  <a:moveTo>
                    <a:pt x="1849" y="0"/>
                  </a:moveTo>
                  <a:cubicBezTo>
                    <a:pt x="1849" y="1066"/>
                    <a:pt x="1055" y="1985"/>
                    <a:pt x="1" y="2137"/>
                  </a:cubicBezTo>
                  <a:lnTo>
                    <a:pt x="89" y="2747"/>
                  </a:lnTo>
                  <a:cubicBezTo>
                    <a:pt x="1443" y="2552"/>
                    <a:pt x="2466" y="1386"/>
                    <a:pt x="2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8129296" y="3947384"/>
              <a:ext cx="216939" cy="64864"/>
            </a:xfrm>
            <a:custGeom>
              <a:rect b="b" l="l" r="r" t="t"/>
              <a:pathLst>
                <a:path extrusionOk="0" h="1846" w="6174">
                  <a:moveTo>
                    <a:pt x="3088" y="1"/>
                  </a:moveTo>
                  <a:cubicBezTo>
                    <a:pt x="1945" y="1"/>
                    <a:pt x="802" y="485"/>
                    <a:pt x="0" y="1451"/>
                  </a:cubicBezTo>
                  <a:lnTo>
                    <a:pt x="475" y="1845"/>
                  </a:lnTo>
                  <a:cubicBezTo>
                    <a:pt x="1154" y="1026"/>
                    <a:pt x="2120" y="617"/>
                    <a:pt x="3086" y="617"/>
                  </a:cubicBezTo>
                  <a:cubicBezTo>
                    <a:pt x="4053" y="617"/>
                    <a:pt x="5020" y="1027"/>
                    <a:pt x="5699" y="1845"/>
                  </a:cubicBezTo>
                  <a:lnTo>
                    <a:pt x="6173" y="1451"/>
                  </a:lnTo>
                  <a:cubicBezTo>
                    <a:pt x="5371" y="484"/>
                    <a:pt x="4229" y="1"/>
                    <a:pt x="3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8341320" y="4140855"/>
              <a:ext cx="37562" cy="82749"/>
            </a:xfrm>
            <a:custGeom>
              <a:rect b="b" l="l" r="r" t="t"/>
              <a:pathLst>
                <a:path extrusionOk="0" h="2355" w="1069">
                  <a:moveTo>
                    <a:pt x="452" y="1"/>
                  </a:moveTo>
                  <a:cubicBezTo>
                    <a:pt x="434" y="182"/>
                    <a:pt x="566" y="1067"/>
                    <a:pt x="1" y="2045"/>
                  </a:cubicBezTo>
                  <a:lnTo>
                    <a:pt x="535" y="2355"/>
                  </a:lnTo>
                  <a:cubicBezTo>
                    <a:pt x="884" y="1748"/>
                    <a:pt x="1069" y="1056"/>
                    <a:pt x="1069" y="355"/>
                  </a:cubicBezTo>
                  <a:lnTo>
                    <a:pt x="10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8344166" y="4025286"/>
              <a:ext cx="34716" cy="85876"/>
            </a:xfrm>
            <a:custGeom>
              <a:rect b="b" l="l" r="r" t="t"/>
              <a:pathLst>
                <a:path extrusionOk="0" h="2444" w="988">
                  <a:moveTo>
                    <a:pt x="562" y="0"/>
                  </a:moveTo>
                  <a:lnTo>
                    <a:pt x="0" y="275"/>
                  </a:lnTo>
                  <a:cubicBezTo>
                    <a:pt x="238" y="747"/>
                    <a:pt x="360" y="1254"/>
                    <a:pt x="360" y="1783"/>
                  </a:cubicBezTo>
                  <a:lnTo>
                    <a:pt x="360" y="2443"/>
                  </a:lnTo>
                  <a:lnTo>
                    <a:pt x="988" y="2443"/>
                  </a:lnTo>
                  <a:lnTo>
                    <a:pt x="988" y="1783"/>
                  </a:lnTo>
                  <a:cubicBezTo>
                    <a:pt x="988" y="1157"/>
                    <a:pt x="845" y="558"/>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8096794" y="4025286"/>
              <a:ext cx="34716" cy="85876"/>
            </a:xfrm>
            <a:custGeom>
              <a:rect b="b" l="l" r="r" t="t"/>
              <a:pathLst>
                <a:path extrusionOk="0" h="2444" w="988">
                  <a:moveTo>
                    <a:pt x="425" y="0"/>
                  </a:moveTo>
                  <a:cubicBezTo>
                    <a:pt x="144" y="558"/>
                    <a:pt x="0" y="1157"/>
                    <a:pt x="0" y="1783"/>
                  </a:cubicBezTo>
                  <a:lnTo>
                    <a:pt x="0" y="2443"/>
                  </a:lnTo>
                  <a:lnTo>
                    <a:pt x="629" y="2443"/>
                  </a:lnTo>
                  <a:lnTo>
                    <a:pt x="629" y="1783"/>
                  </a:lnTo>
                  <a:cubicBezTo>
                    <a:pt x="629" y="1254"/>
                    <a:pt x="750" y="747"/>
                    <a:pt x="988" y="275"/>
                  </a:cubicBezTo>
                  <a:lnTo>
                    <a:pt x="4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8092542" y="4140925"/>
              <a:ext cx="41884" cy="82679"/>
            </a:xfrm>
            <a:custGeom>
              <a:rect b="b" l="l" r="r" t="t"/>
              <a:pathLst>
                <a:path extrusionOk="0" h="2353" w="1192">
                  <a:moveTo>
                    <a:pt x="124" y="0"/>
                  </a:moveTo>
                  <a:cubicBezTo>
                    <a:pt x="143" y="187"/>
                    <a:pt x="1" y="1212"/>
                    <a:pt x="658" y="2353"/>
                  </a:cubicBezTo>
                  <a:lnTo>
                    <a:pt x="1192" y="2043"/>
                  </a:lnTo>
                  <a:cubicBezTo>
                    <a:pt x="627" y="1065"/>
                    <a:pt x="759" y="180"/>
                    <a:pt x="7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134778" y="4234568"/>
              <a:ext cx="205976" cy="59593"/>
            </a:xfrm>
            <a:custGeom>
              <a:rect b="b" l="l" r="r" t="t"/>
              <a:pathLst>
                <a:path extrusionOk="0" h="1696" w="5862">
                  <a:moveTo>
                    <a:pt x="451" y="0"/>
                  </a:moveTo>
                  <a:lnTo>
                    <a:pt x="0" y="421"/>
                  </a:lnTo>
                  <a:cubicBezTo>
                    <a:pt x="794" y="1271"/>
                    <a:pt x="1862" y="1695"/>
                    <a:pt x="2931" y="1695"/>
                  </a:cubicBezTo>
                  <a:cubicBezTo>
                    <a:pt x="4000" y="1695"/>
                    <a:pt x="5068" y="1270"/>
                    <a:pt x="5861" y="421"/>
                  </a:cubicBezTo>
                  <a:lnTo>
                    <a:pt x="5409" y="0"/>
                  </a:lnTo>
                  <a:cubicBezTo>
                    <a:pt x="4761" y="696"/>
                    <a:pt x="3880" y="1078"/>
                    <a:pt x="2930" y="1078"/>
                  </a:cubicBezTo>
                  <a:cubicBezTo>
                    <a:pt x="1981" y="1078"/>
                    <a:pt x="1099" y="696"/>
                    <a:pt x="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31"/>
          <p:cNvGrpSpPr/>
          <p:nvPr/>
        </p:nvGrpSpPr>
        <p:grpSpPr>
          <a:xfrm>
            <a:off x="3503625" y="1608477"/>
            <a:ext cx="459312" cy="459356"/>
            <a:chOff x="6423902" y="3936527"/>
            <a:chExt cx="368452" cy="368458"/>
          </a:xfrm>
        </p:grpSpPr>
        <p:sp>
          <p:nvSpPr>
            <p:cNvPr id="396" name="Google Shape;396;p31"/>
            <p:cNvSpPr/>
            <p:nvPr/>
          </p:nvSpPr>
          <p:spPr>
            <a:xfrm>
              <a:off x="6423902" y="4207055"/>
              <a:ext cx="368452" cy="32643"/>
            </a:xfrm>
            <a:custGeom>
              <a:rect b="b" l="l" r="r" t="t"/>
              <a:pathLst>
                <a:path extrusionOk="0" h="929" w="10486">
                  <a:moveTo>
                    <a:pt x="1" y="1"/>
                  </a:moveTo>
                  <a:lnTo>
                    <a:pt x="1" y="929"/>
                  </a:lnTo>
                  <a:lnTo>
                    <a:pt x="10485" y="929"/>
                  </a:lnTo>
                  <a:lnTo>
                    <a:pt x="10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6489189" y="4093875"/>
              <a:ext cx="22066" cy="32643"/>
            </a:xfrm>
            <a:custGeom>
              <a:rect b="b" l="l" r="r" t="t"/>
              <a:pathLst>
                <a:path extrusionOk="0" h="929" w="628">
                  <a:moveTo>
                    <a:pt x="0" y="1"/>
                  </a:moveTo>
                  <a:lnTo>
                    <a:pt x="0" y="929"/>
                  </a:lnTo>
                  <a:lnTo>
                    <a:pt x="628" y="9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6661823" y="3996016"/>
              <a:ext cx="22172" cy="32643"/>
            </a:xfrm>
            <a:custGeom>
              <a:rect b="b" l="l" r="r" t="t"/>
              <a:pathLst>
                <a:path extrusionOk="0" h="929" w="631">
                  <a:moveTo>
                    <a:pt x="1" y="0"/>
                  </a:moveTo>
                  <a:lnTo>
                    <a:pt x="1" y="928"/>
                  </a:lnTo>
                  <a:lnTo>
                    <a:pt x="630" y="928"/>
                  </a:lnTo>
                  <a:lnTo>
                    <a:pt x="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618673" y="4093875"/>
              <a:ext cx="22101" cy="32643"/>
            </a:xfrm>
            <a:custGeom>
              <a:rect b="b" l="l" r="r" t="t"/>
              <a:pathLst>
                <a:path extrusionOk="0" h="929" w="629">
                  <a:moveTo>
                    <a:pt x="1" y="1"/>
                  </a:moveTo>
                  <a:lnTo>
                    <a:pt x="1" y="929"/>
                  </a:lnTo>
                  <a:lnTo>
                    <a:pt x="628" y="9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6532339" y="3996016"/>
              <a:ext cx="22101" cy="32643"/>
            </a:xfrm>
            <a:custGeom>
              <a:rect b="b" l="l" r="r" t="t"/>
              <a:pathLst>
                <a:path extrusionOk="0" h="929" w="629">
                  <a:moveTo>
                    <a:pt x="1" y="0"/>
                  </a:moveTo>
                  <a:lnTo>
                    <a:pt x="1" y="928"/>
                  </a:lnTo>
                  <a:lnTo>
                    <a:pt x="628" y="928"/>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6423902" y="3936527"/>
              <a:ext cx="368452" cy="249441"/>
            </a:xfrm>
            <a:custGeom>
              <a:rect b="b" l="l" r="r" t="t"/>
              <a:pathLst>
                <a:path extrusionOk="0" h="7099" w="10486">
                  <a:moveTo>
                    <a:pt x="1858" y="1092"/>
                  </a:moveTo>
                  <a:lnTo>
                    <a:pt x="1858" y="3250"/>
                  </a:lnTo>
                  <a:lnTo>
                    <a:pt x="1231" y="3250"/>
                  </a:lnTo>
                  <a:lnTo>
                    <a:pt x="1231" y="1092"/>
                  </a:lnTo>
                  <a:close/>
                  <a:moveTo>
                    <a:pt x="4315" y="1092"/>
                  </a:moveTo>
                  <a:lnTo>
                    <a:pt x="4315" y="3250"/>
                  </a:lnTo>
                  <a:lnTo>
                    <a:pt x="2459" y="3250"/>
                  </a:lnTo>
                  <a:lnTo>
                    <a:pt x="2459" y="1092"/>
                  </a:lnTo>
                  <a:close/>
                  <a:moveTo>
                    <a:pt x="5544" y="1092"/>
                  </a:moveTo>
                  <a:lnTo>
                    <a:pt x="5544" y="3250"/>
                  </a:lnTo>
                  <a:lnTo>
                    <a:pt x="4916" y="3250"/>
                  </a:lnTo>
                  <a:lnTo>
                    <a:pt x="4916" y="1092"/>
                  </a:lnTo>
                  <a:close/>
                  <a:moveTo>
                    <a:pt x="8029" y="1092"/>
                  </a:moveTo>
                  <a:lnTo>
                    <a:pt x="8029" y="3250"/>
                  </a:lnTo>
                  <a:lnTo>
                    <a:pt x="6173" y="3250"/>
                  </a:lnTo>
                  <a:lnTo>
                    <a:pt x="6173" y="1092"/>
                  </a:lnTo>
                  <a:close/>
                  <a:moveTo>
                    <a:pt x="9257" y="1092"/>
                  </a:moveTo>
                  <a:lnTo>
                    <a:pt x="9257" y="3250"/>
                  </a:lnTo>
                  <a:lnTo>
                    <a:pt x="8629" y="3250"/>
                  </a:lnTo>
                  <a:lnTo>
                    <a:pt x="8629" y="1092"/>
                  </a:lnTo>
                  <a:close/>
                  <a:moveTo>
                    <a:pt x="3087" y="3851"/>
                  </a:moveTo>
                  <a:lnTo>
                    <a:pt x="3087" y="6007"/>
                  </a:lnTo>
                  <a:lnTo>
                    <a:pt x="1231" y="6007"/>
                  </a:lnTo>
                  <a:lnTo>
                    <a:pt x="1231" y="3851"/>
                  </a:lnTo>
                  <a:close/>
                  <a:moveTo>
                    <a:pt x="4315" y="3851"/>
                  </a:moveTo>
                  <a:lnTo>
                    <a:pt x="4315" y="6007"/>
                  </a:lnTo>
                  <a:lnTo>
                    <a:pt x="3688" y="6007"/>
                  </a:lnTo>
                  <a:lnTo>
                    <a:pt x="3688" y="3851"/>
                  </a:lnTo>
                  <a:close/>
                  <a:moveTo>
                    <a:pt x="6800" y="3851"/>
                  </a:moveTo>
                  <a:lnTo>
                    <a:pt x="6800" y="6007"/>
                  </a:lnTo>
                  <a:lnTo>
                    <a:pt x="4943" y="6007"/>
                  </a:lnTo>
                  <a:lnTo>
                    <a:pt x="4943" y="3851"/>
                  </a:lnTo>
                  <a:close/>
                  <a:moveTo>
                    <a:pt x="9257" y="3851"/>
                  </a:moveTo>
                  <a:lnTo>
                    <a:pt x="9257" y="6007"/>
                  </a:lnTo>
                  <a:lnTo>
                    <a:pt x="7401" y="6007"/>
                  </a:lnTo>
                  <a:lnTo>
                    <a:pt x="7401" y="3851"/>
                  </a:lnTo>
                  <a:close/>
                  <a:moveTo>
                    <a:pt x="1" y="1"/>
                  </a:moveTo>
                  <a:lnTo>
                    <a:pt x="1" y="7099"/>
                  </a:lnTo>
                  <a:lnTo>
                    <a:pt x="10485" y="7099"/>
                  </a:lnTo>
                  <a:lnTo>
                    <a:pt x="10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6705043" y="4093875"/>
              <a:ext cx="22101" cy="32643"/>
            </a:xfrm>
            <a:custGeom>
              <a:rect b="b" l="l" r="r" t="t"/>
              <a:pathLst>
                <a:path extrusionOk="0" h="929" w="629">
                  <a:moveTo>
                    <a:pt x="1" y="1"/>
                  </a:moveTo>
                  <a:lnTo>
                    <a:pt x="1" y="929"/>
                  </a:lnTo>
                  <a:lnTo>
                    <a:pt x="628" y="9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6542915" y="4261765"/>
              <a:ext cx="130501" cy="43219"/>
            </a:xfrm>
            <a:custGeom>
              <a:rect b="b" l="l" r="r" t="t"/>
              <a:pathLst>
                <a:path extrusionOk="0" h="1230" w="3714">
                  <a:moveTo>
                    <a:pt x="628" y="1"/>
                  </a:moveTo>
                  <a:lnTo>
                    <a:pt x="628" y="628"/>
                  </a:lnTo>
                  <a:lnTo>
                    <a:pt x="0" y="628"/>
                  </a:lnTo>
                  <a:lnTo>
                    <a:pt x="0" y="1229"/>
                  </a:lnTo>
                  <a:lnTo>
                    <a:pt x="3714" y="1229"/>
                  </a:lnTo>
                  <a:lnTo>
                    <a:pt x="3714" y="628"/>
                  </a:lnTo>
                  <a:lnTo>
                    <a:pt x="3085" y="628"/>
                  </a:lnTo>
                  <a:lnTo>
                    <a:pt x="30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32"/>
          <p:cNvGrpSpPr/>
          <p:nvPr/>
        </p:nvGrpSpPr>
        <p:grpSpPr>
          <a:xfrm rot="5400000">
            <a:off x="6793563" y="-1154209"/>
            <a:ext cx="959680" cy="3741186"/>
            <a:chOff x="7557897" y="2608992"/>
            <a:chExt cx="429195" cy="1673160"/>
          </a:xfrm>
        </p:grpSpPr>
        <p:sp>
          <p:nvSpPr>
            <p:cNvPr id="409" name="Google Shape;409;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2" name="Google Shape;412;p32"/>
          <p:cNvSpPr txBox="1"/>
          <p:nvPr>
            <p:ph idx="6" type="title"/>
          </p:nvPr>
        </p:nvSpPr>
        <p:spPr>
          <a:xfrm>
            <a:off x="682150" y="666475"/>
            <a:ext cx="7710900" cy="576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2"/>
              </a:buClr>
              <a:buSzPts val="1100"/>
              <a:buFont typeface="Arial"/>
              <a:buNone/>
            </a:pPr>
            <a:r>
              <a:rPr lang="en"/>
              <a:t>TECHNOLOGIES STACK </a:t>
            </a:r>
            <a:r>
              <a:rPr lang="en">
                <a:solidFill>
                  <a:schemeClr val="accent1"/>
                </a:solidFill>
              </a:rPr>
              <a:t>CHOICES</a:t>
            </a:r>
            <a:endParaRPr>
              <a:solidFill>
                <a:schemeClr val="accent1"/>
              </a:solidFill>
            </a:endParaRPr>
          </a:p>
          <a:p>
            <a:pPr indent="0" lvl="0" marL="0" rtl="0" algn="l">
              <a:spcBef>
                <a:spcPts val="0"/>
              </a:spcBef>
              <a:spcAft>
                <a:spcPts val="0"/>
              </a:spcAft>
              <a:buNone/>
            </a:pPr>
            <a:r>
              <a:t/>
            </a:r>
            <a:endParaRPr/>
          </a:p>
        </p:txBody>
      </p:sp>
      <p:pic>
        <p:nvPicPr>
          <p:cNvPr id="413" name="Google Shape;413;p32"/>
          <p:cNvPicPr preferRelativeResize="0"/>
          <p:nvPr/>
        </p:nvPicPr>
        <p:blipFill>
          <a:blip r:embed="rId3">
            <a:alphaModFix/>
          </a:blip>
          <a:stretch>
            <a:fillRect/>
          </a:stretch>
        </p:blipFill>
        <p:spPr>
          <a:xfrm>
            <a:off x="781825" y="1380600"/>
            <a:ext cx="1570300" cy="1570300"/>
          </a:xfrm>
          <a:prstGeom prst="rect">
            <a:avLst/>
          </a:prstGeom>
          <a:noFill/>
          <a:ln>
            <a:noFill/>
          </a:ln>
        </p:spPr>
      </p:pic>
      <p:pic>
        <p:nvPicPr>
          <p:cNvPr id="414" name="Google Shape;414;p32"/>
          <p:cNvPicPr preferRelativeResize="0"/>
          <p:nvPr/>
        </p:nvPicPr>
        <p:blipFill>
          <a:blip r:embed="rId4">
            <a:alphaModFix/>
          </a:blip>
          <a:stretch>
            <a:fillRect/>
          </a:stretch>
        </p:blipFill>
        <p:spPr>
          <a:xfrm>
            <a:off x="6378287" y="1465288"/>
            <a:ext cx="2490524" cy="1400924"/>
          </a:xfrm>
          <a:prstGeom prst="rect">
            <a:avLst/>
          </a:prstGeom>
          <a:noFill/>
          <a:ln>
            <a:noFill/>
          </a:ln>
        </p:spPr>
      </p:pic>
      <p:pic>
        <p:nvPicPr>
          <p:cNvPr id="415" name="Google Shape;415;p32"/>
          <p:cNvPicPr preferRelativeResize="0"/>
          <p:nvPr/>
        </p:nvPicPr>
        <p:blipFill>
          <a:blip r:embed="rId5">
            <a:alphaModFix/>
          </a:blip>
          <a:stretch>
            <a:fillRect/>
          </a:stretch>
        </p:blipFill>
        <p:spPr>
          <a:xfrm>
            <a:off x="3256087" y="1648867"/>
            <a:ext cx="2373675" cy="1080025"/>
          </a:xfrm>
          <a:prstGeom prst="rect">
            <a:avLst/>
          </a:prstGeom>
          <a:noFill/>
          <a:ln>
            <a:noFill/>
          </a:ln>
        </p:spPr>
      </p:pic>
      <p:pic>
        <p:nvPicPr>
          <p:cNvPr id="416" name="Google Shape;416;p32"/>
          <p:cNvPicPr preferRelativeResize="0"/>
          <p:nvPr/>
        </p:nvPicPr>
        <p:blipFill>
          <a:blip r:embed="rId6">
            <a:alphaModFix/>
          </a:blip>
          <a:stretch>
            <a:fillRect/>
          </a:stretch>
        </p:blipFill>
        <p:spPr>
          <a:xfrm>
            <a:off x="592493" y="3135275"/>
            <a:ext cx="4189858" cy="1759775"/>
          </a:xfrm>
          <a:prstGeom prst="rect">
            <a:avLst/>
          </a:prstGeom>
          <a:noFill/>
          <a:ln>
            <a:noFill/>
          </a:ln>
        </p:spPr>
      </p:pic>
      <p:pic>
        <p:nvPicPr>
          <p:cNvPr id="417" name="Google Shape;417;p32"/>
          <p:cNvPicPr preferRelativeResize="0"/>
          <p:nvPr/>
        </p:nvPicPr>
        <p:blipFill>
          <a:blip r:embed="rId7">
            <a:alphaModFix/>
          </a:blip>
          <a:stretch>
            <a:fillRect/>
          </a:stretch>
        </p:blipFill>
        <p:spPr>
          <a:xfrm>
            <a:off x="5322173" y="3135277"/>
            <a:ext cx="3519575" cy="175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33"/>
          <p:cNvGrpSpPr/>
          <p:nvPr/>
        </p:nvGrpSpPr>
        <p:grpSpPr>
          <a:xfrm rot="5400000">
            <a:off x="6657806" y="2080529"/>
            <a:ext cx="2029371" cy="4383847"/>
            <a:chOff x="7350442" y="2608992"/>
            <a:chExt cx="777239" cy="1673160"/>
          </a:xfrm>
        </p:grpSpPr>
        <p:sp>
          <p:nvSpPr>
            <p:cNvPr id="423" name="Google Shape;423;p3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1" name="Google Shape;431;p33"/>
          <p:cNvSpPr txBox="1"/>
          <p:nvPr>
            <p:ph type="title"/>
          </p:nvPr>
        </p:nvSpPr>
        <p:spPr>
          <a:xfrm>
            <a:off x="1529625" y="505225"/>
            <a:ext cx="66621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TECHNOLOGIES STACK </a:t>
            </a:r>
            <a:r>
              <a:rPr lang="en">
                <a:solidFill>
                  <a:schemeClr val="accent1"/>
                </a:solidFill>
              </a:rPr>
              <a:t>CHOICES</a:t>
            </a:r>
            <a:endParaRPr/>
          </a:p>
        </p:txBody>
      </p:sp>
      <p:sp>
        <p:nvSpPr>
          <p:cNvPr id="432" name="Google Shape;432;p33"/>
          <p:cNvSpPr txBox="1"/>
          <p:nvPr>
            <p:ph idx="1" type="body"/>
          </p:nvPr>
        </p:nvSpPr>
        <p:spPr>
          <a:xfrm>
            <a:off x="1285825" y="1949525"/>
            <a:ext cx="2427300" cy="17949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Golang - Gin</a:t>
            </a:r>
            <a:endParaRPr/>
          </a:p>
          <a:p>
            <a:pPr indent="-317500" lvl="0" marL="457200" rtl="0" algn="l">
              <a:spcBef>
                <a:spcPts val="1000"/>
              </a:spcBef>
              <a:spcAft>
                <a:spcPts val="0"/>
              </a:spcAft>
              <a:buSzPts val="1400"/>
              <a:buChar char="⏣"/>
            </a:pPr>
            <a:r>
              <a:rPr lang="en"/>
              <a:t>Nginx</a:t>
            </a:r>
            <a:r>
              <a:rPr lang="en"/>
              <a:t> </a:t>
            </a:r>
            <a:endParaRPr/>
          </a:p>
          <a:p>
            <a:pPr indent="-317500" lvl="0" marL="457200" rtl="0" algn="l">
              <a:spcBef>
                <a:spcPts val="1000"/>
              </a:spcBef>
              <a:spcAft>
                <a:spcPts val="1000"/>
              </a:spcAft>
              <a:buSzPts val="1400"/>
              <a:buChar char="⏣"/>
            </a:pPr>
            <a:r>
              <a:rPr lang="en"/>
              <a:t>Postgres / Mysql</a:t>
            </a:r>
            <a:endParaRPr/>
          </a:p>
        </p:txBody>
      </p:sp>
      <p:sp>
        <p:nvSpPr>
          <p:cNvPr id="433" name="Google Shape;433;p33"/>
          <p:cNvSpPr txBox="1"/>
          <p:nvPr>
            <p:ph type="title"/>
          </p:nvPr>
        </p:nvSpPr>
        <p:spPr>
          <a:xfrm>
            <a:off x="1424675" y="1514525"/>
            <a:ext cx="4155600" cy="43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solidFill>
                  <a:schemeClr val="accent1"/>
                </a:solidFill>
              </a:rPr>
              <a:t>CHOICES 1</a:t>
            </a:r>
            <a:endParaRPr sz="2700"/>
          </a:p>
        </p:txBody>
      </p:sp>
      <p:sp>
        <p:nvSpPr>
          <p:cNvPr id="434" name="Google Shape;434;p33"/>
          <p:cNvSpPr txBox="1"/>
          <p:nvPr>
            <p:ph idx="1" type="body"/>
          </p:nvPr>
        </p:nvSpPr>
        <p:spPr>
          <a:xfrm>
            <a:off x="4600050" y="1949525"/>
            <a:ext cx="2427300" cy="17949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JS </a:t>
            </a:r>
            <a:r>
              <a:rPr lang="en"/>
              <a:t>- Express js</a:t>
            </a:r>
            <a:endParaRPr/>
          </a:p>
          <a:p>
            <a:pPr indent="-317500" lvl="0" marL="457200" rtl="0" algn="l">
              <a:spcBef>
                <a:spcPts val="1000"/>
              </a:spcBef>
              <a:spcAft>
                <a:spcPts val="0"/>
              </a:spcAft>
              <a:buSzPts val="1400"/>
              <a:buChar char="⏣"/>
            </a:pPr>
            <a:r>
              <a:rPr lang="en"/>
              <a:t>Nginx / Azure </a:t>
            </a:r>
            <a:endParaRPr/>
          </a:p>
          <a:p>
            <a:pPr indent="-317500" lvl="0" marL="457200" rtl="0" algn="l">
              <a:spcBef>
                <a:spcPts val="1000"/>
              </a:spcBef>
              <a:spcAft>
                <a:spcPts val="1000"/>
              </a:spcAft>
              <a:buSzPts val="1400"/>
              <a:buChar char="⏣"/>
            </a:pPr>
            <a:r>
              <a:rPr lang="en"/>
              <a:t>Postgres / Mysql</a:t>
            </a:r>
            <a:endParaRPr/>
          </a:p>
        </p:txBody>
      </p:sp>
      <p:sp>
        <p:nvSpPr>
          <p:cNvPr id="435" name="Google Shape;435;p33"/>
          <p:cNvSpPr txBox="1"/>
          <p:nvPr>
            <p:ph type="title"/>
          </p:nvPr>
        </p:nvSpPr>
        <p:spPr>
          <a:xfrm>
            <a:off x="4738900" y="1514525"/>
            <a:ext cx="4155600" cy="43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solidFill>
                  <a:schemeClr val="accent1"/>
                </a:solidFill>
              </a:rPr>
              <a:t>CHOICES 2</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34"/>
          <p:cNvGrpSpPr/>
          <p:nvPr/>
        </p:nvGrpSpPr>
        <p:grpSpPr>
          <a:xfrm rot="5400000">
            <a:off x="6657806" y="2004329"/>
            <a:ext cx="2029371" cy="4383847"/>
            <a:chOff x="7350442" y="2608992"/>
            <a:chExt cx="777239" cy="1673160"/>
          </a:xfrm>
        </p:grpSpPr>
        <p:sp>
          <p:nvSpPr>
            <p:cNvPr id="441" name="Google Shape;441;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9" name="Google Shape;449;p34"/>
          <p:cNvSpPr txBox="1"/>
          <p:nvPr>
            <p:ph type="title"/>
          </p:nvPr>
        </p:nvSpPr>
        <p:spPr>
          <a:xfrm>
            <a:off x="1321350" y="1054275"/>
            <a:ext cx="3866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APIs Common </a:t>
            </a:r>
            <a:r>
              <a:rPr lang="en">
                <a:solidFill>
                  <a:schemeClr val="accent1"/>
                </a:solidFill>
              </a:rPr>
              <a:t>Attack</a:t>
            </a:r>
            <a:endParaRPr>
              <a:solidFill>
                <a:schemeClr val="accent1"/>
              </a:solidFill>
            </a:endParaRPr>
          </a:p>
        </p:txBody>
      </p:sp>
      <p:sp>
        <p:nvSpPr>
          <p:cNvPr id="450" name="Google Shape;450;p34"/>
          <p:cNvSpPr txBox="1"/>
          <p:nvPr>
            <p:ph idx="1" type="body"/>
          </p:nvPr>
        </p:nvSpPr>
        <p:spPr>
          <a:xfrm>
            <a:off x="1321350" y="1984800"/>
            <a:ext cx="3866400" cy="23193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Man in the Middle Attack</a:t>
            </a:r>
            <a:endParaRPr/>
          </a:p>
          <a:p>
            <a:pPr indent="-317500" lvl="0" marL="457200" rtl="0" algn="l">
              <a:spcBef>
                <a:spcPts val="1000"/>
              </a:spcBef>
              <a:spcAft>
                <a:spcPts val="0"/>
              </a:spcAft>
              <a:buSzPts val="1400"/>
              <a:buChar char="⏣"/>
            </a:pPr>
            <a:r>
              <a:rPr lang="en"/>
              <a:t>API Injection Attacks </a:t>
            </a:r>
            <a:endParaRPr/>
          </a:p>
          <a:p>
            <a:pPr indent="-317500" lvl="0" marL="457200" rtl="0" algn="l">
              <a:spcBef>
                <a:spcPts val="1000"/>
              </a:spcBef>
              <a:spcAft>
                <a:spcPts val="0"/>
              </a:spcAft>
              <a:buSzPts val="1400"/>
              <a:buChar char="⏣"/>
            </a:pPr>
            <a:r>
              <a:rPr lang="en"/>
              <a:t>Distributed Denial of Service (DDoS) Attack</a:t>
            </a:r>
            <a:endParaRPr/>
          </a:p>
          <a:p>
            <a:pPr indent="-317500" lvl="0" marL="457200" rtl="0" algn="l">
              <a:spcBef>
                <a:spcPts val="1000"/>
              </a:spcBef>
              <a:spcAft>
                <a:spcPts val="1000"/>
              </a:spcAft>
              <a:buSzPts val="1400"/>
              <a:buChar char="⏣"/>
            </a:pPr>
            <a:r>
              <a:rPr lang="en"/>
              <a:t>Data Scraping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35"/>
          <p:cNvGrpSpPr/>
          <p:nvPr/>
        </p:nvGrpSpPr>
        <p:grpSpPr>
          <a:xfrm rot="5400000">
            <a:off x="6657806" y="2004329"/>
            <a:ext cx="2029371" cy="4383847"/>
            <a:chOff x="7350442" y="2608992"/>
            <a:chExt cx="777239" cy="1673160"/>
          </a:xfrm>
        </p:grpSpPr>
        <p:sp>
          <p:nvSpPr>
            <p:cNvPr id="456" name="Google Shape;456;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4" name="Google Shape;464;p35"/>
          <p:cNvSpPr txBox="1"/>
          <p:nvPr>
            <p:ph type="title"/>
          </p:nvPr>
        </p:nvSpPr>
        <p:spPr>
          <a:xfrm>
            <a:off x="1321350" y="1054275"/>
            <a:ext cx="7036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APIs</a:t>
            </a:r>
            <a:r>
              <a:rPr lang="en"/>
              <a:t> </a:t>
            </a:r>
            <a:r>
              <a:rPr lang="en">
                <a:solidFill>
                  <a:schemeClr val="accent1"/>
                </a:solidFill>
              </a:rPr>
              <a:t>Security Consideration </a:t>
            </a:r>
            <a:endParaRPr>
              <a:solidFill>
                <a:schemeClr val="accent1"/>
              </a:solidFill>
            </a:endParaRPr>
          </a:p>
        </p:txBody>
      </p:sp>
      <p:sp>
        <p:nvSpPr>
          <p:cNvPr id="465" name="Google Shape;465;p35"/>
          <p:cNvSpPr txBox="1"/>
          <p:nvPr>
            <p:ph idx="1" type="body"/>
          </p:nvPr>
        </p:nvSpPr>
        <p:spPr>
          <a:xfrm>
            <a:off x="1321350" y="1984800"/>
            <a:ext cx="3866400" cy="23193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Authentication </a:t>
            </a:r>
            <a:r>
              <a:rPr lang="en" sz="1100"/>
              <a:t>(</a:t>
            </a:r>
            <a:r>
              <a:rPr lang="en" sz="1100"/>
              <a:t>proving who you really are)</a:t>
            </a:r>
            <a:endParaRPr sz="1100"/>
          </a:p>
          <a:p>
            <a:pPr indent="0" lvl="0" marL="457200" rtl="0" algn="l">
              <a:spcBef>
                <a:spcPts val="0"/>
              </a:spcBef>
              <a:spcAft>
                <a:spcPts val="0"/>
              </a:spcAft>
              <a:buNone/>
            </a:pPr>
            <a:r>
              <a:t/>
            </a:r>
            <a:endParaRPr sz="1100"/>
          </a:p>
          <a:p>
            <a:pPr indent="-317500" lvl="0" marL="457200" rtl="0" algn="l">
              <a:spcBef>
                <a:spcPts val="0"/>
              </a:spcBef>
              <a:spcAft>
                <a:spcPts val="0"/>
              </a:spcAft>
              <a:buSzPts val="1400"/>
              <a:buChar char="⏣"/>
            </a:pPr>
            <a:r>
              <a:rPr lang="en"/>
              <a:t>Authorization </a:t>
            </a:r>
            <a:r>
              <a:rPr lang="en" sz="1100"/>
              <a:t>(</a:t>
            </a:r>
            <a:r>
              <a:rPr lang="en" sz="1100"/>
              <a:t>limiting what you are allowed to</a:t>
            </a:r>
            <a:r>
              <a:rPr lang="en" sz="1100"/>
              <a:t>)</a:t>
            </a:r>
            <a:endParaRPr sz="1100"/>
          </a:p>
          <a:p>
            <a:pPr indent="0" lvl="0" marL="0" rtl="0" algn="l">
              <a:spcBef>
                <a:spcPts val="0"/>
              </a:spcBef>
              <a:spcAft>
                <a:spcPts val="0"/>
              </a:spcAft>
              <a:buNone/>
            </a:pPr>
            <a:r>
              <a:t/>
            </a:r>
            <a:endParaRPr sz="1100"/>
          </a:p>
          <a:p>
            <a:pPr indent="-311150" lvl="0" marL="457200" rtl="0" algn="l">
              <a:spcBef>
                <a:spcPts val="0"/>
              </a:spcBef>
              <a:spcAft>
                <a:spcPts val="0"/>
              </a:spcAft>
              <a:buSzPts val="1300"/>
              <a:buChar char="⏣"/>
            </a:pPr>
            <a:r>
              <a:rPr lang="en" sz="1300"/>
              <a:t>Identification [Token] </a:t>
            </a:r>
            <a:r>
              <a:rPr lang="en" sz="1100"/>
              <a:t>(who is accessing your API)</a:t>
            </a:r>
            <a:endParaRPr sz="1100"/>
          </a:p>
          <a:p>
            <a:pPr indent="0" lvl="0" marL="0" rtl="0" algn="l">
              <a:spcBef>
                <a:spcPts val="0"/>
              </a:spcBef>
              <a:spcAft>
                <a:spcPts val="0"/>
              </a:spcAft>
              <a:buNone/>
            </a:pPr>
            <a:r>
              <a:t/>
            </a:r>
            <a:endParaRPr sz="1100"/>
          </a:p>
          <a:p>
            <a:pPr indent="-317500" lvl="0" marL="457200" rtl="0" algn="l">
              <a:spcBef>
                <a:spcPts val="0"/>
              </a:spcBef>
              <a:spcAft>
                <a:spcPts val="0"/>
              </a:spcAft>
              <a:buSzPts val="1400"/>
              <a:buChar char="⏣"/>
            </a:pPr>
            <a:r>
              <a:rPr lang="en"/>
              <a:t>Encryption </a:t>
            </a:r>
            <a:r>
              <a:rPr lang="en" sz="1100"/>
              <a:t>(encrypt sensitive data in case your data is leaked)</a:t>
            </a:r>
            <a:endParaRPr sz="1100"/>
          </a:p>
          <a:p>
            <a:pPr indent="-317500" lvl="0" marL="457200" rtl="0" algn="l">
              <a:lnSpc>
                <a:spcPct val="115000"/>
              </a:lnSpc>
              <a:spcBef>
                <a:spcPts val="1000"/>
              </a:spcBef>
              <a:spcAft>
                <a:spcPts val="0"/>
              </a:spcAft>
              <a:buSzPts val="1400"/>
              <a:buChar char="⏣"/>
            </a:pPr>
            <a:r>
              <a:rPr lang="en"/>
              <a:t>Validate Input Parameters</a:t>
            </a:r>
            <a:endParaRPr/>
          </a:p>
          <a:p>
            <a:pPr indent="-317500" lvl="0" marL="457200" rtl="0" algn="l">
              <a:lnSpc>
                <a:spcPct val="115000"/>
              </a:lnSpc>
              <a:spcBef>
                <a:spcPts val="0"/>
              </a:spcBef>
              <a:spcAft>
                <a:spcPts val="0"/>
              </a:spcAft>
              <a:buSzPts val="1400"/>
              <a:buChar char="⏣"/>
            </a:pPr>
            <a:r>
              <a:rPr lang="en">
                <a:latin typeface="Arial"/>
                <a:ea typeface="Arial"/>
                <a:cs typeface="Arial"/>
                <a:sym typeface="Arial"/>
              </a:rPr>
              <a:t>Monitor and Log Relevant Data</a:t>
            </a:r>
            <a:endParaRPr>
              <a:latin typeface="Arial"/>
              <a:ea typeface="Arial"/>
              <a:cs typeface="Arial"/>
              <a:sym typeface="Arial"/>
            </a:endParaRPr>
          </a:p>
          <a:p>
            <a:pPr indent="0" lvl="0" marL="0" rtl="0" algn="l">
              <a:spcBef>
                <a:spcPts val="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