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45" autoAdjust="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DB910-FA77-4D1D-B294-3D7CEBB08227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7FE-A223-498D-B934-45CA445876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31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477FE-A223-498D-B934-45CA4458764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33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9E-C486-445D-B1CD-AB779C9AAD0B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BAC7-3515-455B-A15F-9DE8A90979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3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9E-C486-445D-B1CD-AB779C9AAD0B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BAC7-3515-455B-A15F-9DE8A90979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0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9E-C486-445D-B1CD-AB779C9AAD0B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BAC7-3515-455B-A15F-9DE8A90979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70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9E-C486-445D-B1CD-AB779C9AAD0B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BAC7-3515-455B-A15F-9DE8A90979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18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9E-C486-445D-B1CD-AB779C9AAD0B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BAC7-3515-455B-A15F-9DE8A90979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3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9E-C486-445D-B1CD-AB779C9AAD0B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BAC7-3515-455B-A15F-9DE8A90979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69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9E-C486-445D-B1CD-AB779C9AAD0B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BAC7-3515-455B-A15F-9DE8A90979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81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9E-C486-445D-B1CD-AB779C9AAD0B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BAC7-3515-455B-A15F-9DE8A90979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1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9E-C486-445D-B1CD-AB779C9AAD0B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BAC7-3515-455B-A15F-9DE8A90979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2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9E-C486-445D-B1CD-AB779C9AAD0B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BAC7-3515-455B-A15F-9DE8A90979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34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089E-C486-445D-B1CD-AB779C9AAD0B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BAC7-3515-455B-A15F-9DE8A90979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7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089E-C486-445D-B1CD-AB779C9AAD0B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BAC7-3515-455B-A15F-9DE8A90979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4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41071"/>
            <a:ext cx="9144000" cy="930729"/>
          </a:xfrm>
        </p:spPr>
        <p:txBody>
          <a:bodyPr/>
          <a:lstStyle/>
          <a:p>
            <a:r>
              <a:rPr lang="es-CO" b="1" dirty="0" err="1" smtClean="0">
                <a:latin typeface="+mn-lt"/>
              </a:rPr>
              <a:t>WiFi</a:t>
            </a:r>
            <a:r>
              <a:rPr lang="es-CO" b="1" dirty="0" smtClean="0">
                <a:latin typeface="+mn-lt"/>
              </a:rPr>
              <a:t> del ESP32</a:t>
            </a:r>
            <a:endParaRPr lang="es-ES" b="1" dirty="0"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4323397"/>
            <a:ext cx="3413760" cy="19202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9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b="1" dirty="0" smtClean="0">
                <a:latin typeface="+mn-lt"/>
              </a:rPr>
              <a:t>Configurar el ESP32 en modo Estación</a:t>
            </a:r>
            <a:endParaRPr lang="es-ES" sz="48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Para configurar el ESP32 para conectarse a una red </a:t>
            </a:r>
            <a:r>
              <a:rPr lang="es-ES" sz="3200" dirty="0" err="1" smtClean="0"/>
              <a:t>WiFi</a:t>
            </a:r>
            <a:r>
              <a:rPr lang="es-ES" sz="3200" dirty="0" smtClean="0"/>
              <a:t>, se debe configurar el modo </a:t>
            </a:r>
            <a:r>
              <a:rPr lang="es-ES" sz="3200" dirty="0" err="1" smtClean="0"/>
              <a:t>WiFi</a:t>
            </a:r>
            <a:r>
              <a:rPr lang="es-ES" sz="3200" dirty="0" smtClean="0"/>
              <a:t> como modo estación:</a:t>
            </a:r>
          </a:p>
          <a:p>
            <a:pPr marL="457200" lvl="1" indent="0">
              <a:buNone/>
            </a:pPr>
            <a:r>
              <a:rPr lang="es-ES" sz="3200" dirty="0" err="1" smtClean="0"/>
              <a:t>WiFi.mode</a:t>
            </a:r>
            <a:r>
              <a:rPr lang="es-ES" sz="3200" dirty="0" smtClean="0"/>
              <a:t>(WIFI_STA)</a:t>
            </a:r>
          </a:p>
          <a:p>
            <a:r>
              <a:rPr lang="es-ES" sz="3200" dirty="0" smtClean="0"/>
              <a:t>Luego, se utiliza el método </a:t>
            </a:r>
            <a:r>
              <a:rPr lang="es-ES" sz="3200" b="1" dirty="0" err="1" smtClean="0"/>
              <a:t>WiFi.begin</a:t>
            </a:r>
            <a:r>
              <a:rPr lang="es-ES" sz="3200" b="1" dirty="0" smtClean="0"/>
              <a:t>() </a:t>
            </a:r>
            <a:r>
              <a:rPr lang="es-ES" sz="3200" dirty="0" smtClean="0"/>
              <a:t>de la siguiente manera:</a:t>
            </a:r>
          </a:p>
          <a:p>
            <a:pPr marL="457200" lvl="1" indent="0">
              <a:buNone/>
            </a:pPr>
            <a:r>
              <a:rPr lang="es-ES" sz="3200" dirty="0" err="1" smtClean="0"/>
              <a:t>WiFi.begin</a:t>
            </a:r>
            <a:r>
              <a:rPr lang="es-ES" sz="3200" dirty="0" smtClean="0"/>
              <a:t>(</a:t>
            </a:r>
            <a:r>
              <a:rPr lang="es-ES" sz="3200" dirty="0" err="1" smtClean="0"/>
              <a:t>ssid</a:t>
            </a:r>
            <a:r>
              <a:rPr lang="es-ES" sz="3200" dirty="0" smtClean="0"/>
              <a:t>, </a:t>
            </a:r>
            <a:r>
              <a:rPr lang="es-ES" sz="3200" dirty="0" err="1" smtClean="0"/>
              <a:t>password</a:t>
            </a:r>
            <a:r>
              <a:rPr lang="es-ES" sz="3200" dirty="0" smtClean="0"/>
              <a:t>);</a:t>
            </a:r>
          </a:p>
          <a:p>
            <a:pPr marL="914400" lvl="2" indent="0">
              <a:buNone/>
            </a:pPr>
            <a:r>
              <a:rPr lang="es-ES" sz="3200" b="1" dirty="0" err="1" smtClean="0"/>
              <a:t>ssid</a:t>
            </a:r>
            <a:r>
              <a:rPr lang="es-ES" sz="3200" b="1" dirty="0" smtClean="0"/>
              <a:t>:</a:t>
            </a:r>
            <a:r>
              <a:rPr lang="es-ES" sz="3200" dirty="0" smtClean="0"/>
              <a:t> nombre de la red </a:t>
            </a:r>
            <a:r>
              <a:rPr lang="es-ES" sz="3200" dirty="0" err="1" smtClean="0"/>
              <a:t>WiFi</a:t>
            </a:r>
            <a:r>
              <a:rPr lang="es-ES" sz="3200" dirty="0" smtClean="0"/>
              <a:t> donde se conecta el ESP32</a:t>
            </a:r>
          </a:p>
          <a:p>
            <a:pPr marL="914400" lvl="2" indent="0">
              <a:buNone/>
            </a:pPr>
            <a:r>
              <a:rPr lang="es-ES" sz="3200" b="1" dirty="0" err="1" smtClean="0"/>
              <a:t>password</a:t>
            </a:r>
            <a:r>
              <a:rPr lang="es-ES" sz="3200" b="1" dirty="0" smtClean="0"/>
              <a:t>: </a:t>
            </a:r>
            <a:r>
              <a:rPr lang="es-ES" sz="3200" dirty="0" smtClean="0"/>
              <a:t>es la contraseña de la red </a:t>
            </a:r>
            <a:r>
              <a:rPr lang="es-ES" sz="3200" dirty="0" err="1" smtClean="0"/>
              <a:t>WiFi</a:t>
            </a:r>
            <a:r>
              <a:rPr lang="es-ES" sz="3200" dirty="0" smtClean="0"/>
              <a:t> donde se conecta el ESP32.</a:t>
            </a:r>
            <a:endParaRPr lang="es-ES" sz="3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1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r>
              <a:rPr lang="es-ES" sz="3200" dirty="0" smtClean="0"/>
              <a:t>Conectarse a una red </a:t>
            </a:r>
            <a:r>
              <a:rPr lang="es-ES" sz="3200" dirty="0" err="1" smtClean="0"/>
              <a:t>WiFi</a:t>
            </a:r>
            <a:r>
              <a:rPr lang="es-ES" sz="3200" dirty="0" smtClean="0"/>
              <a:t> puede llevar un tiempo, por lo que se sugiere comprobar si la </a:t>
            </a:r>
            <a:r>
              <a:rPr lang="es-ES" sz="3200" dirty="0" smtClean="0"/>
              <a:t>conexión ya se ha establecido mediante la función </a:t>
            </a:r>
            <a:r>
              <a:rPr lang="es-ES" sz="3200" b="1" dirty="0" err="1" smtClean="0"/>
              <a:t>WiFi.status</a:t>
            </a:r>
            <a:r>
              <a:rPr lang="es-ES" sz="3200" b="1" dirty="0" smtClean="0"/>
              <a:t>()</a:t>
            </a:r>
            <a:r>
              <a:rPr lang="es-ES" sz="3200" dirty="0" smtClean="0"/>
              <a:t>. </a:t>
            </a:r>
          </a:p>
          <a:p>
            <a:r>
              <a:rPr lang="es-ES" sz="3200" dirty="0" smtClean="0"/>
              <a:t>Cuando la conexión se establece con éxito, a función </a:t>
            </a:r>
            <a:r>
              <a:rPr lang="es-ES" sz="3200" dirty="0" err="1" smtClean="0"/>
              <a:t>WiFi.status</a:t>
            </a:r>
            <a:r>
              <a:rPr lang="es-ES" sz="3200" dirty="0" smtClean="0"/>
              <a:t>() devuelve, entre otros, el valor </a:t>
            </a:r>
            <a:r>
              <a:rPr lang="es-ES" sz="3200" b="1" dirty="0" smtClean="0"/>
              <a:t>WL_CONNECTED</a:t>
            </a:r>
            <a:r>
              <a:rPr lang="es-ES" sz="3200" dirty="0" smtClean="0"/>
              <a:t>.</a:t>
            </a:r>
          </a:p>
          <a:p>
            <a:r>
              <a:rPr lang="es-ES" sz="3200" dirty="0" smtClean="0"/>
              <a:t>Se sugiere añadir en el código de inicialización del </a:t>
            </a:r>
            <a:r>
              <a:rPr lang="es-ES" sz="3200" dirty="0" err="1" smtClean="0"/>
              <a:t>WiFi</a:t>
            </a:r>
            <a:r>
              <a:rPr lang="es-ES" sz="3200" dirty="0" smtClean="0"/>
              <a:t> un ciclo </a:t>
            </a:r>
            <a:r>
              <a:rPr lang="es-ES" sz="3200" dirty="0" err="1" smtClean="0"/>
              <a:t>while</a:t>
            </a:r>
            <a:r>
              <a:rPr lang="es-ES" sz="3200" dirty="0" smtClean="0"/>
              <a:t> que verifica si la conexión ya se ha establecido de la siguiente forma:</a:t>
            </a:r>
          </a:p>
          <a:p>
            <a:pPr marL="457200" lvl="1" indent="0">
              <a:buNone/>
            </a:pPr>
            <a:r>
              <a:rPr lang="es-ES" sz="3200" b="1" dirty="0" err="1" smtClean="0"/>
              <a:t>while</a:t>
            </a:r>
            <a:r>
              <a:rPr lang="es-ES" sz="3200" b="1" dirty="0" smtClean="0"/>
              <a:t> (</a:t>
            </a:r>
            <a:r>
              <a:rPr lang="es-ES" sz="3200" b="1" dirty="0" err="1" smtClean="0"/>
              <a:t>WiFi.status</a:t>
            </a:r>
            <a:r>
              <a:rPr lang="es-ES" sz="3200" b="1" dirty="0" smtClean="0"/>
              <a:t>() != WL_CONNECTED)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252587"/>
              </p:ext>
            </p:extLst>
          </p:nvPr>
        </p:nvGraphicFramePr>
        <p:xfrm>
          <a:off x="612775" y="1800225"/>
          <a:ext cx="10966450" cy="3535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8918">
                  <a:extLst>
                    <a:ext uri="{9D8B030D-6E8A-4147-A177-3AD203B41FA5}">
                      <a16:colId xmlns:a16="http://schemas.microsoft.com/office/drawing/2014/main" val="3233609215"/>
                    </a:ext>
                  </a:extLst>
                </a:gridCol>
                <a:gridCol w="3064432">
                  <a:extLst>
                    <a:ext uri="{9D8B030D-6E8A-4147-A177-3AD203B41FA5}">
                      <a16:colId xmlns:a16="http://schemas.microsoft.com/office/drawing/2014/main" val="1654365213"/>
                    </a:ext>
                  </a:extLst>
                </a:gridCol>
                <a:gridCol w="7023100">
                  <a:extLst>
                    <a:ext uri="{9D8B030D-6E8A-4147-A177-3AD203B41FA5}">
                      <a16:colId xmlns:a16="http://schemas.microsoft.com/office/drawing/2014/main" val="36931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300" dirty="0" smtClean="0"/>
                        <a:t>Valor</a:t>
                      </a:r>
                      <a:endParaRPr lang="es-ES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300" dirty="0" smtClean="0"/>
                        <a:t>Constante</a:t>
                      </a:r>
                      <a:endParaRPr lang="es-ES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300" dirty="0" smtClean="0"/>
                        <a:t>Estado</a:t>
                      </a:r>
                      <a:endParaRPr lang="es-ES" sz="2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0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300" dirty="0" smtClean="0"/>
                        <a:t>0</a:t>
                      </a:r>
                      <a:endParaRPr lang="es-E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WL_IDLE_STATUS</a:t>
                      </a:r>
                      <a:endParaRPr lang="es-E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Estado temporal asignado cuando se llama a </a:t>
                      </a:r>
                      <a:r>
                        <a:rPr lang="es-ES" sz="2300" dirty="0" err="1" smtClean="0"/>
                        <a:t>WiFi.begin</a:t>
                      </a:r>
                      <a:r>
                        <a:rPr lang="es-ES" sz="2300" dirty="0" smtClean="0"/>
                        <a:t>()</a:t>
                      </a:r>
                      <a:endParaRPr lang="es-E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8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300" dirty="0" smtClean="0"/>
                        <a:t>1</a:t>
                      </a:r>
                      <a:endParaRPr lang="es-E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WL_NO_SSID_AVAIL</a:t>
                      </a:r>
                      <a:endParaRPr lang="es-E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No hay SSID disponibles</a:t>
                      </a:r>
                      <a:endParaRPr lang="es-E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5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3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WL_SCAN_COMPLETED</a:t>
                      </a:r>
                      <a:endParaRPr lang="es-E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Escaneo de redes se ha completado</a:t>
                      </a:r>
                      <a:endParaRPr lang="es-E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3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WL_CONNECTED</a:t>
                      </a:r>
                      <a:endParaRPr lang="es-E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Conexión a una red </a:t>
                      </a:r>
                      <a:r>
                        <a:rPr lang="es-ES" sz="2300" dirty="0" err="1" smtClean="0"/>
                        <a:t>WiFi</a:t>
                      </a:r>
                      <a:endParaRPr lang="es-ES" sz="2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3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3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WL_CONNECT_FAILED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300" dirty="0" smtClean="0"/>
                        <a:t>Falla en la conexión en todos los intentos</a:t>
                      </a:r>
                      <a:endParaRPr lang="es-E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4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3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WL_CONNECTION_LOST</a:t>
                      </a:r>
                      <a:endParaRPr lang="es-E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Conexión perdida</a:t>
                      </a:r>
                      <a:endParaRPr lang="es-E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WL_DISCONNECTED</a:t>
                      </a:r>
                      <a:endParaRPr lang="es-E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dirty="0" smtClean="0"/>
                        <a:t>Desconexión de la 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397687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838200" y="365125"/>
            <a:ext cx="10515600" cy="904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La función </a:t>
            </a:r>
            <a:r>
              <a:rPr lang="es-ES" sz="3200" dirty="0" err="1" smtClean="0"/>
              <a:t>WiFi.status</a:t>
            </a:r>
            <a:r>
              <a:rPr lang="es-ES" sz="3200" dirty="0" smtClean="0"/>
              <a:t>() devuelve uno de los siguientes valores (constantes) mostrados en la tabla: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7911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sz="6000" b="1" dirty="0" smtClean="0">
                <a:latin typeface="+mn-lt"/>
              </a:rPr>
              <a:t>Wifi en modo de Punto de acceso</a:t>
            </a:r>
            <a:endParaRPr lang="es-ES" sz="60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100" dirty="0" smtClean="0"/>
              <a:t>Cuando se configura el ESP32 como punto de acceso, se podrá conectar a cualquier dispositivo con capacidades </a:t>
            </a:r>
            <a:r>
              <a:rPr lang="es-ES" sz="3100" dirty="0" err="1" smtClean="0"/>
              <a:t>WiFi</a:t>
            </a:r>
            <a:r>
              <a:rPr lang="es-ES" sz="3100" dirty="0" smtClean="0"/>
              <a:t> sin necesidad de conectarse a un </a:t>
            </a:r>
            <a:r>
              <a:rPr lang="es-ES" sz="3100" dirty="0" err="1" smtClean="0"/>
              <a:t>Router</a:t>
            </a:r>
            <a:r>
              <a:rPr lang="es-ES" sz="3100" dirty="0" smtClean="0"/>
              <a:t>. Cuando se configura el ESP32 como punto de acceso, este crea su propia red </a:t>
            </a:r>
            <a:r>
              <a:rPr lang="es-ES" sz="3100" dirty="0" err="1" smtClean="0"/>
              <a:t>WiFi</a:t>
            </a:r>
            <a:r>
              <a:rPr lang="es-ES" sz="3100" dirty="0" smtClean="0"/>
              <a:t>, y los dispositivos </a:t>
            </a:r>
            <a:r>
              <a:rPr lang="es-ES" sz="3100" dirty="0" err="1" smtClean="0"/>
              <a:t>WiFi</a:t>
            </a:r>
            <a:r>
              <a:rPr lang="es-ES" sz="3100" dirty="0" smtClean="0"/>
              <a:t> cercanos (estaciones) pueden conectarse a él (por ejemplo un smartphone o un PC). Así, no es necesario estar conectado a un </a:t>
            </a:r>
            <a:r>
              <a:rPr lang="es-ES" sz="3100" dirty="0" err="1" smtClean="0"/>
              <a:t>Router</a:t>
            </a:r>
            <a:r>
              <a:rPr lang="es-ES" sz="3100" dirty="0" smtClean="0"/>
              <a:t> para controlarlo.</a:t>
            </a:r>
          </a:p>
          <a:p>
            <a:r>
              <a:rPr lang="es-ES" sz="3100" dirty="0" smtClean="0"/>
              <a:t>Esto también puede ser útil si se quieren tener varios dispositivos ESP32 hablando entre sí sin necesidad de un </a:t>
            </a:r>
            <a:r>
              <a:rPr lang="es-ES" sz="3100" dirty="0" err="1" smtClean="0"/>
              <a:t>Router</a:t>
            </a:r>
            <a:r>
              <a:rPr lang="es-ES" sz="3100" dirty="0" smtClean="0"/>
              <a:t>.</a:t>
            </a:r>
            <a:endParaRPr lang="es-ES" sz="31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2850413"/>
          </a:xfrm>
        </p:spPr>
        <p:txBody>
          <a:bodyPr/>
          <a:lstStyle/>
          <a:p>
            <a:r>
              <a:rPr lang="es-ES" dirty="0" smtClean="0"/>
              <a:t>Debido a que el ESP32 no se conecta más a una red cableada como un </a:t>
            </a:r>
            <a:r>
              <a:rPr lang="es-ES" dirty="0" err="1" smtClean="0"/>
              <a:t>Router</a:t>
            </a:r>
            <a:r>
              <a:rPr lang="es-ES" dirty="0" smtClean="0"/>
              <a:t>, se llama </a:t>
            </a:r>
            <a:r>
              <a:rPr lang="es-ES" dirty="0" err="1" smtClean="0"/>
              <a:t>soft</a:t>
            </a:r>
            <a:r>
              <a:rPr lang="es-ES" dirty="0" smtClean="0"/>
              <a:t>-AP (</a:t>
            </a:r>
            <a:r>
              <a:rPr lang="es-ES" dirty="0" err="1" smtClean="0"/>
              <a:t>soft</a:t>
            </a:r>
            <a:r>
              <a:rPr lang="es-ES" dirty="0" smtClean="0"/>
              <a:t> Access Point). Esto significa que si se intentan cargar librerías o utilizar el firmware desde Internet, no funcionará. Tampoco funciona si se hacen peticiones HTTP a servicios en internet para publicar las lecturas de los sensores en la nube o utilizar servicios en internet (como enviar un correo electrónico, por ejemplo).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3215538"/>
            <a:ext cx="6086475" cy="32217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7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>
                <a:latin typeface="+mn-lt"/>
              </a:rPr>
              <a:t>Configurar el ESP32 como punto de acceso</a:t>
            </a:r>
            <a:endParaRPr lang="es-ES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Para configurar el ESP32 como punto de acceso, se debe configurar el modo </a:t>
            </a:r>
            <a:r>
              <a:rPr lang="es-ES" sz="3200" dirty="0" err="1" smtClean="0"/>
              <a:t>WiFi</a:t>
            </a:r>
            <a:r>
              <a:rPr lang="es-ES" sz="3200" dirty="0" smtClean="0"/>
              <a:t> como punto de acceso:</a:t>
            </a:r>
          </a:p>
          <a:p>
            <a:pPr marL="457200" lvl="1" indent="0">
              <a:buNone/>
            </a:pPr>
            <a:r>
              <a:rPr lang="es-ES" sz="3200" dirty="0" err="1" smtClean="0"/>
              <a:t>WiFi.mode</a:t>
            </a:r>
            <a:r>
              <a:rPr lang="es-ES" sz="3200" dirty="0" smtClean="0"/>
              <a:t>(WIFI_AP)</a:t>
            </a:r>
          </a:p>
          <a:p>
            <a:r>
              <a:rPr lang="es-ES" sz="3200" dirty="0" smtClean="0"/>
              <a:t>Luego, se utiliza el método </a:t>
            </a:r>
            <a:r>
              <a:rPr lang="es-ES" sz="3200" b="1" dirty="0" err="1" smtClean="0"/>
              <a:t>softAP</a:t>
            </a:r>
            <a:r>
              <a:rPr lang="es-ES" sz="3200" b="1" dirty="0" smtClean="0"/>
              <a:t>() </a:t>
            </a:r>
            <a:r>
              <a:rPr lang="es-ES" sz="3200" dirty="0" smtClean="0"/>
              <a:t>de la siguiente manera:</a:t>
            </a:r>
          </a:p>
          <a:p>
            <a:pPr marL="457200" lvl="1" indent="0">
              <a:buNone/>
            </a:pPr>
            <a:r>
              <a:rPr lang="es-ES" sz="3200" b="1" dirty="0" err="1" smtClean="0"/>
              <a:t>WiFi.softAP</a:t>
            </a:r>
            <a:r>
              <a:rPr lang="es-ES" sz="3200" dirty="0" smtClean="0"/>
              <a:t>(</a:t>
            </a:r>
            <a:r>
              <a:rPr lang="es-ES" sz="3200" dirty="0" err="1" smtClean="0"/>
              <a:t>ssid</a:t>
            </a:r>
            <a:r>
              <a:rPr lang="es-ES" sz="3200" dirty="0" smtClean="0"/>
              <a:t>, </a:t>
            </a:r>
            <a:r>
              <a:rPr lang="es-ES" sz="3200" dirty="0" err="1" smtClean="0"/>
              <a:t>password</a:t>
            </a:r>
            <a:r>
              <a:rPr lang="es-ES" sz="3200" dirty="0" smtClean="0"/>
              <a:t>);</a:t>
            </a:r>
          </a:p>
          <a:p>
            <a:pPr marL="914400" lvl="2" indent="0">
              <a:buNone/>
            </a:pPr>
            <a:r>
              <a:rPr lang="es-ES" sz="3200" b="1" dirty="0" err="1" smtClean="0"/>
              <a:t>ssid</a:t>
            </a:r>
            <a:r>
              <a:rPr lang="es-ES" sz="3200" b="1" dirty="0" smtClean="0"/>
              <a:t>:</a:t>
            </a:r>
            <a:r>
              <a:rPr lang="es-ES" sz="3200" dirty="0" smtClean="0"/>
              <a:t> es el nombre que se le quiere asignar al punto de acceso ESP32</a:t>
            </a:r>
          </a:p>
          <a:p>
            <a:pPr marL="914400" lvl="2" indent="0">
              <a:buNone/>
            </a:pPr>
            <a:r>
              <a:rPr lang="es-ES" sz="3200" b="1" dirty="0" err="1" smtClean="0"/>
              <a:t>password</a:t>
            </a:r>
            <a:r>
              <a:rPr lang="es-ES" sz="3200" b="1" dirty="0" smtClean="0"/>
              <a:t>: </a:t>
            </a:r>
            <a:r>
              <a:rPr lang="es-ES" sz="3200" dirty="0" smtClean="0"/>
              <a:t>es la contraseña del punto de acceso. Si no se quiere establecer una contraseña, se utiliza NULL.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7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r>
              <a:rPr lang="es-ES" sz="3200" dirty="0" smtClean="0"/>
              <a:t>También hay otros parámetros opcionales que se pueden pasar al método </a:t>
            </a:r>
            <a:r>
              <a:rPr lang="es-ES" sz="3200" dirty="0" err="1" smtClean="0"/>
              <a:t>softAP</a:t>
            </a:r>
            <a:r>
              <a:rPr lang="es-ES" sz="3200" dirty="0" smtClean="0"/>
              <a:t>():</a:t>
            </a:r>
          </a:p>
          <a:p>
            <a:pPr marL="457200" lvl="1" indent="0">
              <a:buNone/>
            </a:pPr>
            <a:r>
              <a:rPr lang="es-ES" sz="3200" b="1" dirty="0" err="1" smtClean="0"/>
              <a:t>WiFi.softAP</a:t>
            </a:r>
            <a:r>
              <a:rPr lang="es-ES" sz="3200" dirty="0" smtClean="0"/>
              <a:t>(</a:t>
            </a:r>
            <a:r>
              <a:rPr lang="es-ES" sz="3200" dirty="0" err="1" smtClean="0"/>
              <a:t>const</a:t>
            </a:r>
            <a:r>
              <a:rPr lang="es-ES" sz="3200" dirty="0" smtClean="0"/>
              <a:t> </a:t>
            </a:r>
            <a:r>
              <a:rPr lang="es-ES" sz="3200" dirty="0" err="1" smtClean="0"/>
              <a:t>char</a:t>
            </a:r>
            <a:r>
              <a:rPr lang="es-ES" sz="3200" dirty="0" smtClean="0"/>
              <a:t>* </a:t>
            </a:r>
            <a:r>
              <a:rPr lang="es-ES" sz="3200" dirty="0" err="1" smtClean="0"/>
              <a:t>ssid</a:t>
            </a:r>
            <a:r>
              <a:rPr lang="es-ES" sz="3200" dirty="0" smtClean="0"/>
              <a:t>, </a:t>
            </a:r>
            <a:r>
              <a:rPr lang="es-ES" sz="3200" dirty="0" err="1" smtClean="0"/>
              <a:t>const</a:t>
            </a:r>
            <a:r>
              <a:rPr lang="es-ES" sz="3200" dirty="0" smtClean="0"/>
              <a:t> </a:t>
            </a:r>
            <a:r>
              <a:rPr lang="es-ES" sz="3200" dirty="0" err="1" smtClean="0"/>
              <a:t>char</a:t>
            </a:r>
            <a:r>
              <a:rPr lang="es-ES" sz="3200" dirty="0" smtClean="0"/>
              <a:t>* </a:t>
            </a:r>
            <a:r>
              <a:rPr lang="es-ES" sz="3200" dirty="0" err="1" smtClean="0"/>
              <a:t>password</a:t>
            </a:r>
            <a:r>
              <a:rPr lang="es-ES" sz="3200" dirty="0" smtClean="0"/>
              <a:t>, </a:t>
            </a:r>
            <a:r>
              <a:rPr lang="es-ES" sz="3200" dirty="0" err="1" smtClean="0"/>
              <a:t>int</a:t>
            </a:r>
            <a:r>
              <a:rPr lang="es-ES" sz="3200" dirty="0" smtClean="0"/>
              <a:t> </a:t>
            </a:r>
            <a:r>
              <a:rPr lang="es-ES" sz="3200" dirty="0" err="1" smtClean="0"/>
              <a:t>channel</a:t>
            </a:r>
            <a:r>
              <a:rPr lang="es-ES" sz="3200" dirty="0" smtClean="0"/>
              <a:t>, </a:t>
            </a:r>
            <a:r>
              <a:rPr lang="es-ES" sz="3200" dirty="0" err="1" smtClean="0"/>
              <a:t>int</a:t>
            </a:r>
            <a:r>
              <a:rPr lang="es-ES" sz="3200" dirty="0" smtClean="0"/>
              <a:t> </a:t>
            </a:r>
            <a:r>
              <a:rPr lang="es-ES" sz="3200" dirty="0" err="1" smtClean="0"/>
              <a:t>ssid_hidden</a:t>
            </a:r>
            <a:r>
              <a:rPr lang="es-ES" sz="3200" dirty="0" smtClean="0"/>
              <a:t>, </a:t>
            </a:r>
            <a:r>
              <a:rPr lang="es-ES" sz="3200" dirty="0" err="1" smtClean="0"/>
              <a:t>int</a:t>
            </a:r>
            <a:r>
              <a:rPr lang="es-ES" sz="3200" dirty="0" smtClean="0"/>
              <a:t> </a:t>
            </a:r>
            <a:r>
              <a:rPr lang="es-ES" sz="3200" dirty="0" err="1" smtClean="0"/>
              <a:t>max_connection</a:t>
            </a:r>
            <a:r>
              <a:rPr lang="es-ES" sz="3200" dirty="0" smtClean="0"/>
              <a:t>)</a:t>
            </a:r>
          </a:p>
          <a:p>
            <a:pPr marL="914400" lvl="2" indent="0">
              <a:buNone/>
            </a:pPr>
            <a:r>
              <a:rPr lang="es-ES" sz="3200" b="1" dirty="0" err="1" smtClean="0"/>
              <a:t>ssid</a:t>
            </a:r>
            <a:r>
              <a:rPr lang="es-ES" sz="3200" b="1" dirty="0" smtClean="0"/>
              <a:t>:</a:t>
            </a:r>
            <a:r>
              <a:rPr lang="es-ES" sz="3200" dirty="0" smtClean="0"/>
              <a:t> nombre para el punto de acceso - máximo de 63 caracteres;</a:t>
            </a:r>
          </a:p>
          <a:p>
            <a:pPr marL="914400" lvl="2" indent="0">
              <a:buNone/>
            </a:pPr>
            <a:r>
              <a:rPr lang="es-ES" sz="3200" b="1" dirty="0" err="1" smtClean="0"/>
              <a:t>password</a:t>
            </a:r>
            <a:r>
              <a:rPr lang="es-ES" sz="3200" b="1" dirty="0" smtClean="0"/>
              <a:t>:</a:t>
            </a:r>
            <a:r>
              <a:rPr lang="es-ES" sz="3200" dirty="0" smtClean="0"/>
              <a:t> mínimo de 8 caracteres; se pone a NULL si se quiere que el punto de acceso esté abierto;</a:t>
            </a:r>
          </a:p>
          <a:p>
            <a:pPr marL="914400" lvl="2" indent="0">
              <a:buNone/>
            </a:pPr>
            <a:r>
              <a:rPr lang="es-ES" sz="3200" b="1" dirty="0" err="1" smtClean="0"/>
              <a:t>channel</a:t>
            </a:r>
            <a:r>
              <a:rPr lang="es-ES" sz="3200" b="1" dirty="0" smtClean="0"/>
              <a:t>:</a:t>
            </a:r>
            <a:r>
              <a:rPr lang="es-ES" sz="3200" dirty="0" smtClean="0"/>
              <a:t> Número de canal </a:t>
            </a:r>
            <a:r>
              <a:rPr lang="es-ES" sz="3200" dirty="0" err="1" smtClean="0"/>
              <a:t>Wi</a:t>
            </a:r>
            <a:r>
              <a:rPr lang="es-ES" sz="3200" dirty="0" smtClean="0"/>
              <a:t>-Fi (1-13)</a:t>
            </a:r>
          </a:p>
          <a:p>
            <a:pPr marL="914400" lvl="2" indent="0">
              <a:buNone/>
            </a:pPr>
            <a:r>
              <a:rPr lang="es-ES" sz="3200" b="1" dirty="0" err="1" smtClean="0"/>
              <a:t>ssid_hidden</a:t>
            </a:r>
            <a:r>
              <a:rPr lang="es-ES" sz="3200" b="1" dirty="0" smtClean="0"/>
              <a:t>:</a:t>
            </a:r>
            <a:r>
              <a:rPr lang="es-ES" sz="3200" dirty="0" smtClean="0"/>
              <a:t> 0 = difundir SSID, 1 = ocultar SSID</a:t>
            </a:r>
          </a:p>
          <a:p>
            <a:pPr marL="914400" lvl="2" indent="0">
              <a:buNone/>
            </a:pPr>
            <a:r>
              <a:rPr lang="es-ES" sz="3200" b="1" dirty="0" err="1" smtClean="0"/>
              <a:t>max_connection</a:t>
            </a:r>
            <a:r>
              <a:rPr lang="es-ES" sz="3200" b="1" dirty="0" smtClean="0"/>
              <a:t>: </a:t>
            </a:r>
            <a:r>
              <a:rPr lang="es-ES" sz="3200" dirty="0" smtClean="0"/>
              <a:t>máximo de clientes conectados simultáneamente (1-4)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4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 dirty="0" smtClean="0">
                <a:latin typeface="+mn-lt"/>
              </a:rPr>
              <a:t>Otras funciones de la librería </a:t>
            </a:r>
            <a:r>
              <a:rPr lang="es-CO" sz="5400" b="1" dirty="0" err="1" smtClean="0">
                <a:latin typeface="+mn-lt"/>
              </a:rPr>
              <a:t>Wifi.h</a:t>
            </a:r>
            <a:endParaRPr lang="es-ES" sz="54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Obtener la intensidad de la conexión </a:t>
            </a:r>
            <a:r>
              <a:rPr lang="es-ES" sz="3200" dirty="0" err="1" smtClean="0"/>
              <a:t>WiFi</a:t>
            </a:r>
            <a:r>
              <a:rPr lang="es-ES" sz="3200" dirty="0" smtClean="0"/>
              <a:t>, RSSI (</a:t>
            </a:r>
            <a:r>
              <a:rPr lang="es-ES" sz="3200" dirty="0" err="1"/>
              <a:t>R</a:t>
            </a:r>
            <a:r>
              <a:rPr lang="es-ES" sz="3200" dirty="0" err="1" smtClean="0"/>
              <a:t>eceived</a:t>
            </a:r>
            <a:r>
              <a:rPr lang="es-ES" sz="3200" dirty="0" smtClean="0"/>
              <a:t> </a:t>
            </a:r>
            <a:r>
              <a:rPr lang="es-ES" sz="3200" dirty="0" err="1" smtClean="0"/>
              <a:t>Signal</a:t>
            </a:r>
            <a:r>
              <a:rPr lang="es-ES" sz="3200" dirty="0" smtClean="0"/>
              <a:t> </a:t>
            </a:r>
            <a:r>
              <a:rPr lang="es-ES" sz="3200" dirty="0" err="1" smtClean="0"/>
              <a:t>Strength</a:t>
            </a:r>
            <a:r>
              <a:rPr lang="es-ES" sz="3200" dirty="0" smtClean="0"/>
              <a:t> </a:t>
            </a:r>
            <a:r>
              <a:rPr lang="es-ES" sz="3200" dirty="0" err="1" smtClean="0"/>
              <a:t>Indicator</a:t>
            </a:r>
            <a:r>
              <a:rPr lang="es-ES" sz="3200" dirty="0" smtClean="0"/>
              <a:t>), </a:t>
            </a:r>
            <a:r>
              <a:rPr lang="es-ES" sz="3200" dirty="0" smtClean="0"/>
              <a:t>después de la conexión del ESP32</a:t>
            </a:r>
            <a:r>
              <a:rPr lang="es-ES" sz="3200" dirty="0" smtClean="0"/>
              <a:t>:</a:t>
            </a:r>
          </a:p>
          <a:p>
            <a:pPr marL="457200" lvl="1" indent="0">
              <a:buNone/>
            </a:pPr>
            <a:r>
              <a:rPr lang="es-ES" sz="3200" b="1" dirty="0" err="1" smtClean="0"/>
              <a:t>WiFi.RSSI</a:t>
            </a:r>
            <a:r>
              <a:rPr lang="es-ES" sz="3200" b="1" dirty="0" smtClean="0"/>
              <a:t>()</a:t>
            </a:r>
          </a:p>
          <a:p>
            <a:r>
              <a:rPr lang="es-ES" sz="3200" dirty="0" smtClean="0"/>
              <a:t>Devolver el número de redes </a:t>
            </a:r>
            <a:r>
              <a:rPr lang="es-ES" sz="3200" dirty="0" err="1" smtClean="0"/>
              <a:t>WiFi</a:t>
            </a:r>
            <a:r>
              <a:rPr lang="es-ES" sz="3200" dirty="0" smtClean="0"/>
              <a:t> encontradas en el rango de operación del ESP32:</a:t>
            </a:r>
          </a:p>
          <a:p>
            <a:pPr marL="457200" lvl="1" indent="0">
              <a:buNone/>
            </a:pPr>
            <a:r>
              <a:rPr lang="es-ES" sz="3200" b="1" dirty="0" smtClean="0"/>
              <a:t>n = </a:t>
            </a:r>
            <a:r>
              <a:rPr lang="es-ES" sz="3200" b="1" dirty="0" err="1" smtClean="0"/>
              <a:t>WiFi.scanNetworks</a:t>
            </a:r>
            <a:r>
              <a:rPr lang="es-ES" sz="3200" b="1" dirty="0" smtClean="0"/>
              <a:t>() </a:t>
            </a:r>
            <a:r>
              <a:rPr lang="es-ES" sz="3200" dirty="0" smtClean="0"/>
              <a:t>//n = cantidad de redes halladas</a:t>
            </a:r>
            <a:endParaRPr lang="es-ES" sz="3200" b="1" dirty="0" smtClean="0"/>
          </a:p>
          <a:p>
            <a:r>
              <a:rPr lang="es-ES" sz="3200" dirty="0" smtClean="0"/>
              <a:t>Obtener la intensidad de una red </a:t>
            </a:r>
            <a:r>
              <a:rPr lang="es-ES" sz="3200" dirty="0" err="1" smtClean="0"/>
              <a:t>WiFi</a:t>
            </a:r>
            <a:r>
              <a:rPr lang="es-ES" sz="3200" dirty="0" smtClean="0"/>
              <a:t>:</a:t>
            </a:r>
          </a:p>
          <a:p>
            <a:pPr marL="457200" lvl="1" indent="0">
              <a:buNone/>
            </a:pPr>
            <a:r>
              <a:rPr lang="es-ES" sz="3200" b="1" dirty="0" err="1" smtClean="0"/>
              <a:t>WiFi.RSSI</a:t>
            </a:r>
            <a:r>
              <a:rPr lang="es-ES" sz="3200" b="1" dirty="0" smtClean="0"/>
              <a:t>(i) </a:t>
            </a:r>
            <a:r>
              <a:rPr lang="es-ES" sz="3200" dirty="0" smtClean="0"/>
              <a:t>//i = numero de la red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5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Devolver el SSID de una red específica:</a:t>
            </a:r>
          </a:p>
          <a:p>
            <a:pPr marL="457200" lvl="1" indent="0">
              <a:buNone/>
            </a:pPr>
            <a:r>
              <a:rPr lang="es-ES" sz="3200" b="1" dirty="0" err="1" smtClean="0"/>
              <a:t>WiFi.SSID</a:t>
            </a:r>
            <a:r>
              <a:rPr lang="es-ES" sz="3200" b="1" dirty="0" smtClean="0"/>
              <a:t>(i) </a:t>
            </a:r>
            <a:r>
              <a:rPr lang="es-ES" sz="3200" dirty="0" smtClean="0"/>
              <a:t>//i = numero de la red</a:t>
            </a:r>
            <a:endParaRPr lang="es-ES" sz="3200" b="1" dirty="0" smtClean="0"/>
          </a:p>
          <a:p>
            <a:r>
              <a:rPr lang="es-ES" sz="3200" dirty="0" smtClean="0"/>
              <a:t>Devolver el tipo de cifrado de una red específica 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s-ES" sz="3200" b="1" dirty="0" err="1" smtClean="0"/>
              <a:t>WiFi.encryptionType</a:t>
            </a:r>
            <a:r>
              <a:rPr lang="es-ES" sz="3200" b="1" dirty="0" smtClean="0"/>
              <a:t>(i)</a:t>
            </a:r>
            <a:r>
              <a:rPr lang="es-ES" sz="3200" dirty="0" smtClean="0"/>
              <a:t> //i = numero de la red</a:t>
            </a:r>
            <a:endParaRPr lang="es-ES" sz="3200" b="1" dirty="0" smtClean="0"/>
          </a:p>
          <a:p>
            <a:pPr marL="457200" lvl="1" indent="0">
              <a:buNone/>
            </a:pPr>
            <a:r>
              <a:rPr lang="es-ES" sz="3200" dirty="0" smtClean="0"/>
              <a:t>La función puede devolver una de las siguientes opciones:</a:t>
            </a:r>
          </a:p>
          <a:p>
            <a:pPr marL="914400" lvl="2" indent="0">
              <a:buNone/>
            </a:pPr>
            <a:r>
              <a:rPr lang="es-ES" sz="3200" dirty="0" smtClean="0"/>
              <a:t>WIFI_AUTH_OPEN</a:t>
            </a:r>
          </a:p>
          <a:p>
            <a:pPr marL="914400" lvl="2" indent="0">
              <a:buNone/>
            </a:pPr>
            <a:r>
              <a:rPr lang="es-ES" sz="3200" dirty="0" smtClean="0"/>
              <a:t>WIFI_AUTH_WEP</a:t>
            </a:r>
          </a:p>
          <a:p>
            <a:pPr marL="914400" lvl="2" indent="0">
              <a:buNone/>
            </a:pPr>
            <a:r>
              <a:rPr lang="es-ES" sz="3200" dirty="0" smtClean="0"/>
              <a:t>WIFI_AUTH_WPA_PSK</a:t>
            </a:r>
          </a:p>
          <a:p>
            <a:pPr marL="914400" lvl="2" indent="0">
              <a:buNone/>
            </a:pPr>
            <a:r>
              <a:rPr lang="es-ES" sz="3200" dirty="0" smtClean="0"/>
              <a:t>WIFI_AUTH_WPA2_PSK</a:t>
            </a:r>
          </a:p>
          <a:p>
            <a:pPr marL="914400" lvl="2" indent="0">
              <a:buNone/>
            </a:pPr>
            <a:r>
              <a:rPr lang="es-ES" sz="3200" dirty="0" smtClean="0"/>
              <a:t>WIFI_AUTH_WPA_WPA2_PSK</a:t>
            </a:r>
          </a:p>
          <a:p>
            <a:pPr marL="914400" lvl="2" indent="0">
              <a:buNone/>
            </a:pPr>
            <a:r>
              <a:rPr lang="es-ES" sz="3200" dirty="0" smtClean="0"/>
              <a:t>WIFI_AUTH_WPA2_ENTERPRISE</a:t>
            </a:r>
          </a:p>
          <a:p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0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r>
              <a:rPr lang="es-ES" sz="3200" dirty="0" smtClean="0"/>
              <a:t>Obtener la dirección IP del ESP32 asignada por un </a:t>
            </a:r>
            <a:r>
              <a:rPr lang="es-ES" sz="3200" dirty="0" err="1" smtClean="0"/>
              <a:t>Router</a:t>
            </a:r>
            <a:r>
              <a:rPr lang="es-ES" sz="3200" dirty="0" smtClean="0"/>
              <a:t> </a:t>
            </a:r>
            <a:r>
              <a:rPr lang="es-ES" sz="3200" dirty="0" smtClean="0"/>
              <a:t>después de establecer una conexión con la red </a:t>
            </a:r>
            <a:r>
              <a:rPr lang="es-ES" sz="3200" dirty="0" err="1" smtClean="0"/>
              <a:t>WiFi</a:t>
            </a:r>
            <a:r>
              <a:rPr lang="es-ES" sz="3200" dirty="0" smtClean="0"/>
              <a:t>:</a:t>
            </a:r>
            <a:endParaRPr lang="es-ES" sz="3200" dirty="0" smtClean="0"/>
          </a:p>
          <a:p>
            <a:pPr marL="457200" lvl="1" indent="0">
              <a:buNone/>
            </a:pPr>
            <a:r>
              <a:rPr lang="es-ES" sz="3200" b="1" dirty="0" err="1" smtClean="0"/>
              <a:t>WiFi.localIP</a:t>
            </a:r>
            <a:r>
              <a:rPr lang="es-ES" sz="3200" b="1" dirty="0" smtClean="0"/>
              <a:t>()</a:t>
            </a:r>
          </a:p>
          <a:p>
            <a:r>
              <a:rPr lang="es-ES" sz="3200" dirty="0" smtClean="0"/>
              <a:t>Establecer una dirección IP estática del ESP32:</a:t>
            </a:r>
          </a:p>
          <a:p>
            <a:pPr marL="457200" lvl="1" indent="0">
              <a:buNone/>
            </a:pPr>
            <a:r>
              <a:rPr lang="es-ES" sz="3200" b="1" dirty="0" err="1" smtClean="0"/>
              <a:t>WiFi.config</a:t>
            </a:r>
            <a:r>
              <a:rPr lang="es-ES" sz="3200" dirty="0" smtClean="0"/>
              <a:t>(</a:t>
            </a:r>
            <a:r>
              <a:rPr lang="es-ES" sz="3200" dirty="0" err="1" smtClean="0"/>
              <a:t>local_IP</a:t>
            </a:r>
            <a:r>
              <a:rPr lang="es-ES" sz="3200" dirty="0" smtClean="0"/>
              <a:t>, </a:t>
            </a:r>
            <a:r>
              <a:rPr lang="es-ES" sz="3200" dirty="0" err="1" smtClean="0"/>
              <a:t>gateway</a:t>
            </a:r>
            <a:r>
              <a:rPr lang="es-ES" sz="3200" dirty="0" smtClean="0"/>
              <a:t>, </a:t>
            </a:r>
            <a:r>
              <a:rPr lang="es-ES" sz="3200" dirty="0" err="1" smtClean="0"/>
              <a:t>subnet</a:t>
            </a:r>
            <a:r>
              <a:rPr lang="es-ES" sz="3200" dirty="0" smtClean="0"/>
              <a:t>, </a:t>
            </a:r>
            <a:r>
              <a:rPr lang="es-ES" sz="3200" dirty="0" err="1" smtClean="0"/>
              <a:t>primaryDNS</a:t>
            </a:r>
            <a:r>
              <a:rPr lang="es-ES" sz="3200" dirty="0" smtClean="0"/>
              <a:t>, </a:t>
            </a:r>
            <a:r>
              <a:rPr lang="es-ES" sz="3200" dirty="0" err="1" smtClean="0"/>
              <a:t>secondaryDNS</a:t>
            </a:r>
            <a:r>
              <a:rPr lang="es-ES" sz="3200" dirty="0" smtClean="0"/>
              <a:t>)</a:t>
            </a:r>
          </a:p>
          <a:p>
            <a:pPr marL="914400" lvl="2" indent="0">
              <a:buNone/>
            </a:pPr>
            <a:r>
              <a:rPr lang="es-ES" sz="3200" dirty="0" smtClean="0"/>
              <a:t>Los parámetros </a:t>
            </a:r>
            <a:r>
              <a:rPr lang="es-ES" sz="3200" dirty="0" err="1" smtClean="0"/>
              <a:t>primaryDNS</a:t>
            </a:r>
            <a:r>
              <a:rPr lang="es-ES" sz="3200" dirty="0" smtClean="0"/>
              <a:t> y </a:t>
            </a:r>
            <a:r>
              <a:rPr lang="es-ES" sz="3200" dirty="0" err="1" smtClean="0"/>
              <a:t>secondaryDNS</a:t>
            </a:r>
            <a:r>
              <a:rPr lang="es-ES" sz="3200" dirty="0" smtClean="0"/>
              <a:t> son opcionales</a:t>
            </a:r>
          </a:p>
          <a:p>
            <a:r>
              <a:rPr lang="es-ES" sz="3200" dirty="0" smtClean="0"/>
              <a:t>Desconectar de una red </a:t>
            </a:r>
            <a:r>
              <a:rPr lang="es-ES" sz="3200" dirty="0" err="1" smtClean="0"/>
              <a:t>Wi</a:t>
            </a:r>
            <a:r>
              <a:rPr lang="es-ES" sz="3200" dirty="0" smtClean="0"/>
              <a:t>-Fi previamente conectada:</a:t>
            </a:r>
          </a:p>
          <a:p>
            <a:pPr marL="457200" lvl="1" indent="0">
              <a:buNone/>
            </a:pPr>
            <a:r>
              <a:rPr lang="es-ES" sz="3200" b="1" dirty="0" err="1" smtClean="0"/>
              <a:t>WiFi.disconnect</a:t>
            </a:r>
            <a:r>
              <a:rPr lang="es-ES" sz="3200" b="1" dirty="0" smtClean="0"/>
              <a:t>()</a:t>
            </a:r>
          </a:p>
          <a:p>
            <a:r>
              <a:rPr lang="es-ES" sz="3200" dirty="0" smtClean="0"/>
              <a:t>Reconectarse a la red </a:t>
            </a:r>
            <a:r>
              <a:rPr lang="es-ES" sz="3200" dirty="0" err="1" smtClean="0"/>
              <a:t>Wi</a:t>
            </a:r>
            <a:r>
              <a:rPr lang="es-ES" sz="3200" dirty="0" smtClean="0"/>
              <a:t>-Fi después de perder la conexión:</a:t>
            </a:r>
          </a:p>
          <a:p>
            <a:pPr marL="457200" lvl="1" indent="0">
              <a:buNone/>
            </a:pPr>
            <a:r>
              <a:rPr lang="es-ES" sz="3200" b="1" dirty="0" err="1" smtClean="0"/>
              <a:t>WiFi.reconnect</a:t>
            </a:r>
            <a:r>
              <a:rPr lang="es-ES" sz="3200" b="1" dirty="0" smtClean="0"/>
              <a:t>()</a:t>
            </a:r>
            <a:endParaRPr lang="es-ES" sz="32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0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sz="6000" b="1" dirty="0" smtClean="0">
                <a:latin typeface="+mn-lt"/>
              </a:rPr>
              <a:t>Características del </a:t>
            </a:r>
            <a:r>
              <a:rPr lang="es-CO" sz="6000" b="1" dirty="0" err="1" smtClean="0">
                <a:latin typeface="+mn-lt"/>
              </a:rPr>
              <a:t>WiFi</a:t>
            </a:r>
            <a:r>
              <a:rPr lang="es-CO" sz="6000" b="1" dirty="0" smtClean="0">
                <a:latin typeface="+mn-lt"/>
              </a:rPr>
              <a:t> del ESP32</a:t>
            </a:r>
            <a:endParaRPr lang="es-ES" sz="60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El ESP32 implementa un protocolo TCP/IP y un protocolo MAC </a:t>
            </a:r>
            <a:r>
              <a:rPr lang="es-ES" sz="3200" dirty="0" err="1" smtClean="0"/>
              <a:t>WiFi</a:t>
            </a:r>
            <a:r>
              <a:rPr lang="es-ES" sz="3200" dirty="0" smtClean="0"/>
              <a:t> 802.11 b/g/n completo. </a:t>
            </a:r>
          </a:p>
          <a:p>
            <a:r>
              <a:rPr lang="es-ES" sz="3200" dirty="0" smtClean="0"/>
              <a:t>Admite el conjunto de servicios básicos (BSS), STA y </a:t>
            </a:r>
            <a:r>
              <a:rPr lang="es-ES" sz="3200" dirty="0" err="1" smtClean="0"/>
              <a:t>SoftAP</a:t>
            </a:r>
            <a:r>
              <a:rPr lang="es-ES" sz="3200" dirty="0" smtClean="0"/>
              <a:t> bajo la función de control distribuido (DCF). </a:t>
            </a:r>
          </a:p>
          <a:p>
            <a:r>
              <a:rPr lang="es-ES" sz="3200" dirty="0" smtClean="0"/>
              <a:t>La gestión de la energía se gestiona con mínima interacción con el host para minimizar el periodo de servicio activo.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9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err="1" smtClean="0">
                <a:latin typeface="+mn-lt"/>
              </a:rPr>
              <a:t>WiFi</a:t>
            </a:r>
            <a:r>
              <a:rPr lang="es-ES" sz="6000" b="1" dirty="0" smtClean="0">
                <a:latin typeface="+mn-lt"/>
              </a:rPr>
              <a:t> Radio y banda base</a:t>
            </a:r>
            <a:endParaRPr lang="es-ES" sz="60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La radio </a:t>
            </a:r>
            <a:r>
              <a:rPr lang="es-ES" sz="3200" dirty="0" err="1" smtClean="0"/>
              <a:t>WiFi</a:t>
            </a:r>
            <a:r>
              <a:rPr lang="es-ES" sz="3200" dirty="0" smtClean="0"/>
              <a:t> y la banda base de ESP32 admiten las siguientes características:</a:t>
            </a:r>
          </a:p>
          <a:p>
            <a:pPr marL="457200" lvl="1" indent="0">
              <a:buNone/>
            </a:pPr>
            <a:r>
              <a:rPr lang="es-ES" sz="3200" dirty="0" smtClean="0"/>
              <a:t>802.11b/g/n</a:t>
            </a:r>
          </a:p>
          <a:p>
            <a:pPr marL="457200" lvl="1" indent="0">
              <a:buNone/>
            </a:pPr>
            <a:r>
              <a:rPr lang="es-ES" sz="3200" dirty="0" smtClean="0"/>
              <a:t>802.11n MCS0-7 con un ancho de banda de 20 MHz y 40 MHz</a:t>
            </a:r>
          </a:p>
          <a:p>
            <a:pPr marL="457200" lvl="1" indent="0">
              <a:buNone/>
            </a:pPr>
            <a:r>
              <a:rPr lang="es-ES" sz="3200" dirty="0" smtClean="0"/>
              <a:t>802.11n MCS32 (RX)</a:t>
            </a:r>
          </a:p>
          <a:p>
            <a:pPr marL="457200" lvl="1" indent="0">
              <a:buNone/>
            </a:pPr>
            <a:r>
              <a:rPr lang="es-ES" sz="3200" dirty="0" smtClean="0"/>
              <a:t>802.11n 0.4 </a:t>
            </a:r>
            <a:r>
              <a:rPr lang="es-ES" sz="3200" dirty="0" err="1" smtClean="0"/>
              <a:t>μs</a:t>
            </a:r>
            <a:r>
              <a:rPr lang="es-ES" sz="3200" dirty="0" smtClean="0"/>
              <a:t> de intervalo de guarda</a:t>
            </a:r>
          </a:p>
          <a:p>
            <a:pPr marL="457200" lvl="1" indent="0">
              <a:buNone/>
            </a:pPr>
            <a:r>
              <a:rPr lang="es-ES" sz="3200" dirty="0" smtClean="0"/>
              <a:t>Hasta 150 Mbps de velocidad de datos</a:t>
            </a:r>
          </a:p>
          <a:p>
            <a:pPr marL="457200" lvl="1" indent="0">
              <a:buNone/>
            </a:pPr>
            <a:r>
              <a:rPr lang="es-ES" sz="3200" dirty="0" smtClean="0"/>
              <a:t>Recepción STBC 2×1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5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s-ES" sz="3200" dirty="0" smtClean="0"/>
              <a:t>Hasta 20,5 </a:t>
            </a:r>
            <a:r>
              <a:rPr lang="es-ES" sz="3200" dirty="0" err="1" smtClean="0"/>
              <a:t>dBm</a:t>
            </a:r>
            <a:r>
              <a:rPr lang="es-ES" sz="3200" dirty="0" smtClean="0"/>
              <a:t> de potencia de transmisión</a:t>
            </a:r>
          </a:p>
          <a:p>
            <a:pPr marL="457200" lvl="1" indent="0">
              <a:buNone/>
            </a:pPr>
            <a:r>
              <a:rPr lang="es-ES" sz="3200" dirty="0" smtClean="0"/>
              <a:t>Potencia de transmisión ajustable</a:t>
            </a:r>
          </a:p>
          <a:p>
            <a:pPr marL="457200" lvl="1" indent="0">
              <a:buNone/>
            </a:pPr>
            <a:r>
              <a:rPr lang="es-ES" sz="3200" dirty="0" smtClean="0"/>
              <a:t>Diversidad de antenas</a:t>
            </a:r>
          </a:p>
          <a:p>
            <a:pPr marL="457200" lvl="1" indent="0">
              <a:buNone/>
            </a:pPr>
            <a:r>
              <a:rPr lang="es-ES" sz="3200" dirty="0" smtClean="0"/>
              <a:t>El ESP32 admite una diversidad de antenas con un conmutador de RF externo:</a:t>
            </a:r>
          </a:p>
          <a:p>
            <a:pPr marL="914400" lvl="2" indent="0">
              <a:buNone/>
            </a:pPr>
            <a:r>
              <a:rPr lang="es-ES" sz="3200" dirty="0" smtClean="0"/>
              <a:t>Uno o varios </a:t>
            </a:r>
            <a:r>
              <a:rPr lang="es-ES" sz="3200" dirty="0" err="1" smtClean="0"/>
              <a:t>GPIOs</a:t>
            </a:r>
            <a:r>
              <a:rPr lang="es-ES" sz="3200" dirty="0" smtClean="0"/>
              <a:t> controlan el conmutador de RF y selecciona la mejor antena para minimizar los efectos del desvanecimiento del canal.</a:t>
            </a:r>
            <a:endParaRPr lang="es-ES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6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err="1" smtClean="0">
                <a:latin typeface="+mn-lt"/>
              </a:rPr>
              <a:t>WiFi</a:t>
            </a:r>
            <a:r>
              <a:rPr lang="es-ES" sz="6000" b="1" dirty="0" smtClean="0">
                <a:latin typeface="+mn-lt"/>
              </a:rPr>
              <a:t> MAC</a:t>
            </a:r>
            <a:endParaRPr lang="es-ES" sz="60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La MAC </a:t>
            </a:r>
            <a:r>
              <a:rPr lang="es-ES" sz="3200" dirty="0" err="1" smtClean="0"/>
              <a:t>Wi</a:t>
            </a:r>
            <a:r>
              <a:rPr lang="es-ES" sz="3200" dirty="0" smtClean="0"/>
              <a:t>-Fi del ESP32 aplica funciones de protocolo de bajo nivel de forma automática. Son las siguientes:</a:t>
            </a:r>
          </a:p>
          <a:p>
            <a:pPr marL="457200" lvl="1" indent="0">
              <a:buNone/>
            </a:pPr>
            <a:r>
              <a:rPr lang="es-ES" sz="3200" dirty="0" smtClean="0"/>
              <a:t>4 × interfaces </a:t>
            </a:r>
            <a:r>
              <a:rPr lang="es-ES" sz="3200" dirty="0" err="1" smtClean="0"/>
              <a:t>Wi</a:t>
            </a:r>
            <a:r>
              <a:rPr lang="es-ES" sz="3200" dirty="0" smtClean="0"/>
              <a:t>-Fi virtuales</a:t>
            </a:r>
          </a:p>
          <a:p>
            <a:pPr marL="457200" lvl="1" indent="0">
              <a:buNone/>
            </a:pPr>
            <a:r>
              <a:rPr lang="es-ES" sz="3200" dirty="0" smtClean="0"/>
              <a:t>Modo simultáneo de estación BSS de infraestructura/modo </a:t>
            </a:r>
            <a:r>
              <a:rPr lang="es-ES" sz="3200" dirty="0" err="1" smtClean="0"/>
              <a:t>SoftAP</a:t>
            </a:r>
            <a:r>
              <a:rPr lang="es-ES" sz="3200" dirty="0" smtClean="0"/>
              <a:t>/modo promiscuo</a:t>
            </a:r>
          </a:p>
          <a:p>
            <a:pPr marL="457200" lvl="1" indent="0">
              <a:buNone/>
            </a:pPr>
            <a:r>
              <a:rPr lang="es-ES" sz="3200" dirty="0" smtClean="0"/>
              <a:t>Protección RTS, protección CTS, </a:t>
            </a:r>
            <a:r>
              <a:rPr lang="es-ES" sz="3200" dirty="0" err="1" smtClean="0"/>
              <a:t>Immediate</a:t>
            </a:r>
            <a:r>
              <a:rPr lang="es-ES" sz="3200" dirty="0" smtClean="0"/>
              <a:t> Block ACK</a:t>
            </a:r>
          </a:p>
          <a:p>
            <a:pPr marL="457200" lvl="1" indent="0">
              <a:buNone/>
            </a:pPr>
            <a:r>
              <a:rPr lang="es-ES" sz="3200" dirty="0" smtClean="0"/>
              <a:t>Desfragmentación</a:t>
            </a:r>
          </a:p>
          <a:p>
            <a:pPr marL="457200" lvl="1" indent="0">
              <a:buNone/>
            </a:pPr>
            <a:r>
              <a:rPr lang="es-ES" sz="3200" dirty="0" smtClean="0"/>
              <a:t>TX/RX A-MPDU, RX A-MSDU</a:t>
            </a:r>
          </a:p>
          <a:p>
            <a:pPr marL="457200" lvl="1" indent="0">
              <a:buNone/>
            </a:pPr>
            <a:r>
              <a:rPr lang="es-ES" sz="3200" dirty="0" smtClean="0"/>
              <a:t>TXOP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s-ES" sz="3200" dirty="0" smtClean="0"/>
              <a:t>WMM</a:t>
            </a:r>
          </a:p>
          <a:p>
            <a:pPr marL="457200" lvl="1" indent="0">
              <a:buNone/>
            </a:pPr>
            <a:r>
              <a:rPr lang="es-ES" sz="3200" dirty="0" smtClean="0"/>
              <a:t>CCMP (CBC-MAC, modo contador), TKIP (MIC, RC4), WAPI (SMS4), WEP (RC4) y CRC</a:t>
            </a:r>
          </a:p>
          <a:p>
            <a:pPr marL="457200" lvl="1" indent="0">
              <a:buNone/>
            </a:pPr>
            <a:r>
              <a:rPr lang="es-ES" sz="3200" dirty="0" smtClean="0"/>
              <a:t>Supervisión automática de balizas (hardware TSF)</a:t>
            </a:r>
            <a:endParaRPr lang="es-ES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b="1" dirty="0" smtClean="0">
                <a:latin typeface="+mn-lt"/>
              </a:rPr>
              <a:t>Modos de operación del </a:t>
            </a:r>
            <a:r>
              <a:rPr lang="es-CO" sz="4800" b="1" dirty="0" err="1" smtClean="0">
                <a:latin typeface="+mn-lt"/>
              </a:rPr>
              <a:t>WiFi</a:t>
            </a:r>
            <a:r>
              <a:rPr lang="es-CO" sz="4800" b="1" dirty="0" smtClean="0">
                <a:latin typeface="+mn-lt"/>
              </a:rPr>
              <a:t> del ESP32</a:t>
            </a:r>
            <a:endParaRPr lang="es-ES" sz="48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El ESP32 puede actuar como estación </a:t>
            </a:r>
            <a:r>
              <a:rPr lang="es-ES" dirty="0" err="1" smtClean="0"/>
              <a:t>WiFi</a:t>
            </a:r>
            <a:r>
              <a:rPr lang="es-ES" dirty="0" smtClean="0"/>
              <a:t>, punto de acceso o ambos.</a:t>
            </a:r>
          </a:p>
          <a:p>
            <a:r>
              <a:rPr lang="es-ES" dirty="0" smtClean="0"/>
              <a:t>Para establecer el modo de operación del </a:t>
            </a:r>
            <a:r>
              <a:rPr lang="es-ES" dirty="0" err="1" smtClean="0"/>
              <a:t>WiFi</a:t>
            </a:r>
            <a:r>
              <a:rPr lang="es-ES" dirty="0" smtClean="0"/>
              <a:t> del ESP32 se hace uso de la función </a:t>
            </a:r>
            <a:r>
              <a:rPr lang="es-ES" dirty="0" err="1" smtClean="0"/>
              <a:t>WiFi.mode</a:t>
            </a:r>
            <a:r>
              <a:rPr lang="es-ES" dirty="0" smtClean="0"/>
              <a:t>() incluida en la librería </a:t>
            </a:r>
            <a:r>
              <a:rPr lang="es-ES" b="1" i="1" dirty="0" err="1" smtClean="0"/>
              <a:t>WiFi.h</a:t>
            </a:r>
            <a:r>
              <a:rPr lang="es-ES" dirty="0" smtClean="0"/>
              <a:t> que se instala automáticamente al instalar el ESP32 en el IDE de Arduino, estableciendo el modo deseado como argumento:</a:t>
            </a:r>
          </a:p>
          <a:p>
            <a:pPr marL="457200" lvl="1" indent="0">
              <a:buNone/>
            </a:pPr>
            <a:r>
              <a:rPr lang="es-ES" sz="2800" b="1" dirty="0" err="1" smtClean="0"/>
              <a:t>WiFi.mode</a:t>
            </a:r>
            <a:r>
              <a:rPr lang="es-ES" sz="2800" b="1" dirty="0" smtClean="0"/>
              <a:t>(WIFI_STA)</a:t>
            </a:r>
            <a:r>
              <a:rPr lang="es-ES" sz="2800" dirty="0" smtClean="0"/>
              <a:t> modo estación: el ESP32 se conecta a un punto de acceso</a:t>
            </a:r>
          </a:p>
          <a:p>
            <a:pPr marL="457200" lvl="1" indent="0">
              <a:buNone/>
            </a:pPr>
            <a:r>
              <a:rPr lang="es-ES" sz="2800" b="1" dirty="0" err="1" smtClean="0"/>
              <a:t>WiFi.mode</a:t>
            </a:r>
            <a:r>
              <a:rPr lang="es-ES" sz="2800" b="1" dirty="0" smtClean="0"/>
              <a:t>(WIFI_AP)</a:t>
            </a:r>
            <a:r>
              <a:rPr lang="es-ES" sz="2800" dirty="0" smtClean="0"/>
              <a:t> modo punto de acceso: las estaciones pueden conectarse al ESP32</a:t>
            </a:r>
          </a:p>
          <a:p>
            <a:pPr marL="457200" lvl="1" indent="0">
              <a:buNone/>
            </a:pPr>
            <a:r>
              <a:rPr lang="es-ES" sz="2800" b="1" dirty="0" err="1" smtClean="0"/>
              <a:t>WiFi.mode</a:t>
            </a:r>
            <a:r>
              <a:rPr lang="es-ES" sz="2800" b="1" dirty="0" smtClean="0"/>
              <a:t>(WIFI_STA_AP)</a:t>
            </a:r>
            <a:r>
              <a:rPr lang="es-ES" sz="2800" dirty="0" smtClean="0"/>
              <a:t> punto de acceso y una estación conectada a otro punto de acceso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b="1" dirty="0" err="1" smtClean="0">
                <a:latin typeface="+mn-lt"/>
              </a:rPr>
              <a:t>WiFi</a:t>
            </a:r>
            <a:r>
              <a:rPr lang="es-CO" sz="6000" b="1" dirty="0" smtClean="0">
                <a:latin typeface="+mn-lt"/>
              </a:rPr>
              <a:t> en modo Estación</a:t>
            </a:r>
            <a:endParaRPr lang="es-ES" sz="60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2775"/>
          </a:xfrm>
        </p:spPr>
        <p:txBody>
          <a:bodyPr>
            <a:noAutofit/>
          </a:bodyPr>
          <a:lstStyle/>
          <a:p>
            <a:r>
              <a:rPr lang="es-ES" dirty="0" smtClean="0"/>
              <a:t>Cuando el ESP32 está configurado como estación </a:t>
            </a:r>
            <a:r>
              <a:rPr lang="es-ES" dirty="0" err="1" smtClean="0"/>
              <a:t>WiFi</a:t>
            </a:r>
            <a:r>
              <a:rPr lang="es-ES" dirty="0" smtClean="0"/>
              <a:t>, puede conectarse a otras redes por medio de un </a:t>
            </a:r>
            <a:r>
              <a:rPr lang="es-ES" dirty="0" err="1" smtClean="0"/>
              <a:t>Router</a:t>
            </a:r>
            <a:r>
              <a:rPr lang="es-ES" dirty="0" smtClean="0"/>
              <a:t>. En este escenario, el </a:t>
            </a:r>
            <a:r>
              <a:rPr lang="es-ES" dirty="0" err="1"/>
              <a:t>R</a:t>
            </a:r>
            <a:r>
              <a:rPr lang="es-ES" dirty="0" err="1" smtClean="0"/>
              <a:t>outer</a:t>
            </a:r>
            <a:r>
              <a:rPr lang="es-ES" dirty="0" smtClean="0"/>
              <a:t> asigna una dirección IP única a la tarjeta ESP32. Puede comunicarse con el ESP32 utilizando otros dispositivos (estaciones) que también están conectados a la misma red haciendo referencia a la dirección IP única asignada al ESP32.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router</a:t>
            </a:r>
            <a:r>
              <a:rPr lang="es-ES" dirty="0" smtClean="0"/>
              <a:t> está conectado a internet, por lo que se puede solicitar información de internet utilizando el ESP32 como datos de </a:t>
            </a:r>
            <a:r>
              <a:rPr lang="es-ES" dirty="0" err="1" smtClean="0"/>
              <a:t>APIs</a:t>
            </a:r>
            <a:r>
              <a:rPr lang="es-ES" dirty="0" smtClean="0"/>
              <a:t> (datos meteorológicos, por ejemplo), publicar datos en plataformas online, utilizar iconos e imágenes de internet o incluir librerías JavaScript para construir páginas de servidores web.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81" y="1155700"/>
            <a:ext cx="8925190" cy="4724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1275</Words>
  <Application>Microsoft Office PowerPoint</Application>
  <PresentationFormat>Panorámica</PresentationFormat>
  <Paragraphs>120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WiFi del ESP32</vt:lpstr>
      <vt:lpstr>Características del WiFi del ESP32</vt:lpstr>
      <vt:lpstr>WiFi Radio y banda base</vt:lpstr>
      <vt:lpstr>Presentación de PowerPoint</vt:lpstr>
      <vt:lpstr>WiFi MAC</vt:lpstr>
      <vt:lpstr>Presentación de PowerPoint</vt:lpstr>
      <vt:lpstr>Modos de operación del WiFi del ESP32</vt:lpstr>
      <vt:lpstr>WiFi en modo Estación</vt:lpstr>
      <vt:lpstr>Presentación de PowerPoint</vt:lpstr>
      <vt:lpstr>Configurar el ESP32 en modo Estación</vt:lpstr>
      <vt:lpstr>Presentación de PowerPoint</vt:lpstr>
      <vt:lpstr>Presentación de PowerPoint</vt:lpstr>
      <vt:lpstr>Wifi en modo de Punto de acceso</vt:lpstr>
      <vt:lpstr>Presentación de PowerPoint</vt:lpstr>
      <vt:lpstr>Configurar el ESP32 como punto de acceso</vt:lpstr>
      <vt:lpstr>Presentación de PowerPoint</vt:lpstr>
      <vt:lpstr>Otras funciones de la librería Wifi.h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del ESP32</dc:title>
  <dc:creator>Usuario de Windows</dc:creator>
  <cp:lastModifiedBy>Usuario de Windows</cp:lastModifiedBy>
  <cp:revision>26</cp:revision>
  <dcterms:created xsi:type="dcterms:W3CDTF">2021-08-10T15:18:19Z</dcterms:created>
  <dcterms:modified xsi:type="dcterms:W3CDTF">2021-08-10T22:32:12Z</dcterms:modified>
</cp:coreProperties>
</file>