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4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5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1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62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7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2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0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4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1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7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4D1F-B374-443E-85AC-C1B6599EAA73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4FF-D9B6-4FAC-BA08-1C2844F40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32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lynkkk/blynk-library/rele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lynk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69" y="1574800"/>
            <a:ext cx="8789027" cy="363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Monitoreo </a:t>
            </a:r>
            <a:r>
              <a:rPr lang="es-ES" sz="3200" dirty="0"/>
              <a:t>de datos históricos a través del widget </a:t>
            </a:r>
            <a:r>
              <a:rPr lang="es-ES" sz="3200" dirty="0" err="1"/>
              <a:t>SuperChart</a:t>
            </a:r>
            <a:endParaRPr lang="es-ES" sz="3200" dirty="0"/>
          </a:p>
          <a:p>
            <a:pPr algn="just"/>
            <a:r>
              <a:rPr lang="es-ES" sz="3200" dirty="0"/>
              <a:t>Comunicación de dispositivo a dispositivo utilizando Bridge Widget</a:t>
            </a:r>
          </a:p>
          <a:p>
            <a:pPr algn="just"/>
            <a:r>
              <a:rPr lang="es-ES" sz="3200" dirty="0"/>
              <a:t>Envío de correos electrónicos, tweets, notificaciones </a:t>
            </a:r>
            <a:r>
              <a:rPr lang="es-ES" sz="3200" dirty="0" err="1"/>
              <a:t>push</a:t>
            </a:r>
            <a:r>
              <a:rPr lang="es-ES" sz="3200" dirty="0"/>
              <a:t>, etc.</a:t>
            </a:r>
          </a:p>
          <a:p>
            <a:pPr algn="just"/>
            <a:r>
              <a:rPr lang="es-ES" sz="3200" dirty="0"/>
              <a:t>... nuevas características se añaden constantemente</a:t>
            </a:r>
            <a:r>
              <a:rPr lang="es-ES" sz="3200" dirty="0" smtClean="0"/>
              <a:t>!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5400" b="1" dirty="0">
                <a:latin typeface="+mn-lt"/>
              </a:rPr>
              <a:t>Instalación de librerías de </a:t>
            </a:r>
            <a:r>
              <a:rPr lang="es-ES" sz="5400" b="1" dirty="0" err="1">
                <a:latin typeface="+mn-lt"/>
              </a:rPr>
              <a:t>Blynk</a:t>
            </a:r>
            <a:r>
              <a:rPr lang="es-ES" sz="5400" b="1" dirty="0">
                <a:latin typeface="+mn-lt"/>
              </a:rPr>
              <a:t> para Arduino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20900"/>
            <a:ext cx="10515600" cy="4056062"/>
          </a:xfrm>
        </p:spPr>
        <p:txBody>
          <a:bodyPr/>
          <a:lstStyle/>
          <a:p>
            <a:r>
              <a:rPr lang="es-ES" sz="3200" dirty="0" smtClean="0"/>
              <a:t>Es necesario instalar la librería de </a:t>
            </a:r>
            <a:r>
              <a:rPr lang="es-ES" sz="3200" dirty="0" err="1" smtClean="0"/>
              <a:t>Blynk</a:t>
            </a:r>
            <a:r>
              <a:rPr lang="es-ES" sz="3200" dirty="0" smtClean="0"/>
              <a:t> para de Arduino que esta no se encuentra en los repositorios oficiales de Arduino por lo que habrá que descargarla desde su repositorio en GitHub (</a:t>
            </a:r>
            <a:r>
              <a:rPr lang="es-ES" sz="3200" dirty="0" smtClean="0">
                <a:hlinkClick r:id="rId2"/>
              </a:rPr>
              <a:t>https://github.com/blynkkk/blynk-library/releases</a:t>
            </a:r>
            <a:r>
              <a:rPr lang="es-ES" sz="3200" dirty="0" smtClean="0"/>
              <a:t>). </a:t>
            </a:r>
          </a:p>
          <a:p>
            <a:r>
              <a:rPr lang="es-ES" sz="3200" dirty="0" smtClean="0"/>
              <a:t>Se descarga el archivo Blynk_Release_vXX.zip (versión disponible 1.0.1) y se descomprime en alguna carpeta del PC a usar.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s-CO" sz="3200" dirty="0"/>
              <a:t>Se copia la carpeta </a:t>
            </a:r>
            <a:r>
              <a:rPr lang="es-CO" sz="3200" dirty="0" err="1"/>
              <a:t>Blynk</a:t>
            </a:r>
            <a:r>
              <a:rPr lang="es-CO" sz="3200" dirty="0"/>
              <a:t> </a:t>
            </a:r>
            <a:r>
              <a:rPr lang="es-CO" sz="3200" dirty="0" smtClean="0"/>
              <a:t>(</a:t>
            </a:r>
            <a:r>
              <a:rPr lang="es-CO" sz="3200" dirty="0"/>
              <a:t>ruta: …\</a:t>
            </a:r>
            <a:r>
              <a:rPr lang="es-CO" sz="3200" dirty="0" err="1"/>
              <a:t>Blynk_Release_vXX</a:t>
            </a:r>
            <a:r>
              <a:rPr lang="es-CO" sz="3200" dirty="0"/>
              <a:t>\</a:t>
            </a:r>
            <a:r>
              <a:rPr lang="es-CO" sz="3200" dirty="0" err="1"/>
              <a:t>libraries</a:t>
            </a:r>
            <a:r>
              <a:rPr lang="es-CO" sz="3200" dirty="0"/>
              <a:t>\) en la carpeta que contiene las librerías de Arduino, en una ubicación similar a esta: </a:t>
            </a:r>
            <a:r>
              <a:rPr lang="pt-BR" sz="3200" dirty="0"/>
              <a:t>C:\Program Files (x86)\Arduino\</a:t>
            </a:r>
            <a:r>
              <a:rPr lang="pt-BR" sz="3200" dirty="0" err="1"/>
              <a:t>libraries</a:t>
            </a:r>
            <a:endParaRPr lang="es-CO" sz="3200" dirty="0"/>
          </a:p>
          <a:p>
            <a:r>
              <a:rPr lang="es-CO" sz="3200" dirty="0"/>
              <a:t>Luego en el gestor de librerías de Arduino se instala la librería copiada, ejecutando la aplicación Arduino. (Programa </a:t>
            </a:r>
            <a:r>
              <a:rPr lang="es-CO" sz="3200" dirty="0">
                <a:sym typeface="Wingdings" panose="05000000000000000000" pitchFamily="2" charset="2"/>
              </a:rPr>
              <a:t> Incluir Librería  Administrar Biblioteca, buscar </a:t>
            </a:r>
            <a:r>
              <a:rPr lang="es-CO" sz="3200" dirty="0" err="1">
                <a:sym typeface="Wingdings" panose="05000000000000000000" pitchFamily="2" charset="2"/>
              </a:rPr>
              <a:t>Blynk</a:t>
            </a:r>
            <a:r>
              <a:rPr lang="es-CO" sz="3200" dirty="0">
                <a:sym typeface="Wingdings" panose="05000000000000000000" pitchFamily="2" charset="2"/>
              </a:rPr>
              <a:t> y seleccionar Instalar).</a:t>
            </a:r>
            <a:endParaRPr lang="es-ES" sz="3200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9940"/>
            <a:ext cx="9636968" cy="544621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177741" y="651359"/>
            <a:ext cx="9305150" cy="266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3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 smtClean="0">
                <a:latin typeface="+mn-lt"/>
              </a:rPr>
              <a:t>¿Qué es </a:t>
            </a:r>
            <a:r>
              <a:rPr lang="es-CO" sz="5400" b="1" dirty="0" err="1" smtClean="0">
                <a:latin typeface="+mn-lt"/>
              </a:rPr>
              <a:t>Blynk</a:t>
            </a:r>
            <a:r>
              <a:rPr lang="es-CO" sz="5400" b="1" dirty="0" smtClean="0">
                <a:latin typeface="+mn-lt"/>
              </a:rPr>
              <a:t>?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65900" cy="4351338"/>
          </a:xfrm>
        </p:spPr>
        <p:txBody>
          <a:bodyPr>
            <a:noAutofit/>
          </a:bodyPr>
          <a:lstStyle/>
          <a:p>
            <a:r>
              <a:rPr lang="es-ES" sz="3200" dirty="0" err="1"/>
              <a:t>Blynk</a:t>
            </a:r>
            <a:r>
              <a:rPr lang="es-ES" sz="3200" dirty="0"/>
              <a:t> es una plataforma que permite que cualquiera con conocimientos básicos de programación pueda controlar fácilmente su aplicación con un microcontrolador o similar y un dispositivo con sistema iOS o Android. Los usuarios tienen la posibilidad de crear una interfaz gráfica de “arrastrar y soltar” para su proyecto en cuestión de minutos</a:t>
            </a:r>
            <a:r>
              <a:rPr lang="es-ES" sz="3200" dirty="0" smtClean="0"/>
              <a:t>.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1991106"/>
            <a:ext cx="3669792" cy="41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r>
              <a:rPr lang="es-ES" sz="3200" dirty="0" smtClean="0"/>
              <a:t>El concepto es que sea fácil para cualquier usuario y así le sea fácil crear cualquier proyecto que se tenga en mente. </a:t>
            </a:r>
          </a:p>
          <a:p>
            <a:r>
              <a:rPr lang="es-ES" sz="3200" dirty="0" smtClean="0"/>
              <a:t>Aunque no es solo para principiantes ya que ingenieros, desarrolladores y </a:t>
            </a:r>
            <a:r>
              <a:rPr lang="es-ES" sz="3200" dirty="0" err="1" smtClean="0"/>
              <a:t>makers</a:t>
            </a:r>
            <a:r>
              <a:rPr lang="es-ES" sz="3200" dirty="0" smtClean="0"/>
              <a:t> más avanzados también pueden usar esta plataforma empleándola como una herramienta de creación rápida de prototipos con los que probar nuevas ideas antes de crear el resultado final</a:t>
            </a:r>
            <a:r>
              <a:rPr lang="es-CO" sz="3200" dirty="0" smtClean="0"/>
              <a:t>.</a:t>
            </a:r>
          </a:p>
          <a:p>
            <a:r>
              <a:rPr lang="es-ES" sz="3200" dirty="0" err="1" smtClean="0"/>
              <a:t>Blynk</a:t>
            </a:r>
            <a:r>
              <a:rPr lang="es-ES" sz="3200" dirty="0" smtClean="0"/>
              <a:t> vendría a ser como tener un protoboard en el dispositivo móvil, </a:t>
            </a:r>
            <a:r>
              <a:rPr lang="es-ES" sz="3200" dirty="0" err="1" smtClean="0"/>
              <a:t>tablet</a:t>
            </a:r>
            <a:r>
              <a:rPr lang="es-ES" sz="3200" dirty="0" smtClean="0"/>
              <a:t> o teléfono, que cuenta con todo lo que se necesite usar, desde barras deslizantes y pantallas con gráficos y otros widgets. Además da la opción de poder recopilar datos de los sensores que se utilicen en un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r>
              <a:rPr lang="es-ES" sz="3200" dirty="0"/>
              <a:t>Esta aplicación está enfocada a diversas </a:t>
            </a:r>
            <a:r>
              <a:rPr lang="es-ES" sz="3200" dirty="0" smtClean="0"/>
              <a:t>plataformas:</a:t>
            </a:r>
          </a:p>
          <a:p>
            <a:pPr lvl="1"/>
            <a:r>
              <a:rPr lang="es-CO" sz="3200" dirty="0" smtClean="0"/>
              <a:t>Arduino</a:t>
            </a:r>
          </a:p>
          <a:p>
            <a:pPr lvl="1"/>
            <a:r>
              <a:rPr lang="es-CO" sz="3200" dirty="0" err="1" smtClean="0"/>
              <a:t>Raspberry</a:t>
            </a:r>
            <a:r>
              <a:rPr lang="es-CO" sz="3200" dirty="0" smtClean="0"/>
              <a:t> Pi</a:t>
            </a:r>
            <a:endParaRPr lang="es-ES" sz="3200" dirty="0" smtClean="0"/>
          </a:p>
          <a:p>
            <a:pPr lvl="1"/>
            <a:r>
              <a:rPr lang="es-ES" sz="3200" dirty="0" smtClean="0"/>
              <a:t>ESP32</a:t>
            </a:r>
          </a:p>
          <a:p>
            <a:pPr lvl="1"/>
            <a:r>
              <a:rPr lang="es-ES" sz="3200" dirty="0" smtClean="0"/>
              <a:t>ESP8266</a:t>
            </a:r>
          </a:p>
          <a:p>
            <a:pPr lvl="1"/>
            <a:r>
              <a:rPr lang="es-ES" sz="3200" dirty="0" smtClean="0"/>
              <a:t>Intel Galileo</a:t>
            </a:r>
          </a:p>
          <a:p>
            <a:pPr lvl="1"/>
            <a:r>
              <a:rPr lang="es-ES" sz="3200" dirty="0" smtClean="0"/>
              <a:t>Dispositivos </a:t>
            </a:r>
            <a:r>
              <a:rPr lang="es-ES" sz="3200" dirty="0"/>
              <a:t> Seriales y Wifi entre otros. </a:t>
            </a:r>
            <a:endParaRPr lang="es-ES" sz="3200" dirty="0" smtClean="0"/>
          </a:p>
          <a:p>
            <a:r>
              <a:rPr lang="es-ES" sz="3200" dirty="0" smtClean="0"/>
              <a:t>Si </a:t>
            </a:r>
            <a:r>
              <a:rPr lang="es-ES" sz="3200" dirty="0"/>
              <a:t>ese dispositivo esta conectado a Internet podrá conectarse a las bibliotecas de </a:t>
            </a:r>
            <a:r>
              <a:rPr lang="es-ES" sz="3200" dirty="0" err="1"/>
              <a:t>Blynk</a:t>
            </a:r>
            <a:r>
              <a:rPr lang="es-ES" sz="3200" dirty="0"/>
              <a:t> donde tendrá multitud de ejemplos de proyectos simplemente conectado al servicio mediante un smartphone.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946" y="5981838"/>
            <a:ext cx="9690101" cy="393838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+mn-lt"/>
              </a:rPr>
              <a:t>Arquitectura típica de una aplicación en </a:t>
            </a:r>
            <a:r>
              <a:rPr lang="es-CO" dirty="0" err="1" smtClean="0">
                <a:latin typeface="+mn-lt"/>
              </a:rPr>
              <a:t>Blynk</a:t>
            </a:r>
            <a:endParaRPr lang="es-ES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70" y="339872"/>
            <a:ext cx="7784455" cy="54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 smtClean="0">
                <a:latin typeface="+mn-lt"/>
              </a:rPr>
              <a:t>Iniciando con </a:t>
            </a:r>
            <a:r>
              <a:rPr lang="es-CO" sz="5400" b="1" dirty="0" err="1" smtClean="0">
                <a:latin typeface="+mn-lt"/>
              </a:rPr>
              <a:t>Blynk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700" cy="4351338"/>
          </a:xfrm>
        </p:spPr>
        <p:txBody>
          <a:bodyPr/>
          <a:lstStyle/>
          <a:p>
            <a:r>
              <a:rPr lang="es-ES" sz="3200" dirty="0"/>
              <a:t>Lo primero que hay que hacer es instalar la aplicación desde Google Play o Apple Store dependiendo del sistema operativo del smartphone utilizado. </a:t>
            </a:r>
          </a:p>
          <a:p>
            <a:r>
              <a:rPr lang="es-ES" sz="3200" dirty="0"/>
              <a:t>En la página </a:t>
            </a:r>
            <a:r>
              <a:rPr lang="es-ES" sz="3200" dirty="0">
                <a:hlinkClick r:id="rId2"/>
              </a:rPr>
              <a:t>www.blynk.cc</a:t>
            </a:r>
            <a:r>
              <a:rPr lang="es-ES" sz="3200" dirty="0"/>
              <a:t> se encuentra información adicional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99" y="1965384"/>
            <a:ext cx="4660901" cy="40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3179" y="819150"/>
            <a:ext cx="2480921" cy="5341938"/>
          </a:xfrm>
        </p:spPr>
        <p:txBody>
          <a:bodyPr>
            <a:noAutofit/>
          </a:bodyPr>
          <a:lstStyle/>
          <a:p>
            <a:r>
              <a:rPr lang="es-ES" sz="3200" dirty="0" smtClean="0"/>
              <a:t>Una vez instalado, se ejecuta la aplicación y se inicia el proceso de creación de una nueva cuenta. </a:t>
            </a:r>
          </a:p>
          <a:p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0" y="822325"/>
            <a:ext cx="2706979" cy="5338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2" y="764489"/>
            <a:ext cx="2737588" cy="539659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9256920" y="764489"/>
            <a:ext cx="2480400" cy="534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Primero se debe modificar el servidor que por defecto tiene el </a:t>
            </a:r>
            <a:r>
              <a:rPr lang="es-ES" sz="3200" dirty="0" err="1" smtClean="0"/>
              <a:t>Blynk</a:t>
            </a:r>
            <a:r>
              <a:rPr lang="es-ES" sz="3200" dirty="0" smtClean="0"/>
              <a:t> </a:t>
            </a:r>
            <a:r>
              <a:rPr lang="es-ES" sz="3200" dirty="0" smtClean="0"/>
              <a:t>,ya que se va a utilizar uno propio. 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3539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3179" y="819150"/>
            <a:ext cx="2480921" cy="5341938"/>
          </a:xfrm>
        </p:spPr>
        <p:txBody>
          <a:bodyPr>
            <a:noAutofit/>
          </a:bodyPr>
          <a:lstStyle/>
          <a:p>
            <a:r>
              <a:rPr lang="es-ES" sz="3200" dirty="0" smtClean="0"/>
              <a:t>Se selecciona la opción </a:t>
            </a:r>
            <a:r>
              <a:rPr lang="es-ES" sz="3200" dirty="0" err="1" smtClean="0"/>
              <a:t>Custom</a:t>
            </a:r>
            <a:r>
              <a:rPr lang="es-ES" sz="3200" dirty="0" smtClean="0"/>
              <a:t> (personalizado) y se digita el nombre del servidor a utilizar: </a:t>
            </a:r>
            <a:r>
              <a:rPr lang="es-ES" b="1" dirty="0" smtClean="0"/>
              <a:t>iot.laserud.co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9256920" y="764489"/>
            <a:ext cx="2579480" cy="534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Finalmente se ingresa el correo del usuario (debe ser el correo institucional) y una contraseña. </a:t>
            </a:r>
          </a:p>
          <a:p>
            <a:endParaRPr lang="es-ES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9" y="714891"/>
            <a:ext cx="2735020" cy="53915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9" y="714890"/>
            <a:ext cx="2735021" cy="53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 smtClean="0">
                <a:latin typeface="+mn-lt"/>
              </a:rPr>
              <a:t>Características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/>
              <a:t>API similar para todos los dispositivos y hardware compatibles</a:t>
            </a:r>
          </a:p>
          <a:p>
            <a:pPr algn="just"/>
            <a:r>
              <a:rPr lang="es-ES" sz="3200" dirty="0"/>
              <a:t>Conexión a la nube mediante:</a:t>
            </a:r>
          </a:p>
          <a:p>
            <a:pPr marL="0" indent="0" algn="just">
              <a:buNone/>
            </a:pPr>
            <a:r>
              <a:rPr lang="es-ES" sz="3200" dirty="0"/>
              <a:t>	Wifi, Bluetooth y BLE, Ethernet, USB (Serie), GSM</a:t>
            </a:r>
          </a:p>
          <a:p>
            <a:pPr algn="just"/>
            <a:r>
              <a:rPr lang="es-ES" sz="3200" dirty="0"/>
              <a:t>Conjunto de widgets fáciles de usar</a:t>
            </a:r>
          </a:p>
          <a:p>
            <a:pPr algn="just"/>
            <a:r>
              <a:rPr lang="es-ES" sz="3200" dirty="0"/>
              <a:t>Manipulación directa de pin sin escritura de código.</a:t>
            </a:r>
          </a:p>
          <a:p>
            <a:pPr algn="just"/>
            <a:r>
              <a:rPr lang="es-ES" sz="3200" dirty="0"/>
              <a:t>Fácil de integrar y agregar nueva funcionalidad usando pines </a:t>
            </a:r>
            <a:r>
              <a:rPr lang="es-ES" sz="3200" dirty="0" smtClean="0"/>
              <a:t>virtuales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507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¿Qué es Blynk?</vt:lpstr>
      <vt:lpstr>Presentación de PowerPoint</vt:lpstr>
      <vt:lpstr>Presentación de PowerPoint</vt:lpstr>
      <vt:lpstr>Arquitectura típica de una aplicación en Blynk</vt:lpstr>
      <vt:lpstr>Iniciando con Blynk</vt:lpstr>
      <vt:lpstr>Presentación de PowerPoint</vt:lpstr>
      <vt:lpstr>Presentación de PowerPoint</vt:lpstr>
      <vt:lpstr>Características</vt:lpstr>
      <vt:lpstr>Presentación de PowerPoint</vt:lpstr>
      <vt:lpstr>Instalación de librerías de Blynk para Arduino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2021-08-31T16:30:52Z</dcterms:created>
  <dcterms:modified xsi:type="dcterms:W3CDTF">2021-09-01T20:57:05Z</dcterms:modified>
</cp:coreProperties>
</file>