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57" r:id="rId8"/>
    <p:sldId id="258" r:id="rId9"/>
    <p:sldId id="259" r:id="rId10"/>
    <p:sldId id="267" r:id="rId11"/>
    <p:sldId id="260" r:id="rId12"/>
    <p:sldId id="261" r:id="rId13"/>
    <p:sldId id="263" r:id="rId14"/>
    <p:sldId id="262" r:id="rId15"/>
    <p:sldId id="266" r:id="rId16"/>
    <p:sldId id="265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10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7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5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4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6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6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3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71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3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C193-F23D-4DFA-97BD-DE0A8B320D50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9AC2-C74C-47B8-AD1C-32DC4F4BDA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85623"/>
            <a:ext cx="9144000" cy="1024340"/>
          </a:xfrm>
        </p:spPr>
        <p:txBody>
          <a:bodyPr/>
          <a:lstStyle/>
          <a:p>
            <a:r>
              <a:rPr lang="es-CO" b="1" dirty="0" err="1" smtClean="0">
                <a:latin typeface="+mn-lt"/>
              </a:rPr>
              <a:t>ThinkSpeak</a:t>
            </a:r>
            <a:endParaRPr lang="es-ES" b="1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35705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24000" y="1378632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24000" y="2025746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5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334043" y="3235277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lamada rectangular redondeada 5"/>
          <p:cNvSpPr/>
          <p:nvPr/>
        </p:nvSpPr>
        <p:spPr>
          <a:xfrm>
            <a:off x="2968282" y="2545959"/>
            <a:ext cx="1062112" cy="6893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Click</a:t>
            </a:r>
            <a:r>
              <a:rPr lang="es-CO" dirty="0" smtClean="0">
                <a:solidFill>
                  <a:schemeClr val="tx1"/>
                </a:solidFill>
              </a:rPr>
              <a:t> derecho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 rot="10800000">
            <a:off x="9366737" y="5315243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1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" y="342000"/>
            <a:ext cx="11880000" cy="62208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7343333" y="1927274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4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" y="342000"/>
            <a:ext cx="11880000" cy="62208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8581290" y="3685735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46783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0800000">
            <a:off x="4555588" y="5863878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685741" y="5853910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8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56719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0800000">
            <a:off x="4009290" y="5824024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0800000">
            <a:off x="9169789" y="1756117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6000" b="1" dirty="0" smtClean="0">
                <a:latin typeface="+mn-lt"/>
              </a:rPr>
              <a:t>Creando un Canal en </a:t>
            </a:r>
            <a:r>
              <a:rPr lang="es-CO" sz="6000" b="1" dirty="0" err="1" smtClean="0">
                <a:latin typeface="+mn-lt"/>
              </a:rPr>
              <a:t>ThingSpeak</a:t>
            </a:r>
            <a:endParaRPr lang="es-ES" sz="6000" b="1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690688"/>
            <a:ext cx="9720000" cy="545112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838200" y="2594220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1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24000" y="1308295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24000" y="2400590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Llamada rectangular redondeada 7"/>
          <p:cNvSpPr/>
          <p:nvPr/>
        </p:nvSpPr>
        <p:spPr>
          <a:xfrm>
            <a:off x="275206" y="5584580"/>
            <a:ext cx="1062112" cy="6893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Click</a:t>
            </a:r>
            <a:r>
              <a:rPr lang="es-CO" dirty="0" smtClean="0">
                <a:solidFill>
                  <a:schemeClr val="tx1"/>
                </a:solidFill>
              </a:rPr>
              <a:t> en Guardar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5400000">
            <a:off x="4066008" y="1345513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 rot="8100000">
            <a:off x="4417018" y="3248067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1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latin typeface="+mn-lt"/>
              </a:rPr>
              <a:t>¿</a:t>
            </a:r>
            <a:r>
              <a:rPr lang="es-CO" sz="5400" b="1" dirty="0" smtClean="0">
                <a:latin typeface="+mn-lt"/>
              </a:rPr>
              <a:t>Qué es?</a:t>
            </a:r>
            <a:endParaRPr lang="es-ES" sz="5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 err="1"/>
              <a:t>ThingSpeak</a:t>
            </a:r>
            <a:r>
              <a:rPr lang="es-ES" sz="3200" dirty="0"/>
              <a:t> es una API y aplicación de código abierto </a:t>
            </a:r>
            <a:r>
              <a:rPr lang="es-ES" sz="3200" dirty="0" smtClean="0"/>
              <a:t>(gratuita) para desarrollos de </a:t>
            </a:r>
            <a:r>
              <a:rPr lang="es-ES" sz="3200" dirty="0"/>
              <a:t>Internet de las Cosas que permite almacenar y recopilar datos de objetos conectados a través del protocolo HTTP a través de Internet o de una red local.</a:t>
            </a:r>
          </a:p>
          <a:p>
            <a:pPr algn="just"/>
            <a:r>
              <a:rPr lang="es-ES" sz="3200" dirty="0"/>
              <a:t>Con </a:t>
            </a:r>
            <a:r>
              <a:rPr lang="es-ES" sz="3200" dirty="0" err="1"/>
              <a:t>ThingSpeak</a:t>
            </a:r>
            <a:r>
              <a:rPr lang="es-ES" sz="3200" dirty="0"/>
              <a:t>, el usuario puede crear aplicaciones de registro de datos de sensores, aplicaciones de seguimiento de ubicación y una red social para los objetos conectados, con actualizaciones de estado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5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580985" y="2794486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16000"/>
            <a:ext cx="11160000" cy="6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 smtClean="0"/>
              <a:t>Funciones </a:t>
            </a:r>
            <a:r>
              <a:rPr lang="es-ES" sz="3200" dirty="0" err="1"/>
              <a:t>ThingSpeak</a:t>
            </a:r>
            <a:r>
              <a:rPr lang="es-ES" sz="3200" dirty="0"/>
              <a:t>:</a:t>
            </a:r>
          </a:p>
          <a:p>
            <a:pPr marL="457200" lvl="1" indent="0">
              <a:buNone/>
            </a:pPr>
            <a:r>
              <a:rPr lang="es-ES" sz="3200" dirty="0"/>
              <a:t>API abierta</a:t>
            </a:r>
          </a:p>
          <a:p>
            <a:pPr marL="457200" lvl="1" indent="0">
              <a:buNone/>
            </a:pPr>
            <a:r>
              <a:rPr lang="es-ES" sz="3200" dirty="0"/>
              <a:t>Recolección de datos en tiempo real</a:t>
            </a:r>
          </a:p>
          <a:p>
            <a:pPr marL="457200" lvl="1" indent="0">
              <a:buNone/>
            </a:pPr>
            <a:r>
              <a:rPr lang="es-ES" sz="3200" dirty="0"/>
              <a:t>Datos de geolocalización</a:t>
            </a:r>
          </a:p>
          <a:p>
            <a:pPr marL="457200" lvl="1" indent="0">
              <a:buNone/>
            </a:pPr>
            <a:r>
              <a:rPr lang="es-ES" sz="3200" dirty="0"/>
              <a:t>Procesamiento de datos</a:t>
            </a:r>
          </a:p>
          <a:p>
            <a:pPr marL="457200" lvl="1" indent="0">
              <a:buNone/>
            </a:pPr>
            <a:r>
              <a:rPr lang="es-ES" sz="3200" dirty="0"/>
              <a:t>Visualización de datos</a:t>
            </a:r>
          </a:p>
          <a:p>
            <a:pPr marL="457200" lvl="1" indent="0">
              <a:buNone/>
            </a:pPr>
            <a:r>
              <a:rPr lang="es-ES" sz="3200" dirty="0"/>
              <a:t>Mensajes de estado del circuito</a:t>
            </a:r>
          </a:p>
          <a:p>
            <a:pPr marL="457200" lvl="1" indent="0">
              <a:buNone/>
            </a:pPr>
            <a:r>
              <a:rPr lang="es-ES" sz="3200" dirty="0" err="1"/>
              <a:t>Plugins</a:t>
            </a:r>
            <a:endParaRPr lang="es-ES" sz="3200" dirty="0"/>
          </a:p>
          <a:p>
            <a:pPr algn="just"/>
            <a:r>
              <a:rPr lang="es-ES" sz="3200" dirty="0" err="1"/>
              <a:t>ThingSpeak</a:t>
            </a:r>
            <a:r>
              <a:rPr lang="es-ES" sz="3200" dirty="0"/>
              <a:t> puede integrarse con Arduino, </a:t>
            </a:r>
            <a:r>
              <a:rPr lang="es-ES" sz="3200" dirty="0" err="1"/>
              <a:t>Raspberry</a:t>
            </a:r>
            <a:r>
              <a:rPr lang="es-ES" sz="3200" dirty="0"/>
              <a:t> Pi</a:t>
            </a:r>
            <a:r>
              <a:rPr lang="es-ES" sz="3200" dirty="0" smtClean="0"/>
              <a:t>, ESP32, </a:t>
            </a:r>
            <a:r>
              <a:rPr lang="es-ES" sz="3200" dirty="0" err="1" smtClean="0"/>
              <a:t>ioBridge</a:t>
            </a:r>
            <a:r>
              <a:rPr lang="es-ES" sz="3200" dirty="0" smtClean="0"/>
              <a:t>/RealTime.io</a:t>
            </a:r>
            <a:r>
              <a:rPr lang="es-ES" sz="3200" dirty="0"/>
              <a:t>, Electric </a:t>
            </a:r>
            <a:r>
              <a:rPr lang="es-ES" sz="3200" dirty="0" err="1"/>
              <a:t>Imp</a:t>
            </a:r>
            <a:r>
              <a:rPr lang="es-ES" sz="3200" dirty="0"/>
              <a:t>, aplicaciones móviles/Web, redes sociales y análisis de datos con MATLAB.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latin typeface="+mn-lt"/>
              </a:rPr>
              <a:t>Características </a:t>
            </a:r>
            <a:r>
              <a:rPr lang="es-ES" sz="5400" b="1" dirty="0" smtClean="0">
                <a:latin typeface="+mn-lt"/>
              </a:rPr>
              <a:t>principales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 err="1"/>
              <a:t>ThingSpeak</a:t>
            </a:r>
            <a:r>
              <a:rPr lang="es-ES" sz="3200" dirty="0"/>
              <a:t> </a:t>
            </a:r>
            <a:r>
              <a:rPr lang="es-ES" sz="3200" dirty="0" smtClean="0"/>
              <a:t>permite </a:t>
            </a:r>
            <a:r>
              <a:rPr lang="es-ES" sz="3200" dirty="0"/>
              <a:t>agregar, visualizar y analizar flujos de datos en directo en la nube. Algunas de las capacidades clave de </a:t>
            </a:r>
            <a:r>
              <a:rPr lang="es-ES" sz="3200" dirty="0" err="1"/>
              <a:t>ThingSpeak</a:t>
            </a:r>
            <a:r>
              <a:rPr lang="es-ES" sz="3200" dirty="0"/>
              <a:t> incluyen la capacidad de:</a:t>
            </a:r>
          </a:p>
          <a:p>
            <a:pPr marL="457200" lvl="1" indent="0" algn="just">
              <a:buNone/>
            </a:pPr>
            <a:r>
              <a:rPr lang="es-ES" sz="3200" dirty="0"/>
              <a:t>Configurar fácilmente los dispositivos para que envíen datos a </a:t>
            </a:r>
            <a:r>
              <a:rPr lang="es-ES" sz="3200" dirty="0" err="1"/>
              <a:t>ThingSpeak</a:t>
            </a:r>
            <a:r>
              <a:rPr lang="es-ES" sz="3200" dirty="0"/>
              <a:t> utilizando los protocolos de </a:t>
            </a:r>
            <a:r>
              <a:rPr lang="es-ES" sz="3200" dirty="0" smtClean="0"/>
              <a:t>IoT </a:t>
            </a:r>
            <a:r>
              <a:rPr lang="es-ES" sz="3200" dirty="0"/>
              <a:t>más populares.</a:t>
            </a:r>
          </a:p>
          <a:p>
            <a:pPr marL="457200" lvl="1" indent="0" algn="just">
              <a:buNone/>
            </a:pPr>
            <a:r>
              <a:rPr lang="es-ES" sz="3200" dirty="0"/>
              <a:t>Visualizar </a:t>
            </a:r>
            <a:r>
              <a:rPr lang="es-ES" sz="3200" dirty="0" smtClean="0"/>
              <a:t>datos </a:t>
            </a:r>
            <a:r>
              <a:rPr lang="es-ES" sz="3200" dirty="0"/>
              <a:t>de </a:t>
            </a:r>
            <a:r>
              <a:rPr lang="es-ES" sz="3200" dirty="0" smtClean="0"/>
              <a:t>sensores </a:t>
            </a:r>
            <a:r>
              <a:rPr lang="es-ES" sz="3200" dirty="0"/>
              <a:t>en tiempo real.</a:t>
            </a:r>
          </a:p>
          <a:p>
            <a:pPr marL="457200" lvl="1" indent="0" algn="just">
              <a:buNone/>
            </a:pPr>
            <a:r>
              <a:rPr lang="es-ES" sz="3200" dirty="0"/>
              <a:t>Agregar datos bajo demanda de fuentes de terceros.</a:t>
            </a:r>
          </a:p>
          <a:p>
            <a:pPr marL="457200" lvl="1" indent="0" algn="just">
              <a:buNone/>
            </a:pPr>
            <a:r>
              <a:rPr lang="es-ES" sz="3200" dirty="0"/>
              <a:t>Utilizar </a:t>
            </a:r>
            <a:r>
              <a:rPr lang="es-ES" sz="3200" dirty="0" smtClean="0"/>
              <a:t>MATLAB </a:t>
            </a:r>
            <a:r>
              <a:rPr lang="es-ES" sz="3200" dirty="0"/>
              <a:t>para dar sentido a </a:t>
            </a:r>
            <a:r>
              <a:rPr lang="es-ES" sz="3200" dirty="0" smtClean="0"/>
              <a:t>los </a:t>
            </a:r>
            <a:r>
              <a:rPr lang="es-ES" sz="3200" dirty="0"/>
              <a:t>datos de </a:t>
            </a:r>
            <a:r>
              <a:rPr lang="es-ES" sz="3200" dirty="0" smtClean="0"/>
              <a:t>IoT.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ES" sz="3200" dirty="0" smtClean="0"/>
              <a:t>Ejecutar </a:t>
            </a:r>
            <a:r>
              <a:rPr lang="es-ES" sz="3200" dirty="0"/>
              <a:t>análisis de </a:t>
            </a:r>
            <a:r>
              <a:rPr lang="es-ES" sz="3200" dirty="0" smtClean="0"/>
              <a:t>IoT </a:t>
            </a:r>
            <a:r>
              <a:rPr lang="es-ES" sz="3200" dirty="0"/>
              <a:t>automáticamente </a:t>
            </a:r>
            <a:r>
              <a:rPr lang="es-ES" sz="3200" dirty="0" smtClean="0"/>
              <a:t>con base en </a:t>
            </a:r>
            <a:r>
              <a:rPr lang="es-ES" sz="3200" dirty="0"/>
              <a:t>horarios o eventos.</a:t>
            </a:r>
          </a:p>
          <a:p>
            <a:pPr marL="457200" lvl="1" indent="0" algn="just">
              <a:buNone/>
            </a:pPr>
            <a:r>
              <a:rPr lang="es-ES" sz="3200" dirty="0"/>
              <a:t>Prototipo y construcción de sistemas de </a:t>
            </a:r>
            <a:r>
              <a:rPr lang="es-ES" sz="3200" dirty="0" smtClean="0"/>
              <a:t>IoT </a:t>
            </a:r>
            <a:r>
              <a:rPr lang="es-ES" sz="3200" dirty="0"/>
              <a:t>sin necesidad de crear servidores o desarrollar software web.</a:t>
            </a:r>
          </a:p>
          <a:p>
            <a:pPr marL="457200" lvl="1" indent="0" algn="just">
              <a:buNone/>
            </a:pPr>
            <a:r>
              <a:rPr lang="es-ES" sz="3200" dirty="0"/>
              <a:t>Actúa automáticamente sobre </a:t>
            </a:r>
            <a:r>
              <a:rPr lang="es-ES" sz="3200" dirty="0" smtClean="0"/>
              <a:t>los </a:t>
            </a:r>
            <a:r>
              <a:rPr lang="es-ES" sz="3200" dirty="0"/>
              <a:t>datos y </a:t>
            </a:r>
            <a:r>
              <a:rPr lang="es-ES" sz="3200" dirty="0" smtClean="0"/>
              <a:t>comunicación utilizando </a:t>
            </a:r>
            <a:r>
              <a:rPr lang="es-ES" sz="3200" dirty="0"/>
              <a:t>servicios de terceros como </a:t>
            </a:r>
            <a:r>
              <a:rPr lang="es-ES" sz="3200" dirty="0" err="1"/>
              <a:t>Twilio</a:t>
            </a:r>
            <a:r>
              <a:rPr lang="es-ES" sz="3200" dirty="0"/>
              <a:t> o Twitter.</a:t>
            </a:r>
          </a:p>
          <a:p>
            <a:pPr algn="just"/>
            <a:r>
              <a:rPr lang="es-ES" sz="3200" dirty="0" smtClean="0"/>
              <a:t>El </a:t>
            </a:r>
            <a:r>
              <a:rPr lang="es-ES" sz="3200" dirty="0"/>
              <a:t>elemento central de </a:t>
            </a:r>
            <a:r>
              <a:rPr lang="es-ES" sz="3200" dirty="0" err="1"/>
              <a:t>ThingSpeak</a:t>
            </a:r>
            <a:r>
              <a:rPr lang="es-ES" sz="3200" dirty="0"/>
              <a:t> es un “Canal </a:t>
            </a:r>
            <a:r>
              <a:rPr lang="es-ES" sz="3200" dirty="0" err="1"/>
              <a:t>ThingSpeak</a:t>
            </a:r>
            <a:r>
              <a:rPr lang="es-ES" sz="3200" dirty="0"/>
              <a:t>”. Un canal almacena los datos que </a:t>
            </a:r>
            <a:r>
              <a:rPr lang="es-ES" sz="3200" dirty="0" smtClean="0"/>
              <a:t>se envían </a:t>
            </a:r>
            <a:r>
              <a:rPr lang="es-ES" sz="3200" dirty="0"/>
              <a:t>a </a:t>
            </a:r>
            <a:r>
              <a:rPr lang="es-ES" sz="3200" dirty="0" err="1"/>
              <a:t>ThingSpeak</a:t>
            </a:r>
            <a:r>
              <a:rPr lang="es-ES" sz="3200" dirty="0"/>
              <a:t> y se compone de los siguientes elementos:</a:t>
            </a:r>
          </a:p>
          <a:p>
            <a:pPr marL="457200" lvl="1" indent="0" algn="just">
              <a:buNone/>
            </a:pPr>
            <a:r>
              <a:rPr lang="es-ES" sz="3200" dirty="0"/>
              <a:t>8 campos para almacenar datos de cualquier tipo – Estos pueden ser usados para almacenar los datos de un sensor o de un dispositivo integrado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ES" sz="3200" dirty="0" smtClean="0"/>
              <a:t>3 </a:t>
            </a:r>
            <a:r>
              <a:rPr lang="es-ES" sz="3200" dirty="0"/>
              <a:t>campos de ubicación – Se pueden utilizar para almacenar la latitud, la longitud y la elevación. Estos son muy útiles para rastrear un dispositivo en movimiento.</a:t>
            </a:r>
          </a:p>
          <a:p>
            <a:pPr marL="457200" lvl="1" indent="0" algn="just">
              <a:buNone/>
            </a:pPr>
            <a:r>
              <a:rPr lang="es-ES" sz="3200" dirty="0"/>
              <a:t>1 campo de estado – Un mensaje corto para describir los datos almacenados en el canal.</a:t>
            </a:r>
          </a:p>
          <a:p>
            <a:pPr algn="just"/>
            <a:r>
              <a:rPr lang="es-ES" sz="3200" dirty="0"/>
              <a:t>Para usar </a:t>
            </a:r>
            <a:r>
              <a:rPr lang="es-ES" sz="3200" dirty="0" err="1"/>
              <a:t>ThingSpeak</a:t>
            </a:r>
            <a:r>
              <a:rPr lang="es-ES" sz="3200" dirty="0"/>
              <a:t>, </a:t>
            </a:r>
            <a:r>
              <a:rPr lang="es-ES" sz="3200" dirty="0" smtClean="0"/>
              <a:t>el usuario se debe registrar </a:t>
            </a:r>
            <a:r>
              <a:rPr lang="es-ES" sz="3200" dirty="0"/>
              <a:t>y crear un canal. Una vez que </a:t>
            </a:r>
            <a:r>
              <a:rPr lang="es-ES" sz="3200" dirty="0" smtClean="0"/>
              <a:t>se tiene </a:t>
            </a:r>
            <a:r>
              <a:rPr lang="es-ES" sz="3200" dirty="0"/>
              <a:t>un canal, </a:t>
            </a:r>
            <a:r>
              <a:rPr lang="es-ES" sz="3200" dirty="0" smtClean="0"/>
              <a:t>se pueden enviar </a:t>
            </a:r>
            <a:r>
              <a:rPr lang="es-ES" sz="3200" dirty="0"/>
              <a:t>los datos, permitir que </a:t>
            </a:r>
            <a:r>
              <a:rPr lang="es-ES" sz="3200" dirty="0" err="1"/>
              <a:t>ThingSpeak</a:t>
            </a:r>
            <a:r>
              <a:rPr lang="es-ES" sz="3200" dirty="0"/>
              <a:t> los procese y también recuperarlos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6557962"/>
            <a:ext cx="17145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46058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152354" y="2391509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5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16000"/>
            <a:ext cx="11520000" cy="6225908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0800000">
            <a:off x="2475913" y="1392700"/>
            <a:ext cx="1167618" cy="4220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406</Words>
  <Application>Microsoft Office PowerPoint</Application>
  <PresentationFormat>Panorámica</PresentationFormat>
  <Paragraphs>30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ThinkSpeak</vt:lpstr>
      <vt:lpstr>¿Qué es?</vt:lpstr>
      <vt:lpstr>Presentación de PowerPoint</vt:lpstr>
      <vt:lpstr>Características principales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Creando un Canal en ThingSpeak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26</cp:revision>
  <dcterms:created xsi:type="dcterms:W3CDTF">2021-09-20T16:15:16Z</dcterms:created>
  <dcterms:modified xsi:type="dcterms:W3CDTF">2021-09-24T22:49:03Z</dcterms:modified>
</cp:coreProperties>
</file>