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70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4331-41AE-4E93-A8F5-97F76C41EA60}" type="datetimeFigureOut">
              <a:rPr lang="es-ES" smtClean="0"/>
              <a:t>26/03/2021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999-95C0-4713-8278-2F8B9B9842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4674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4331-41AE-4E93-A8F5-97F76C41EA60}" type="datetimeFigureOut">
              <a:rPr lang="es-ES" smtClean="0"/>
              <a:t>26/03/2021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999-95C0-4713-8278-2F8B9B9842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7366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4331-41AE-4E93-A8F5-97F76C41EA60}" type="datetimeFigureOut">
              <a:rPr lang="es-ES" smtClean="0"/>
              <a:t>26/03/2021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999-95C0-4713-8278-2F8B9B9842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030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4331-41AE-4E93-A8F5-97F76C41EA60}" type="datetimeFigureOut">
              <a:rPr lang="es-ES" smtClean="0"/>
              <a:t>26/03/2021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999-95C0-4713-8278-2F8B9B9842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7558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4331-41AE-4E93-A8F5-97F76C41EA60}" type="datetimeFigureOut">
              <a:rPr lang="es-ES" smtClean="0"/>
              <a:t>26/03/2021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999-95C0-4713-8278-2F8B9B9842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0602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4331-41AE-4E93-A8F5-97F76C41EA60}" type="datetimeFigureOut">
              <a:rPr lang="es-ES" smtClean="0"/>
              <a:t>26/03/2021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999-95C0-4713-8278-2F8B9B9842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93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4331-41AE-4E93-A8F5-97F76C41EA60}" type="datetimeFigureOut">
              <a:rPr lang="es-ES" smtClean="0"/>
              <a:t>26/03/2021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999-95C0-4713-8278-2F8B9B9842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6536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4331-41AE-4E93-A8F5-97F76C41EA60}" type="datetimeFigureOut">
              <a:rPr lang="es-ES" smtClean="0"/>
              <a:t>26/03/2021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999-95C0-4713-8278-2F8B9B9842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6089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4331-41AE-4E93-A8F5-97F76C41EA60}" type="datetimeFigureOut">
              <a:rPr lang="es-ES" smtClean="0"/>
              <a:t>26/03/2021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999-95C0-4713-8278-2F8B9B9842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9283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4331-41AE-4E93-A8F5-97F76C41EA60}" type="datetimeFigureOut">
              <a:rPr lang="es-ES" smtClean="0"/>
              <a:t>26/03/2021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999-95C0-4713-8278-2F8B9B9842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616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4331-41AE-4E93-A8F5-97F76C41EA60}" type="datetimeFigureOut">
              <a:rPr lang="es-ES" smtClean="0"/>
              <a:t>26/03/2021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999-95C0-4713-8278-2F8B9B9842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798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04331-41AE-4E93-A8F5-97F76C41EA60}" type="datetimeFigureOut">
              <a:rPr lang="es-ES" smtClean="0"/>
              <a:t>26/03/2021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A2999-95C0-4713-8278-2F8B9B9842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5514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rduino.cc/en/Main/Softwar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09700" y="1003300"/>
            <a:ext cx="9410700" cy="1841500"/>
          </a:xfrm>
        </p:spPr>
        <p:txBody>
          <a:bodyPr>
            <a:normAutofit fontScale="90000"/>
          </a:bodyPr>
          <a:lstStyle/>
          <a:p>
            <a:r>
              <a:rPr lang="es-CO" sz="7200" b="1" dirty="0" smtClean="0">
                <a:latin typeface="+mn-lt"/>
              </a:rPr>
              <a:t>Tarjeta </a:t>
            </a:r>
            <a:r>
              <a:rPr lang="es-CO" sz="7200" b="1" dirty="0">
                <a:latin typeface="+mn-lt"/>
              </a:rPr>
              <a:t>ESP32 DEVKIT </a:t>
            </a:r>
            <a:r>
              <a:rPr lang="es-CO" sz="7200" b="1" dirty="0" smtClean="0">
                <a:latin typeface="+mn-lt"/>
              </a:rPr>
              <a:t>V1 y su Programación</a:t>
            </a:r>
            <a:endParaRPr lang="es-ES" sz="7200" b="1" dirty="0">
              <a:latin typeface="+mn-lt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700" y="6243637"/>
            <a:ext cx="609600" cy="6191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4700" y="3349254"/>
            <a:ext cx="3060700" cy="242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52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700" y="6243637"/>
            <a:ext cx="609600" cy="6191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300" y="447508"/>
            <a:ext cx="9131299" cy="5453731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946573" y="5828138"/>
            <a:ext cx="67687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800" dirty="0" smtClean="0"/>
              <a:t>URL para instalar la tarjeta ESP32</a:t>
            </a:r>
          </a:p>
          <a:p>
            <a:pPr algn="ctr"/>
            <a:r>
              <a:rPr lang="es-ES" sz="2000" dirty="0" smtClean="0"/>
              <a:t>https://dl.espressif.com/dl/package_esp32_index.json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224307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287337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s-CO" sz="2800" dirty="0" smtClean="0"/>
              <a:t>C</a:t>
            </a:r>
            <a:r>
              <a:rPr lang="es-ES" sz="2800" dirty="0" smtClean="0"/>
              <a:t>errar el IDE de Arduino y volverlo abrir</a:t>
            </a:r>
            <a:endParaRPr lang="es-CO" sz="2800" dirty="0" smtClean="0"/>
          </a:p>
          <a:p>
            <a:pPr marL="457200" lvl="1" indent="0">
              <a:buNone/>
            </a:pPr>
            <a:r>
              <a:rPr lang="es-CO" sz="2800" dirty="0" smtClean="0"/>
              <a:t>Seleccionar</a:t>
            </a:r>
            <a:r>
              <a:rPr lang="es-CO" sz="2800" dirty="0" smtClean="0"/>
              <a:t>: </a:t>
            </a:r>
            <a:r>
              <a:rPr lang="es-CO" sz="2800" dirty="0" smtClean="0"/>
              <a:t>Herramientas</a:t>
            </a:r>
          </a:p>
          <a:p>
            <a:pPr marL="457200" lvl="1" indent="0">
              <a:buNone/>
            </a:pPr>
            <a:r>
              <a:rPr lang="es-CO" sz="2800" dirty="0" smtClean="0"/>
              <a:t>Seleccionar: Placa</a:t>
            </a:r>
          </a:p>
          <a:p>
            <a:pPr marL="457200" lvl="1" indent="0">
              <a:buNone/>
            </a:pPr>
            <a:r>
              <a:rPr lang="es-CO" sz="2800" dirty="0" smtClean="0">
                <a:sym typeface="Wingdings" panose="05000000000000000000" pitchFamily="2" charset="2"/>
              </a:rPr>
              <a:t>Seleccionar</a:t>
            </a:r>
            <a:r>
              <a:rPr lang="es-CO" sz="2800" dirty="0" smtClean="0">
                <a:sym typeface="Wingdings" panose="05000000000000000000" pitchFamily="2" charset="2"/>
              </a:rPr>
              <a:t>: Gestor de tarjetas</a:t>
            </a:r>
          </a:p>
          <a:p>
            <a:pPr marL="457200" lvl="1" indent="0">
              <a:buNone/>
            </a:pPr>
            <a:r>
              <a:rPr lang="es-CO" sz="2800" dirty="0" smtClean="0">
                <a:sym typeface="Wingdings" panose="05000000000000000000" pitchFamily="2" charset="2"/>
              </a:rPr>
              <a:t>Buscar</a:t>
            </a:r>
            <a:r>
              <a:rPr lang="es-CO" sz="2800" dirty="0" smtClean="0">
                <a:sym typeface="Wingdings" panose="05000000000000000000" pitchFamily="2" charset="2"/>
              </a:rPr>
              <a:t>: ESP32</a:t>
            </a:r>
          </a:p>
          <a:p>
            <a:pPr marL="457200" lvl="1" indent="0">
              <a:buNone/>
            </a:pPr>
            <a:r>
              <a:rPr lang="es-CO" sz="2800" dirty="0" smtClean="0">
                <a:sym typeface="Wingdings" panose="05000000000000000000" pitchFamily="2" charset="2"/>
              </a:rPr>
              <a:t>Seleccionar </a:t>
            </a:r>
            <a:r>
              <a:rPr lang="es-CO" sz="2800" dirty="0" smtClean="0">
                <a:sym typeface="Wingdings" panose="05000000000000000000" pitchFamily="2" charset="2"/>
              </a:rPr>
              <a:t>la versión más reciente e instalar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700" y="6243637"/>
            <a:ext cx="609600" cy="61912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250" y="3238500"/>
            <a:ext cx="6623086" cy="300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73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ES" sz="6000" b="1" dirty="0">
                <a:latin typeface="+mn-lt"/>
              </a:rPr>
              <a:t>Selección de la tarjeta </a:t>
            </a:r>
            <a:r>
              <a:rPr lang="es-ES" sz="6000" b="1" dirty="0" smtClean="0">
                <a:latin typeface="+mn-lt"/>
              </a:rPr>
              <a:t>ESP32</a:t>
            </a:r>
            <a:endParaRPr lang="es-ES" sz="6000" b="1" dirty="0">
              <a:latin typeface="+mn-lt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700" y="6243637"/>
            <a:ext cx="609600" cy="6191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927" y="1690688"/>
            <a:ext cx="7796145" cy="455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32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ES" sz="6000" b="1" dirty="0" smtClean="0">
                <a:latin typeface="+mn-lt"/>
              </a:rPr>
              <a:t>Código de prueba de </a:t>
            </a:r>
            <a:r>
              <a:rPr lang="es-ES" sz="6000" b="1" dirty="0">
                <a:latin typeface="+mn-lt"/>
              </a:rPr>
              <a:t>la </a:t>
            </a:r>
            <a:r>
              <a:rPr lang="es-ES" sz="6000" b="1" dirty="0" smtClean="0">
                <a:latin typeface="+mn-lt"/>
              </a:rPr>
              <a:t>tarjeta</a:t>
            </a:r>
            <a:endParaRPr lang="es-ES" sz="6000" b="1" dirty="0">
              <a:latin typeface="+mn-lt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700" y="6243637"/>
            <a:ext cx="609600" cy="61912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365" y="1562100"/>
            <a:ext cx="6959269" cy="468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26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CO" sz="6000" b="1" dirty="0" smtClean="0">
                <a:latin typeface="+mn-lt"/>
              </a:rPr>
              <a:t>Problemas </a:t>
            </a:r>
            <a:r>
              <a:rPr lang="es-CO" sz="6000" b="1" dirty="0">
                <a:latin typeface="+mn-lt"/>
              </a:rPr>
              <a:t>con la tarjeta</a:t>
            </a:r>
            <a:endParaRPr lang="es-ES" sz="6000" b="1" dirty="0">
              <a:latin typeface="+mn-lt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Error al enviar </a:t>
            </a:r>
            <a:r>
              <a:rPr lang="es-ES" dirty="0"/>
              <a:t>el </a:t>
            </a:r>
            <a:r>
              <a:rPr lang="es-ES" dirty="0" smtClean="0"/>
              <a:t>sketch (programar la tarjeta)</a:t>
            </a:r>
          </a:p>
          <a:p>
            <a:pPr marL="457200" lvl="1" indent="0" algn="just">
              <a:buNone/>
            </a:pPr>
            <a:r>
              <a:rPr lang="es-ES" sz="2800" dirty="0"/>
              <a:t>Algunas placas permiten cargar el sketch de manera automática, si </a:t>
            </a:r>
            <a:r>
              <a:rPr lang="es-ES" sz="2800" dirty="0" smtClean="0"/>
              <a:t>e presenta </a:t>
            </a:r>
            <a:r>
              <a:rPr lang="es-ES" sz="2800" dirty="0"/>
              <a:t>el error </a:t>
            </a:r>
            <a:r>
              <a:rPr lang="es-ES" sz="2800" dirty="0" smtClean="0"/>
              <a:t>la </a:t>
            </a:r>
            <a:r>
              <a:rPr lang="es-ES" sz="2800" dirty="0"/>
              <a:t>soluciones es presionar el botón de “BOOT” cuando se esté subiendo el </a:t>
            </a:r>
            <a:r>
              <a:rPr lang="es-ES" sz="2800" dirty="0" smtClean="0"/>
              <a:t>código, luego </a:t>
            </a:r>
            <a:r>
              <a:rPr lang="es-ES" sz="2800" dirty="0"/>
              <a:t>que </a:t>
            </a:r>
            <a:r>
              <a:rPr lang="es-ES" sz="2800" dirty="0" smtClean="0"/>
              <a:t>inicie el </a:t>
            </a:r>
            <a:r>
              <a:rPr lang="es-ES" sz="2800" dirty="0"/>
              <a:t>proceso de carga dejar de oprimir el botón, este proceso </a:t>
            </a:r>
            <a:r>
              <a:rPr lang="es-ES" sz="2800" dirty="0" smtClean="0"/>
              <a:t>se tendrá </a:t>
            </a:r>
            <a:r>
              <a:rPr lang="es-ES" sz="2800" dirty="0"/>
              <a:t>que </a:t>
            </a:r>
            <a:r>
              <a:rPr lang="es-ES" sz="2800" dirty="0" smtClean="0"/>
              <a:t>realizar  </a:t>
            </a:r>
            <a:r>
              <a:rPr lang="es-ES" sz="2800" dirty="0"/>
              <a:t>cada </a:t>
            </a:r>
            <a:r>
              <a:rPr lang="es-ES" sz="2800" dirty="0" smtClean="0"/>
              <a:t>vez que se suba </a:t>
            </a:r>
            <a:r>
              <a:rPr lang="es-ES" sz="2800" dirty="0"/>
              <a:t>un sketch al ESP32</a:t>
            </a:r>
            <a:r>
              <a:rPr lang="es-ES" sz="2800" dirty="0" smtClean="0"/>
              <a:t>.</a:t>
            </a:r>
          </a:p>
          <a:p>
            <a:pPr algn="just"/>
            <a:r>
              <a:rPr lang="es-ES" dirty="0" smtClean="0"/>
              <a:t>Evitar </a:t>
            </a:r>
            <a:r>
              <a:rPr lang="es-ES" dirty="0"/>
              <a:t>seguir oprimiendo el botón de BOOT para programarlo</a:t>
            </a:r>
            <a:r>
              <a:rPr lang="es-ES" dirty="0" smtClean="0"/>
              <a:t>.</a:t>
            </a:r>
          </a:p>
          <a:p>
            <a:pPr marL="457200" lvl="1" indent="0" algn="just">
              <a:buNone/>
            </a:pPr>
            <a:r>
              <a:rPr lang="es-ES" sz="2800" dirty="0" smtClean="0"/>
              <a:t>Se debe </a:t>
            </a:r>
            <a:r>
              <a:rPr lang="es-ES" sz="2800" dirty="0"/>
              <a:t>soldar un </a:t>
            </a:r>
            <a:r>
              <a:rPr lang="es-ES" sz="2800" dirty="0" smtClean="0"/>
              <a:t>condensador electrolítico </a:t>
            </a:r>
            <a:r>
              <a:rPr lang="es-ES" sz="2800" dirty="0"/>
              <a:t>de </a:t>
            </a:r>
            <a:r>
              <a:rPr lang="es-ES" sz="2800" dirty="0" smtClean="0"/>
              <a:t>10uf/16V</a:t>
            </a:r>
            <a:r>
              <a:rPr lang="es-ES" sz="2800" dirty="0"/>
              <a:t>, </a:t>
            </a:r>
            <a:r>
              <a:rPr lang="es-ES" sz="2800" dirty="0" smtClean="0"/>
              <a:t>entre el pin </a:t>
            </a:r>
            <a:r>
              <a:rPr lang="es-ES" sz="2800" dirty="0"/>
              <a:t>GND y el pin </a:t>
            </a:r>
            <a:r>
              <a:rPr lang="es-ES" sz="2800" dirty="0" smtClean="0"/>
              <a:t>“</a:t>
            </a:r>
            <a:r>
              <a:rPr lang="es-ES" sz="2800" dirty="0"/>
              <a:t>EN” del ESP32</a:t>
            </a:r>
            <a:r>
              <a:rPr lang="es-ES" sz="2800" dirty="0" smtClean="0"/>
              <a:t>, </a:t>
            </a:r>
            <a:r>
              <a:rPr lang="es-ES" sz="2800" dirty="0"/>
              <a:t>si no </a:t>
            </a:r>
            <a:r>
              <a:rPr lang="es-ES" sz="2800" dirty="0" smtClean="0"/>
              <a:t>se quiere </a:t>
            </a:r>
            <a:r>
              <a:rPr lang="es-ES" sz="2800" dirty="0"/>
              <a:t>soldar el </a:t>
            </a:r>
            <a:r>
              <a:rPr lang="es-ES" sz="2800" dirty="0" smtClean="0"/>
              <a:t>condensador se puede </a:t>
            </a:r>
            <a:r>
              <a:rPr lang="es-ES" sz="2800" dirty="0"/>
              <a:t>hacer la conexión con ayuda de un Protoboard.</a:t>
            </a:r>
            <a:endParaRPr lang="es-ES" sz="2800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50881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CO" sz="5000" b="1" dirty="0">
                <a:latin typeface="+mn-lt"/>
              </a:rPr>
              <a:t>Tarjeta de desarrollo ESP32 DEVKIT V1</a:t>
            </a:r>
            <a:endParaRPr lang="es-ES" sz="5000" b="1" dirty="0">
              <a:latin typeface="+mn-lt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700" y="6243637"/>
            <a:ext cx="609600" cy="6191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74" y="1893094"/>
            <a:ext cx="107376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12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65125"/>
            <a:ext cx="7239000" cy="5811838"/>
          </a:xfrm>
        </p:spPr>
        <p:txBody>
          <a:bodyPr>
            <a:normAutofit/>
          </a:bodyPr>
          <a:lstStyle/>
          <a:p>
            <a:r>
              <a:rPr lang="es-CO" dirty="0" smtClean="0"/>
              <a:t>Especificaciones:</a:t>
            </a:r>
          </a:p>
          <a:p>
            <a:pPr marL="457200" lvl="1" indent="0" algn="just">
              <a:buNone/>
            </a:pPr>
            <a:r>
              <a:rPr lang="es-CO" sz="2800" dirty="0" smtClean="0"/>
              <a:t>Módulo </a:t>
            </a:r>
            <a:r>
              <a:rPr lang="es-CO" sz="2800" dirty="0" err="1" smtClean="0"/>
              <a:t>Wi</a:t>
            </a:r>
            <a:r>
              <a:rPr lang="es-CO" sz="2800" dirty="0" smtClean="0"/>
              <a:t>-Fi/Bluetooth(BLE) </a:t>
            </a:r>
            <a:r>
              <a:rPr lang="es-CO" sz="2800" dirty="0" smtClean="0"/>
              <a:t>ESP-WROOM-32 </a:t>
            </a:r>
            <a:r>
              <a:rPr lang="es-CO" sz="2800" dirty="0" smtClean="0"/>
              <a:t>con procesador ESP32-D0WDQ6.</a:t>
            </a:r>
          </a:p>
          <a:p>
            <a:pPr marL="457200" lvl="1" indent="0" algn="just">
              <a:buNone/>
            </a:pPr>
            <a:r>
              <a:rPr lang="es-CO" sz="2800" dirty="0" smtClean="0"/>
              <a:t>Conversor </a:t>
            </a:r>
            <a:r>
              <a:rPr lang="es-CO" sz="2800" dirty="0" smtClean="0"/>
              <a:t>USB a serial CP2102</a:t>
            </a:r>
          </a:p>
          <a:p>
            <a:pPr marL="457200" lvl="1" indent="0" algn="just">
              <a:buNone/>
            </a:pPr>
            <a:r>
              <a:rPr lang="es-CO" sz="2800" dirty="0" smtClean="0"/>
              <a:t>Versión </a:t>
            </a:r>
            <a:r>
              <a:rPr lang="es-CO" sz="2800" dirty="0" smtClean="0"/>
              <a:t>de </a:t>
            </a:r>
            <a:r>
              <a:rPr lang="es-CO" sz="2800" dirty="0"/>
              <a:t>30 pines </a:t>
            </a:r>
            <a:r>
              <a:rPr lang="es-CO" sz="2800" dirty="0" smtClean="0"/>
              <a:t>(24 </a:t>
            </a:r>
            <a:r>
              <a:rPr lang="es-CO" sz="2800" dirty="0" err="1" smtClean="0"/>
              <a:t>GPIOs</a:t>
            </a:r>
            <a:r>
              <a:rPr lang="es-CO" sz="2800" dirty="0" smtClean="0"/>
              <a:t>)</a:t>
            </a:r>
          </a:p>
          <a:p>
            <a:pPr marL="457200" lvl="1" indent="0" algn="just">
              <a:buNone/>
            </a:pPr>
            <a:r>
              <a:rPr lang="es-CO" sz="2800" dirty="0" smtClean="0"/>
              <a:t>Voltaje </a:t>
            </a:r>
            <a:r>
              <a:rPr lang="es-CO" sz="2800" dirty="0" smtClean="0"/>
              <a:t>de alimentación por USB de 5v</a:t>
            </a:r>
          </a:p>
          <a:p>
            <a:pPr marL="457200" lvl="1" indent="0" algn="just">
              <a:buNone/>
            </a:pPr>
            <a:r>
              <a:rPr lang="es-CO" sz="2800" dirty="0" smtClean="0"/>
              <a:t>Regulador </a:t>
            </a:r>
            <a:r>
              <a:rPr lang="es-CO" sz="2800" dirty="0" smtClean="0"/>
              <a:t>de voltaje de 3.3.v</a:t>
            </a:r>
          </a:p>
          <a:p>
            <a:pPr marL="457200" lvl="1" indent="0" algn="just">
              <a:buNone/>
            </a:pPr>
            <a:r>
              <a:rPr lang="es-CO" sz="2800" dirty="0" smtClean="0"/>
              <a:t>LED </a:t>
            </a:r>
            <a:r>
              <a:rPr lang="es-CO" sz="2800" dirty="0" smtClean="0"/>
              <a:t>rojo  indicador de alimentación</a:t>
            </a:r>
          </a:p>
          <a:p>
            <a:pPr marL="457200" lvl="1" indent="0" algn="just">
              <a:buNone/>
            </a:pPr>
            <a:r>
              <a:rPr lang="es-CO" sz="2800" dirty="0" smtClean="0"/>
              <a:t>LED </a:t>
            </a:r>
            <a:r>
              <a:rPr lang="es-CO" sz="2800" dirty="0" smtClean="0"/>
              <a:t>azul conectado al pin GPIO2</a:t>
            </a:r>
            <a:endParaRPr lang="es-ES" sz="2800" dirty="0" smtClean="0"/>
          </a:p>
          <a:p>
            <a:pPr marL="457200" lvl="1" indent="0" algn="just">
              <a:buNone/>
            </a:pPr>
            <a:r>
              <a:rPr lang="es-CO" sz="2800" dirty="0" smtClean="0"/>
              <a:t>Pulsadores </a:t>
            </a:r>
            <a:r>
              <a:rPr lang="es-CO" sz="2800" dirty="0" smtClean="0"/>
              <a:t>para </a:t>
            </a:r>
            <a:r>
              <a:rPr lang="es-CO" sz="2800" dirty="0" err="1" smtClean="0"/>
              <a:t>Reset</a:t>
            </a:r>
            <a:r>
              <a:rPr lang="es-CO" sz="2800" dirty="0" smtClean="0"/>
              <a:t> (EN) y </a:t>
            </a:r>
            <a:r>
              <a:rPr lang="es-CO" sz="2800" dirty="0" err="1" smtClean="0"/>
              <a:t>Bootloader</a:t>
            </a:r>
            <a:r>
              <a:rPr lang="es-CO" sz="2800" dirty="0" smtClean="0"/>
              <a:t> (</a:t>
            </a:r>
            <a:r>
              <a:rPr lang="es-CO" sz="2800" dirty="0" smtClean="0"/>
              <a:t>BOOT)</a:t>
            </a:r>
          </a:p>
          <a:p>
            <a:pPr marL="457200" lvl="1" indent="0" algn="just">
              <a:buNone/>
            </a:pPr>
            <a:r>
              <a:rPr lang="es-CO" sz="2800" dirty="0" smtClean="0"/>
              <a:t>Soporta</a:t>
            </a:r>
            <a:r>
              <a:rPr lang="es-CO" sz="2800" dirty="0" smtClean="0"/>
              <a:t>: IDE de Arduino, </a:t>
            </a:r>
            <a:r>
              <a:rPr lang="es-CO" sz="2800" dirty="0" err="1" smtClean="0"/>
              <a:t>Espressif</a:t>
            </a:r>
            <a:r>
              <a:rPr lang="es-CO" sz="2800" dirty="0" smtClean="0"/>
              <a:t> IDF</a:t>
            </a:r>
            <a:r>
              <a:rPr lang="es-CO" sz="2800" dirty="0" smtClean="0"/>
              <a:t>, </a:t>
            </a:r>
            <a:r>
              <a:rPr lang="es-CO" sz="2800" dirty="0" err="1" smtClean="0"/>
              <a:t>MicroPython</a:t>
            </a:r>
            <a:r>
              <a:rPr lang="es-CO" sz="2800" dirty="0" smtClean="0"/>
              <a:t>, </a:t>
            </a:r>
            <a:r>
              <a:rPr lang="es-CO" sz="2800" dirty="0" err="1" smtClean="0"/>
              <a:t>JavaScript,LUA</a:t>
            </a:r>
            <a:r>
              <a:rPr lang="es-CO" sz="2800" dirty="0" smtClean="0"/>
              <a:t> </a:t>
            </a:r>
            <a:r>
              <a:rPr lang="es-CO" sz="2800" dirty="0" smtClean="0"/>
              <a:t>entre otros.</a:t>
            </a:r>
            <a:endParaRPr lang="es-ES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700" y="6243637"/>
            <a:ext cx="609600" cy="6191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200" y="627759"/>
            <a:ext cx="3111500" cy="561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12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700" y="6243637"/>
            <a:ext cx="609600" cy="61912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" y="863600"/>
            <a:ext cx="6751050" cy="5380038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8200" y="2547496"/>
            <a:ext cx="46863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44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700" y="6243637"/>
            <a:ext cx="609600" cy="61912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346580"/>
            <a:ext cx="7492999" cy="589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1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5000" b="1" dirty="0">
                <a:latin typeface="+mn-lt"/>
              </a:rPr>
              <a:t>Programación del ESP32</a:t>
            </a:r>
            <a:endParaRPr lang="es-ES" sz="5000" b="1" dirty="0">
              <a:latin typeface="+mn-lt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4889500" cy="435133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ES" sz="3000" dirty="0"/>
              <a:t>La versión del firmware que viene por defecto soporta comandos AT. </a:t>
            </a:r>
          </a:p>
          <a:p>
            <a:pPr algn="just"/>
            <a:r>
              <a:rPr lang="es-ES" sz="3000" dirty="0"/>
              <a:t>Se puede programar a través del IDE oficial de Arduino con una sintaxis muy parecida, utilizando conexión USB/Serial.</a:t>
            </a:r>
          </a:p>
          <a:p>
            <a:pPr algn="just"/>
            <a:r>
              <a:rPr lang="es-ES" sz="3000" dirty="0"/>
              <a:t>En GitHub se encuentran una infinidad de librerías que facilitarán las tareas de desarrollo con el ESP32. </a:t>
            </a:r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951337"/>
            <a:ext cx="5410200" cy="402559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9700" y="6243637"/>
            <a:ext cx="6096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783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ES" sz="6000" b="1" dirty="0">
                <a:latin typeface="+mn-lt"/>
              </a:rPr>
              <a:t>Instalación del software para el uso del </a:t>
            </a:r>
            <a:r>
              <a:rPr lang="es-ES" sz="6000" b="1" dirty="0" smtClean="0">
                <a:latin typeface="+mn-lt"/>
              </a:rPr>
              <a:t>ESP32</a:t>
            </a:r>
            <a:endParaRPr lang="es-ES" sz="6000" b="1" dirty="0">
              <a:latin typeface="+mn-lt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095499"/>
            <a:ext cx="10515600" cy="4081463"/>
          </a:xfrm>
        </p:spPr>
        <p:txBody>
          <a:bodyPr/>
          <a:lstStyle/>
          <a:p>
            <a:pPr algn="just"/>
            <a:r>
              <a:rPr lang="es-ES" dirty="0" smtClean="0"/>
              <a:t>Como se indicó antes el módulo que se utilizará en el curso es completamente compatible con el IDE de Arduino, eso facilita la tarea de programación.</a:t>
            </a:r>
          </a:p>
          <a:p>
            <a:pPr algn="just"/>
            <a:r>
              <a:rPr lang="es-CO" dirty="0" smtClean="0"/>
              <a:t>El software puede ser descargado directamente de la página de Arduino: </a:t>
            </a:r>
            <a:r>
              <a:rPr lang="es-CO" dirty="0" smtClean="0">
                <a:hlinkClick r:id="rId2"/>
              </a:rPr>
              <a:t>https://www.arduino.cc/en/software</a:t>
            </a:r>
            <a:endParaRPr lang="es-CO" dirty="0" smtClean="0"/>
          </a:p>
          <a:p>
            <a:pPr algn="just"/>
            <a:r>
              <a:rPr lang="es-CO" dirty="0" smtClean="0"/>
              <a:t>Versión gratuita disponible para diversos sistemas operativos: Windows, Windows App,  Linux y Mac OS X.</a:t>
            </a:r>
            <a:endParaRPr lang="es-ES" dirty="0" smtClean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9700" y="6243637"/>
            <a:ext cx="6096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700" y="6243637"/>
            <a:ext cx="609600" cy="61912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1" y="377616"/>
            <a:ext cx="10635081" cy="586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69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ES" sz="6000" b="1" dirty="0">
                <a:latin typeface="+mn-lt"/>
              </a:rPr>
              <a:t>Instalación de la tarjeta ESP32 en el IDE de Arduino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108199"/>
            <a:ext cx="10515600" cy="4068763"/>
          </a:xfrm>
        </p:spPr>
        <p:txBody>
          <a:bodyPr/>
          <a:lstStyle/>
          <a:p>
            <a:r>
              <a:rPr lang="es-CO" dirty="0"/>
              <a:t>Pasos a seguir:</a:t>
            </a:r>
          </a:p>
          <a:p>
            <a:pPr marL="457200" lvl="1" indent="0" algn="just">
              <a:buNone/>
            </a:pPr>
            <a:r>
              <a:rPr lang="es-CO" sz="2800" dirty="0" smtClean="0"/>
              <a:t>Ejecutar </a:t>
            </a:r>
            <a:r>
              <a:rPr lang="es-CO" sz="2800" dirty="0"/>
              <a:t>la aplicación Arduino </a:t>
            </a:r>
          </a:p>
          <a:p>
            <a:pPr marL="457200" lvl="1" indent="0" algn="just">
              <a:buNone/>
            </a:pPr>
            <a:r>
              <a:rPr lang="es-CO" sz="2800" dirty="0" smtClean="0"/>
              <a:t>Seleccionar</a:t>
            </a:r>
            <a:r>
              <a:rPr lang="es-CO" sz="2800" dirty="0"/>
              <a:t>: Archivo</a:t>
            </a:r>
          </a:p>
          <a:p>
            <a:pPr marL="457200" lvl="1" indent="0" algn="just">
              <a:buNone/>
            </a:pPr>
            <a:r>
              <a:rPr lang="es-CO" sz="2800" dirty="0" smtClean="0"/>
              <a:t>Seleccionar</a:t>
            </a:r>
            <a:r>
              <a:rPr lang="es-CO" sz="2800" dirty="0"/>
              <a:t>: P</a:t>
            </a:r>
            <a:r>
              <a:rPr lang="es-CO" sz="2800" dirty="0">
                <a:sym typeface="Wingdings" panose="05000000000000000000" pitchFamily="2" charset="2"/>
              </a:rPr>
              <a:t>referencias</a:t>
            </a:r>
          </a:p>
          <a:p>
            <a:pPr marL="457200" lvl="1" indent="0" algn="just">
              <a:buNone/>
            </a:pPr>
            <a:r>
              <a:rPr lang="es-ES" sz="2800" dirty="0" smtClean="0"/>
              <a:t>Ingresar</a:t>
            </a:r>
            <a:r>
              <a:rPr lang="es-ES" sz="2800" dirty="0"/>
              <a:t>: 	</a:t>
            </a:r>
            <a:r>
              <a:rPr lang="es-ES" sz="2800" b="1" dirty="0"/>
              <a:t>https://</a:t>
            </a:r>
            <a:r>
              <a:rPr lang="es-ES" sz="2800" b="1" dirty="0" smtClean="0"/>
              <a:t>dl.espressif.com/dl/package_esp32_index.json </a:t>
            </a:r>
            <a:r>
              <a:rPr lang="es-ES" sz="2800" dirty="0" smtClean="0"/>
              <a:t>en el campo </a:t>
            </a:r>
            <a:r>
              <a:rPr lang="es-ES" sz="2800" dirty="0"/>
              <a:t>de </a:t>
            </a:r>
            <a:r>
              <a:rPr lang="es-ES" sz="2800" dirty="0" err="1"/>
              <a:t>URLs</a:t>
            </a:r>
            <a:r>
              <a:rPr lang="es-ES" sz="2800" dirty="0"/>
              <a:t> </a:t>
            </a:r>
            <a:r>
              <a:rPr lang="es-ES" sz="2800" dirty="0" smtClean="0"/>
              <a:t>adicionales </a:t>
            </a:r>
            <a:r>
              <a:rPr lang="es-ES" sz="2800" dirty="0" smtClean="0"/>
              <a:t>(se </a:t>
            </a:r>
            <a:r>
              <a:rPr lang="es-ES" sz="2800" dirty="0"/>
              <a:t>pueden añadir </a:t>
            </a:r>
            <a:r>
              <a:rPr lang="es-ES" sz="2800" dirty="0" smtClean="0"/>
              <a:t>varias </a:t>
            </a:r>
            <a:r>
              <a:rPr lang="es-ES" sz="2800" dirty="0" err="1" smtClean="0"/>
              <a:t>URLs</a:t>
            </a:r>
            <a:r>
              <a:rPr lang="es-ES" sz="2800" dirty="0" smtClean="0"/>
              <a:t> separándolas </a:t>
            </a:r>
            <a:r>
              <a:rPr lang="es-ES" sz="2800" dirty="0"/>
              <a:t>con comas</a:t>
            </a:r>
            <a:r>
              <a:rPr lang="es-ES" sz="2800" dirty="0" smtClean="0"/>
              <a:t>) en la ventana de Preferencias que se acaba de abrir </a:t>
            </a:r>
            <a:r>
              <a:rPr lang="es-ES" sz="2800" dirty="0"/>
              <a:t>y Aceptar.</a:t>
            </a:r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700" y="6243637"/>
            <a:ext cx="6096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3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409</Words>
  <Application>Microsoft Office PowerPoint</Application>
  <PresentationFormat>Panorámica</PresentationFormat>
  <Paragraphs>41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Tema de Office</vt:lpstr>
      <vt:lpstr>Tarjeta ESP32 DEVKIT V1 y su Programación</vt:lpstr>
      <vt:lpstr>Tarjeta de desarrollo ESP32 DEVKIT V1</vt:lpstr>
      <vt:lpstr>Presentación de PowerPoint</vt:lpstr>
      <vt:lpstr>Presentación de PowerPoint</vt:lpstr>
      <vt:lpstr>Presentación de PowerPoint</vt:lpstr>
      <vt:lpstr>Programación del ESP32</vt:lpstr>
      <vt:lpstr>Instalación del software para el uso del ESP32</vt:lpstr>
      <vt:lpstr>Presentación de PowerPoint</vt:lpstr>
      <vt:lpstr>Instalación de la tarjeta ESP32 en el IDE de Arduino</vt:lpstr>
      <vt:lpstr>Presentación de PowerPoint</vt:lpstr>
      <vt:lpstr>Presentación de PowerPoint</vt:lpstr>
      <vt:lpstr>Selección de la tarjeta ESP32</vt:lpstr>
      <vt:lpstr>Código de prueba de la tarjeta</vt:lpstr>
      <vt:lpstr>Problemas con la tarjeta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del ESP32</dc:title>
  <dc:creator>Usuario de Windows</dc:creator>
  <cp:lastModifiedBy>Usuario de Windows</cp:lastModifiedBy>
  <cp:revision>16</cp:revision>
  <dcterms:created xsi:type="dcterms:W3CDTF">2021-03-26T16:18:26Z</dcterms:created>
  <dcterms:modified xsi:type="dcterms:W3CDTF">2021-03-26T22:15:21Z</dcterms:modified>
</cp:coreProperties>
</file>