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8" r:id="rId5"/>
    <p:sldId id="261" r:id="rId6"/>
    <p:sldId id="260" r:id="rId7"/>
    <p:sldId id="263" r:id="rId8"/>
    <p:sldId id="264" r:id="rId9"/>
    <p:sldId id="265" r:id="rId10"/>
    <p:sldId id="267" r:id="rId11"/>
    <p:sldId id="266" r:id="rId12"/>
    <p:sldId id="268"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70BA7576-A7AF-4A68-AD23-4B7FC997F6D1}" type="datetimeFigureOut">
              <a:rPr lang="es-ES" smtClean="0"/>
              <a:t>05/04/2021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68656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0BA7576-A7AF-4A68-AD23-4B7FC997F6D1}" type="datetimeFigureOut">
              <a:rPr lang="es-ES" smtClean="0"/>
              <a:t>05/04/2021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33542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0BA7576-A7AF-4A68-AD23-4B7FC997F6D1}" type="datetimeFigureOut">
              <a:rPr lang="es-ES" smtClean="0"/>
              <a:t>05/04/2021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327518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0BA7576-A7AF-4A68-AD23-4B7FC997F6D1}" type="datetimeFigureOut">
              <a:rPr lang="es-ES" smtClean="0"/>
              <a:t>05/04/2021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20827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0BA7576-A7AF-4A68-AD23-4B7FC997F6D1}" type="datetimeFigureOut">
              <a:rPr lang="es-ES" smtClean="0"/>
              <a:t>05/04/2021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152677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70BA7576-A7AF-4A68-AD23-4B7FC997F6D1}" type="datetimeFigureOut">
              <a:rPr lang="es-ES" smtClean="0"/>
              <a:t>05/04/2021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315015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70BA7576-A7AF-4A68-AD23-4B7FC997F6D1}" type="datetimeFigureOut">
              <a:rPr lang="es-ES" smtClean="0"/>
              <a:t>05/04/2021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121676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70BA7576-A7AF-4A68-AD23-4B7FC997F6D1}" type="datetimeFigureOut">
              <a:rPr lang="es-ES" smtClean="0"/>
              <a:t>05/04/2021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109821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0BA7576-A7AF-4A68-AD23-4B7FC997F6D1}" type="datetimeFigureOut">
              <a:rPr lang="es-ES" smtClean="0"/>
              <a:t>05/04/2021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293232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0BA7576-A7AF-4A68-AD23-4B7FC997F6D1}" type="datetimeFigureOut">
              <a:rPr lang="es-ES" smtClean="0"/>
              <a:t>05/04/2021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100316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0BA7576-A7AF-4A68-AD23-4B7FC997F6D1}" type="datetimeFigureOut">
              <a:rPr lang="es-ES" smtClean="0"/>
              <a:t>05/04/2021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2E5A95E-51CF-423E-8DC7-BB205939B734}" type="slidenum">
              <a:rPr lang="es-ES" smtClean="0"/>
              <a:t>‹Nº›</a:t>
            </a:fld>
            <a:endParaRPr lang="es-ES"/>
          </a:p>
        </p:txBody>
      </p:sp>
    </p:spTree>
    <p:extLst>
      <p:ext uri="{BB962C8B-B14F-4D97-AF65-F5344CB8AC3E}">
        <p14:creationId xmlns:p14="http://schemas.microsoft.com/office/powerpoint/2010/main" val="92626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A7576-A7AF-4A68-AD23-4B7FC997F6D1}" type="datetimeFigureOut">
              <a:rPr lang="es-ES" smtClean="0"/>
              <a:t>05/04/2021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5A95E-51CF-423E-8DC7-BB205939B734}" type="slidenum">
              <a:rPr lang="es-ES" smtClean="0"/>
              <a:t>‹Nº›</a:t>
            </a:fld>
            <a:endParaRPr lang="es-ES"/>
          </a:p>
        </p:txBody>
      </p:sp>
    </p:spTree>
    <p:extLst>
      <p:ext uri="{BB962C8B-B14F-4D97-AF65-F5344CB8AC3E}">
        <p14:creationId xmlns:p14="http://schemas.microsoft.com/office/powerpoint/2010/main" val="1083539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89049" y="1122363"/>
            <a:ext cx="9613900" cy="1849437"/>
          </a:xfrm>
        </p:spPr>
        <p:txBody>
          <a:bodyPr>
            <a:noAutofit/>
          </a:bodyPr>
          <a:lstStyle/>
          <a:p>
            <a:r>
              <a:rPr lang="es-ES" sz="6600" b="1" dirty="0">
                <a:latin typeface="+mn-lt"/>
              </a:rPr>
              <a:t>Entradas y salidas digitales del ESP32</a:t>
            </a:r>
            <a:endParaRPr lang="es-ES" sz="6600" b="1" dirty="0">
              <a:latin typeface="+mn-lt"/>
            </a:endParaRPr>
          </a:p>
        </p:txBody>
      </p:sp>
      <p:pic>
        <p:nvPicPr>
          <p:cNvPr id="5" name="Imagen 4"/>
          <p:cNvPicPr>
            <a:picLocks noChangeAspect="1"/>
          </p:cNvPicPr>
          <p:nvPr/>
        </p:nvPicPr>
        <p:blipFill>
          <a:blip r:embed="rId2"/>
          <a:stretch>
            <a:fillRect/>
          </a:stretch>
        </p:blipFill>
        <p:spPr>
          <a:xfrm>
            <a:off x="4207623" y="3449637"/>
            <a:ext cx="3776751" cy="2374900"/>
          </a:xfrm>
          <a:prstGeom prst="rect">
            <a:avLst/>
          </a:prstGeom>
        </p:spPr>
      </p:pic>
      <p:pic>
        <p:nvPicPr>
          <p:cNvPr id="6" name="Imagen 5"/>
          <p:cNvPicPr>
            <a:picLocks noChangeAspect="1"/>
          </p:cNvPicPr>
          <p:nvPr/>
        </p:nvPicPr>
        <p:blipFill>
          <a:blip r:embed="rId3"/>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015977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a:bodyPr>
          <a:lstStyle/>
          <a:p>
            <a:pPr marL="457200" lvl="1" indent="0" algn="just">
              <a:buNone/>
            </a:pPr>
            <a:r>
              <a:rPr lang="es-ES" sz="2800" b="1" dirty="0" err="1" smtClean="0"/>
              <a:t>begin</a:t>
            </a:r>
            <a:r>
              <a:rPr lang="es-ES" sz="2800" b="1" dirty="0" smtClean="0"/>
              <a:t>(): </a:t>
            </a:r>
            <a:r>
              <a:rPr lang="es-ES" sz="2800" dirty="0" smtClean="0"/>
              <a:t>Inicializa la interfaz de la LCD y especifica el tamaño (columna x fila) de la pantalla. </a:t>
            </a:r>
            <a:r>
              <a:rPr lang="es-ES" sz="2800" dirty="0" err="1" smtClean="0"/>
              <a:t>begin</a:t>
            </a:r>
            <a:r>
              <a:rPr lang="es-ES" sz="2800" dirty="0" smtClean="0"/>
              <a:t>() debe ser llamado antes de cualquier otro comando de la biblioteca LCD.</a:t>
            </a:r>
          </a:p>
          <a:p>
            <a:pPr marL="457200" lvl="1" indent="0" algn="just">
              <a:buNone/>
            </a:pPr>
            <a:r>
              <a:rPr lang="es-ES" sz="2800" b="1" dirty="0" err="1" smtClean="0"/>
              <a:t>clear</a:t>
            </a:r>
            <a:r>
              <a:rPr lang="es-ES" sz="2800" b="1" dirty="0" smtClean="0"/>
              <a:t>(): </a:t>
            </a:r>
            <a:r>
              <a:rPr lang="es-ES" sz="2800" dirty="0" smtClean="0"/>
              <a:t>Borra la pantalla LCD y coloca el cursor en la esquina superior izquierda (posición 0,0).</a:t>
            </a:r>
          </a:p>
          <a:p>
            <a:pPr marL="457200" lvl="1" indent="0" algn="just">
              <a:buNone/>
            </a:pPr>
            <a:r>
              <a:rPr lang="es-ES" sz="2800" b="1" dirty="0" smtClean="0"/>
              <a:t>home(): </a:t>
            </a:r>
            <a:r>
              <a:rPr lang="es-ES" sz="2800" dirty="0" smtClean="0"/>
              <a:t>Posiciona el cursor en la parte superior izquierda de la pantalla LCD (posición 0,0).</a:t>
            </a:r>
          </a:p>
          <a:p>
            <a:pPr marL="457200" lvl="1" indent="0" algn="just">
              <a:buNone/>
            </a:pPr>
            <a:r>
              <a:rPr lang="es-ES" sz="2800" b="1" dirty="0" err="1" smtClean="0"/>
              <a:t>setCursor</a:t>
            </a:r>
            <a:r>
              <a:rPr lang="es-ES" sz="2800" b="1" dirty="0" smtClean="0"/>
              <a:t>(): </a:t>
            </a:r>
            <a:r>
              <a:rPr lang="es-ES" sz="2800" dirty="0" smtClean="0"/>
              <a:t>Fijar la posición del cursor.</a:t>
            </a:r>
          </a:p>
          <a:p>
            <a:pPr marL="457200" lvl="1" indent="0" algn="just">
              <a:buNone/>
            </a:pPr>
            <a:r>
              <a:rPr lang="es-ES" sz="2800" b="1" dirty="0" err="1" smtClean="0"/>
              <a:t>write</a:t>
            </a:r>
            <a:r>
              <a:rPr lang="es-ES" sz="2800" b="1" dirty="0" smtClean="0"/>
              <a:t>(): </a:t>
            </a:r>
            <a:r>
              <a:rPr lang="es-ES" sz="2800" dirty="0" smtClean="0"/>
              <a:t>Escribe un carácter de 8 bits en la LCD.</a:t>
            </a:r>
          </a:p>
          <a:p>
            <a:pPr marL="457200" lvl="1" indent="0" algn="just">
              <a:buNone/>
            </a:pPr>
            <a:r>
              <a:rPr lang="es-ES" sz="2800" b="1" dirty="0" err="1" smtClean="0"/>
              <a:t>print</a:t>
            </a:r>
            <a:r>
              <a:rPr lang="es-ES" sz="2800" b="1" dirty="0" smtClean="0"/>
              <a:t>(): </a:t>
            </a:r>
            <a:r>
              <a:rPr lang="es-ES" sz="2800" dirty="0" smtClean="0"/>
              <a:t>Escribe una cadena de caracteres en la LCD.</a:t>
            </a:r>
          </a:p>
          <a:p>
            <a:pPr marL="457200" lvl="1" indent="0" algn="just">
              <a:buNone/>
            </a:pPr>
            <a:r>
              <a:rPr lang="es-ES" sz="2800" b="1" dirty="0" smtClean="0"/>
              <a:t>cursor(): </a:t>
            </a:r>
            <a:r>
              <a:rPr lang="es-ES" sz="2800" dirty="0" smtClean="0"/>
              <a:t>Control del cursor: Muestra el cursor en la LCD: una línea baja en la posición en la que se escribirá el siguiente carácter.</a:t>
            </a:r>
          </a:p>
          <a:p>
            <a:pPr marL="457200" lvl="1" indent="0" algn="just">
              <a:buNone/>
            </a:pPr>
            <a:r>
              <a:rPr lang="es-ES" sz="2800" b="1" dirty="0" err="1" smtClean="0"/>
              <a:t>noCursor</a:t>
            </a:r>
            <a:r>
              <a:rPr lang="es-ES" sz="2800" b="1" dirty="0" smtClean="0"/>
              <a:t>(): </a:t>
            </a:r>
            <a:r>
              <a:rPr lang="es-ES" sz="2800" dirty="0" smtClean="0"/>
              <a:t>Control del cursor: oculta el cursor de la LCD.</a:t>
            </a:r>
            <a:endParaRPr lang="es-ES" sz="2800" dirty="0" smtClean="0"/>
          </a:p>
          <a:p>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374619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a:bodyPr>
          <a:lstStyle/>
          <a:p>
            <a:pPr marL="457200" lvl="1" indent="0" algn="just">
              <a:buNone/>
            </a:pPr>
            <a:r>
              <a:rPr lang="es-ES" sz="2800" b="1" dirty="0" err="1" smtClean="0"/>
              <a:t>blink</a:t>
            </a:r>
            <a:r>
              <a:rPr lang="es-ES" sz="2800" b="1" dirty="0" smtClean="0"/>
              <a:t>(): </a:t>
            </a:r>
            <a:r>
              <a:rPr lang="es-ES" sz="2800" dirty="0" smtClean="0"/>
              <a:t>Control del cursor: parpadeante estilo cuadro.</a:t>
            </a:r>
            <a:endParaRPr lang="es-ES" sz="2800" dirty="0"/>
          </a:p>
          <a:p>
            <a:pPr marL="457200" lvl="1" indent="0" algn="just">
              <a:buNone/>
            </a:pPr>
            <a:r>
              <a:rPr lang="es-ES" sz="2800" b="1" dirty="0" err="1"/>
              <a:t>noBlink</a:t>
            </a:r>
            <a:r>
              <a:rPr lang="es-ES" sz="2800" b="1" dirty="0" smtClean="0"/>
              <a:t>(): </a:t>
            </a:r>
            <a:r>
              <a:rPr lang="es-ES" sz="2800" dirty="0" smtClean="0"/>
              <a:t>Control del cursor: cursor estático estilo línea baja.</a:t>
            </a:r>
            <a:endParaRPr lang="es-ES" sz="2800" dirty="0"/>
          </a:p>
          <a:p>
            <a:pPr marL="457200" lvl="1" indent="0" algn="just">
              <a:buNone/>
            </a:pPr>
            <a:r>
              <a:rPr lang="es-ES" sz="2800" b="1" dirty="0"/>
              <a:t>display</a:t>
            </a:r>
            <a:r>
              <a:rPr lang="es-ES" sz="2800" b="1" dirty="0" smtClean="0"/>
              <a:t>():</a:t>
            </a:r>
            <a:r>
              <a:rPr lang="es-ES" sz="2800" dirty="0" smtClean="0"/>
              <a:t> Enciende la LCD, después de haberla apagado. Esto restaurará el texto (y el cursor).</a:t>
            </a:r>
          </a:p>
          <a:p>
            <a:pPr marL="457200" lvl="1" indent="0" algn="just">
              <a:buNone/>
            </a:pPr>
            <a:r>
              <a:rPr lang="es-ES" sz="2800" b="1" dirty="0" err="1" smtClean="0"/>
              <a:t>noDisplay</a:t>
            </a:r>
            <a:r>
              <a:rPr lang="es-ES" sz="2800" b="1" dirty="0" smtClean="0"/>
              <a:t>(): </a:t>
            </a:r>
            <a:r>
              <a:rPr lang="es-ES" sz="2800" dirty="0" smtClean="0"/>
              <a:t>Apaga la LCD, sin perder el texto que se muestra en ella.</a:t>
            </a:r>
            <a:endParaRPr lang="es-ES" sz="2800" dirty="0"/>
          </a:p>
          <a:p>
            <a:pPr marL="457200" lvl="1" indent="0" algn="just">
              <a:buNone/>
            </a:pPr>
            <a:r>
              <a:rPr lang="es-ES" sz="2800" b="1" dirty="0" err="1"/>
              <a:t>scrollDisplayLeft</a:t>
            </a:r>
            <a:r>
              <a:rPr lang="es-ES" sz="2800" b="1" dirty="0" smtClean="0"/>
              <a:t>(): </a:t>
            </a:r>
            <a:r>
              <a:rPr lang="es-ES" sz="2800" dirty="0" smtClean="0"/>
              <a:t>Desplazar el texto a la izquierda.</a:t>
            </a:r>
            <a:endParaRPr lang="es-ES" sz="2800" dirty="0"/>
          </a:p>
          <a:p>
            <a:pPr marL="457200" lvl="1" indent="0" algn="just">
              <a:buNone/>
            </a:pPr>
            <a:r>
              <a:rPr lang="es-ES" sz="2800" b="1" dirty="0" err="1"/>
              <a:t>scrollDisplayRight</a:t>
            </a:r>
            <a:r>
              <a:rPr lang="es-ES" sz="2800" b="1" dirty="0" smtClean="0"/>
              <a:t>(): </a:t>
            </a:r>
            <a:r>
              <a:rPr lang="es-ES" sz="2800" dirty="0" smtClean="0"/>
              <a:t>Desplazar el texto a la derecha.</a:t>
            </a:r>
            <a:endParaRPr lang="es-ES" sz="2800" dirty="0"/>
          </a:p>
          <a:p>
            <a:pPr marL="457200" lvl="1" indent="0" algn="just">
              <a:buNone/>
            </a:pPr>
            <a:r>
              <a:rPr lang="es-ES" sz="2800" b="1" dirty="0" err="1"/>
              <a:t>autoscroll</a:t>
            </a:r>
            <a:r>
              <a:rPr lang="es-ES" sz="2800" b="1" dirty="0" smtClean="0"/>
              <a:t>(): </a:t>
            </a:r>
            <a:r>
              <a:rPr lang="es-ES" sz="2800" dirty="0" smtClean="0"/>
              <a:t>Desplazar automáticamente el texto a la derecha y a la izquierda en la LCD.</a:t>
            </a:r>
            <a:endParaRPr lang="es-ES" sz="2800" dirty="0"/>
          </a:p>
          <a:p>
            <a:pPr marL="457200" lvl="1" indent="0" algn="just">
              <a:buNone/>
            </a:pPr>
            <a:r>
              <a:rPr lang="es-ES" sz="2800" b="1" dirty="0" err="1"/>
              <a:t>noAutoscroll</a:t>
            </a:r>
            <a:r>
              <a:rPr lang="es-ES" sz="2800" b="1" dirty="0" smtClean="0"/>
              <a:t>(): </a:t>
            </a:r>
            <a:r>
              <a:rPr lang="es-ES" sz="2800" dirty="0" smtClean="0"/>
              <a:t>Desactiva el desplazamiento automático del texto en la LCD.</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049365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a:bodyPr>
          <a:lstStyle/>
          <a:p>
            <a:pPr marL="457200" lvl="1" indent="0" algn="just">
              <a:buNone/>
            </a:pPr>
            <a:r>
              <a:rPr lang="es-ES" sz="2800" b="1" dirty="0" err="1" smtClean="0"/>
              <a:t>leftToRight</a:t>
            </a:r>
            <a:r>
              <a:rPr lang="es-ES" sz="2800" b="1" dirty="0" smtClean="0"/>
              <a:t>(): </a:t>
            </a:r>
            <a:r>
              <a:rPr lang="es-ES" sz="2800" dirty="0" smtClean="0"/>
              <a:t>Hace que el texto fluya hacia la izquierda desde el cursor, como si la pantalla estuviera justificada a la izquierda.</a:t>
            </a:r>
            <a:endParaRPr lang="es-ES" sz="2800" dirty="0"/>
          </a:p>
          <a:p>
            <a:pPr marL="457200" lvl="1" indent="0" algn="just">
              <a:buNone/>
            </a:pPr>
            <a:r>
              <a:rPr lang="es-ES" sz="2800" b="1" dirty="0" err="1"/>
              <a:t>rightToLeft</a:t>
            </a:r>
            <a:r>
              <a:rPr lang="es-ES" sz="2800" b="1" dirty="0" smtClean="0"/>
              <a:t>(): </a:t>
            </a:r>
            <a:r>
              <a:rPr lang="es-ES" sz="2800" dirty="0" smtClean="0"/>
              <a:t>Hace que el texto fluya hacia la izquierda desde el cursor, como si la pantalla estuviera justificada a la derecha.</a:t>
            </a:r>
            <a:endParaRPr lang="es-ES" sz="2800" dirty="0"/>
          </a:p>
          <a:p>
            <a:pPr marL="457200" lvl="1" indent="0" algn="just">
              <a:buNone/>
            </a:pPr>
            <a:r>
              <a:rPr lang="es-ES" sz="2800" b="1" dirty="0" err="1" smtClean="0"/>
              <a:t>createChar</a:t>
            </a:r>
            <a:r>
              <a:rPr lang="es-ES" sz="2800" b="1" dirty="0" smtClean="0"/>
              <a:t>(): </a:t>
            </a:r>
            <a:r>
              <a:rPr lang="es-ES" sz="2800" dirty="0" smtClean="0"/>
              <a:t>Crea un carácter personalizado para utilizarlo en la LCD. Se admiten hasta ocho caracteres de 5x8 píxeles (numerados del 0 al 7). La apariencia de cada carácter personalizado se especifica mediante una matriz de ocho bytes, uno por cada fila. Los cinco bits menos significativos de cada byte determinan los píxeles de esa fila. Para mostrar un carácter personalizado en la pantalla, utilizar la función </a:t>
            </a:r>
            <a:r>
              <a:rPr lang="es-ES" sz="2800" dirty="0" err="1" smtClean="0"/>
              <a:t>write</a:t>
            </a:r>
            <a:r>
              <a:rPr lang="es-ES" sz="2800" dirty="0" smtClean="0"/>
              <a:t>() con su número (del 0 al 7).</a:t>
            </a:r>
          </a:p>
          <a:p>
            <a:pPr marL="457200" lvl="1" indent="0" algn="just">
              <a:buNone/>
            </a:pPr>
            <a:r>
              <a:rPr lang="es-ES" sz="2800" dirty="0" smtClean="0"/>
              <a:t>Cuando se hace referencia al carácter personalizado "0", si no está en una variable, es necesario lanzarlo como un byte, de lo contrario el compilador lanza un error.</a:t>
            </a:r>
            <a:endParaRPr lang="es-ES" dirty="0" smtClean="0"/>
          </a:p>
          <a:p>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557034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5000" b="1" dirty="0" smtClean="0">
                <a:latin typeface="+mn-lt"/>
              </a:rPr>
              <a:t>Características </a:t>
            </a:r>
            <a:r>
              <a:rPr lang="es-CO" sz="5000" b="1" dirty="0">
                <a:latin typeface="+mn-lt"/>
              </a:rPr>
              <a:t>de los </a:t>
            </a:r>
            <a:r>
              <a:rPr lang="es-CO" sz="5000" b="1" dirty="0" err="1">
                <a:latin typeface="+mn-lt"/>
              </a:rPr>
              <a:t>GPIOs</a:t>
            </a:r>
            <a:r>
              <a:rPr lang="es-CO" sz="5000" b="1" dirty="0">
                <a:latin typeface="+mn-lt"/>
              </a:rPr>
              <a:t> del ESP32</a:t>
            </a:r>
            <a:endParaRPr lang="es-ES" sz="5000" b="1" dirty="0">
              <a:latin typeface="+mn-lt"/>
            </a:endParaRPr>
          </a:p>
        </p:txBody>
      </p:sp>
      <p:sp>
        <p:nvSpPr>
          <p:cNvPr id="3" name="Marcador de contenido 2"/>
          <p:cNvSpPr>
            <a:spLocks noGrp="1"/>
          </p:cNvSpPr>
          <p:nvPr>
            <p:ph idx="1"/>
          </p:nvPr>
        </p:nvSpPr>
        <p:spPr/>
        <p:txBody>
          <a:bodyPr/>
          <a:lstStyle/>
          <a:p>
            <a:pPr algn="just"/>
            <a:r>
              <a:rPr lang="es-CO" b="1" dirty="0" smtClean="0"/>
              <a:t>Alimentación (V</a:t>
            </a:r>
            <a:r>
              <a:rPr lang="es-CO" b="1" baseline="-25000" dirty="0" smtClean="0"/>
              <a:t>DD</a:t>
            </a:r>
            <a:r>
              <a:rPr lang="es-CO" b="1" dirty="0" smtClean="0"/>
              <a:t>): </a:t>
            </a:r>
            <a:r>
              <a:rPr lang="es-CO" dirty="0" smtClean="0"/>
              <a:t>3.0v a 3.6v (típico 3.3.v)</a:t>
            </a:r>
          </a:p>
          <a:p>
            <a:pPr algn="just"/>
            <a:r>
              <a:rPr lang="es-CO" b="1" dirty="0" smtClean="0"/>
              <a:t>Niveles de voltaje de entrada: </a:t>
            </a:r>
            <a:r>
              <a:rPr lang="es-CO" dirty="0" smtClean="0"/>
              <a:t>V</a:t>
            </a:r>
            <a:r>
              <a:rPr lang="es-CO" baseline="-25000" dirty="0" smtClean="0"/>
              <a:t>IH</a:t>
            </a:r>
            <a:r>
              <a:rPr lang="es-CO" dirty="0" smtClean="0"/>
              <a:t>=0.75xV</a:t>
            </a:r>
            <a:r>
              <a:rPr lang="es-CO" baseline="-25000" dirty="0" smtClean="0"/>
              <a:t>DD</a:t>
            </a:r>
            <a:r>
              <a:rPr lang="es-CO" dirty="0" smtClean="0"/>
              <a:t> a V</a:t>
            </a:r>
            <a:r>
              <a:rPr lang="es-CO" baseline="-25000" dirty="0" smtClean="0"/>
              <a:t>DD</a:t>
            </a:r>
            <a:r>
              <a:rPr lang="es-CO" dirty="0" smtClean="0"/>
              <a:t>+0.3 </a:t>
            </a:r>
          </a:p>
          <a:p>
            <a:pPr marL="0" indent="0" algn="just">
              <a:buNone/>
            </a:pPr>
            <a:r>
              <a:rPr lang="es-CO" dirty="0" smtClean="0"/>
              <a:t>					  V</a:t>
            </a:r>
            <a:r>
              <a:rPr lang="es-CO" baseline="-25000" dirty="0" smtClean="0"/>
              <a:t>IL</a:t>
            </a:r>
            <a:r>
              <a:rPr lang="es-CO" dirty="0" smtClean="0"/>
              <a:t>=-0.3 a 0.25xV</a:t>
            </a:r>
            <a:r>
              <a:rPr lang="es-CO" baseline="-25000" dirty="0" smtClean="0"/>
              <a:t>DD</a:t>
            </a:r>
            <a:r>
              <a:rPr lang="es-CO" dirty="0" smtClean="0"/>
              <a:t>   </a:t>
            </a:r>
          </a:p>
          <a:p>
            <a:pPr algn="just"/>
            <a:r>
              <a:rPr lang="es-CO" b="1" dirty="0" smtClean="0"/>
              <a:t>Niveles de voltaje de salida:</a:t>
            </a:r>
            <a:r>
              <a:rPr lang="es-CO" dirty="0" smtClean="0"/>
              <a:t> V</a:t>
            </a:r>
            <a:r>
              <a:rPr lang="es-CO" baseline="-25000" dirty="0" smtClean="0"/>
              <a:t>OH</a:t>
            </a:r>
            <a:r>
              <a:rPr lang="es-CO" dirty="0" smtClean="0"/>
              <a:t>=0.8xV</a:t>
            </a:r>
            <a:r>
              <a:rPr lang="es-CO" baseline="-25000" dirty="0" smtClean="0"/>
              <a:t>DD </a:t>
            </a:r>
            <a:r>
              <a:rPr lang="es-CO" dirty="0" smtClean="0"/>
              <a:t>(min)</a:t>
            </a:r>
          </a:p>
          <a:p>
            <a:pPr marL="0" indent="0" algn="just">
              <a:buNone/>
            </a:pPr>
            <a:r>
              <a:rPr lang="es-CO" dirty="0" smtClean="0"/>
              <a:t>				          V</a:t>
            </a:r>
            <a:r>
              <a:rPr lang="es-CO" baseline="-25000" dirty="0" smtClean="0"/>
              <a:t>OL</a:t>
            </a:r>
            <a:r>
              <a:rPr lang="es-CO" dirty="0" smtClean="0"/>
              <a:t>=0.1xV</a:t>
            </a:r>
            <a:r>
              <a:rPr lang="es-CO" baseline="-25000" dirty="0" smtClean="0"/>
              <a:t>DD </a:t>
            </a:r>
            <a:r>
              <a:rPr lang="es-CO" dirty="0" smtClean="0"/>
              <a:t>(</a:t>
            </a:r>
            <a:r>
              <a:rPr lang="es-CO" dirty="0" err="1" smtClean="0"/>
              <a:t>max</a:t>
            </a:r>
            <a:r>
              <a:rPr lang="es-CO" dirty="0" smtClean="0"/>
              <a:t>)</a:t>
            </a:r>
          </a:p>
          <a:p>
            <a:pPr algn="just"/>
            <a:r>
              <a:rPr lang="es-CO" b="1" dirty="0" smtClean="0"/>
              <a:t>Niveles de corriente de salida: </a:t>
            </a:r>
            <a:r>
              <a:rPr lang="es-CO" dirty="0" smtClean="0"/>
              <a:t>I</a:t>
            </a:r>
            <a:r>
              <a:rPr lang="es-CO" baseline="-25000" dirty="0" smtClean="0"/>
              <a:t>OH</a:t>
            </a:r>
            <a:r>
              <a:rPr lang="es-CO" dirty="0" smtClean="0"/>
              <a:t>=20mA (</a:t>
            </a:r>
            <a:r>
              <a:rPr lang="es-CO" dirty="0" err="1" smtClean="0"/>
              <a:t>source</a:t>
            </a:r>
            <a:r>
              <a:rPr lang="es-CO" dirty="0" smtClean="0"/>
              <a:t>) </a:t>
            </a:r>
          </a:p>
          <a:p>
            <a:pPr marL="0" indent="0" algn="just">
              <a:buNone/>
            </a:pPr>
            <a:r>
              <a:rPr lang="es-CO" dirty="0" smtClean="0"/>
              <a:t>					  I</a:t>
            </a:r>
            <a:r>
              <a:rPr lang="es-CO" baseline="-25000" dirty="0" smtClean="0"/>
              <a:t>OL</a:t>
            </a:r>
            <a:r>
              <a:rPr lang="es-CO" dirty="0" smtClean="0"/>
              <a:t>=28mA (</a:t>
            </a:r>
            <a:r>
              <a:rPr lang="es-CO" dirty="0" err="1" smtClean="0"/>
              <a:t>sink</a:t>
            </a:r>
            <a:r>
              <a:rPr lang="es-CO" dirty="0" smtClean="0"/>
              <a:t>)</a:t>
            </a:r>
            <a:endParaRPr lang="es-ES" dirty="0" smtClean="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4192969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5000" b="1" dirty="0">
                <a:latin typeface="+mn-lt"/>
              </a:rPr>
              <a:t>Distribución de pines del kit ESP32</a:t>
            </a:r>
            <a:endParaRPr lang="es-ES" sz="5000" b="1" dirty="0">
              <a:latin typeface="+mn-lt"/>
            </a:endParaRPr>
          </a:p>
        </p:txBody>
      </p:sp>
      <p:pic>
        <p:nvPicPr>
          <p:cNvPr id="4" name="Imagen 3"/>
          <p:cNvPicPr>
            <a:picLocks noChangeAspect="1"/>
          </p:cNvPicPr>
          <p:nvPr/>
        </p:nvPicPr>
        <p:blipFill>
          <a:blip r:embed="rId2"/>
          <a:stretch>
            <a:fillRect/>
          </a:stretch>
        </p:blipFill>
        <p:spPr>
          <a:xfrm>
            <a:off x="1817324" y="1690688"/>
            <a:ext cx="8557351" cy="4552949"/>
          </a:xfrm>
          <a:prstGeom prst="rect">
            <a:avLst/>
          </a:prstGeom>
        </p:spPr>
      </p:pic>
      <p:pic>
        <p:nvPicPr>
          <p:cNvPr id="5" name="Imagen 4"/>
          <p:cNvPicPr>
            <a:picLocks noChangeAspect="1"/>
          </p:cNvPicPr>
          <p:nvPr/>
        </p:nvPicPr>
        <p:blipFill>
          <a:blip r:embed="rId3"/>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610019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a:bodyPr>
          <a:lstStyle/>
          <a:p>
            <a:pPr algn="just"/>
            <a:r>
              <a:rPr lang="es-ES" dirty="0" smtClean="0"/>
              <a:t>El ESP32 tiene un total de 25 </a:t>
            </a:r>
            <a:r>
              <a:rPr lang="es-ES" dirty="0" err="1" smtClean="0"/>
              <a:t>GPIOs</a:t>
            </a:r>
            <a:r>
              <a:rPr lang="es-ES" dirty="0" smtClean="0"/>
              <a:t>, de los cuales 4 son pines de solo entrada.</a:t>
            </a:r>
          </a:p>
          <a:p>
            <a:pPr marL="457200" lvl="1" indent="0" algn="just">
              <a:buNone/>
            </a:pPr>
            <a:r>
              <a:rPr lang="es-ES" sz="2800" dirty="0" smtClean="0"/>
              <a:t>Pines de sólo entrada: GPIO 34, GPIO 35, GPIO 36 y GPIO 39.</a:t>
            </a:r>
          </a:p>
          <a:p>
            <a:pPr algn="just"/>
            <a:r>
              <a:rPr lang="es-ES" dirty="0" smtClean="0"/>
              <a:t>No todos los pines tienen resistencia de </a:t>
            </a:r>
            <a:r>
              <a:rPr lang="es-ES" dirty="0" err="1" smtClean="0"/>
              <a:t>pull</a:t>
            </a:r>
            <a:r>
              <a:rPr lang="es-ES" dirty="0" smtClean="0"/>
              <a:t>-up de entrada, se necesita una resistencia de </a:t>
            </a:r>
            <a:r>
              <a:rPr lang="es-ES" dirty="0" err="1" smtClean="0"/>
              <a:t>pull</a:t>
            </a:r>
            <a:r>
              <a:rPr lang="es-ES" dirty="0" smtClean="0"/>
              <a:t>-up externa en estos pines cuando se usa como </a:t>
            </a:r>
            <a:r>
              <a:rPr lang="es-ES" dirty="0" err="1" smtClean="0"/>
              <a:t>pull</a:t>
            </a:r>
            <a:r>
              <a:rPr lang="es-ES" dirty="0" smtClean="0"/>
              <a:t>-up de entrada.</a:t>
            </a:r>
          </a:p>
          <a:p>
            <a:pPr marL="457200" lvl="1" indent="0" algn="just">
              <a:buNone/>
            </a:pPr>
            <a:r>
              <a:rPr lang="es-ES" sz="2800" dirty="0" smtClean="0"/>
              <a:t>Pines con resistencia de </a:t>
            </a:r>
            <a:r>
              <a:rPr lang="es-ES" sz="2800" dirty="0" err="1" smtClean="0"/>
              <a:t>pull</a:t>
            </a:r>
            <a:r>
              <a:rPr lang="es-ES" sz="2800" dirty="0" smtClean="0"/>
              <a:t>-up interna (INPUT_PULLUP): </a:t>
            </a:r>
          </a:p>
          <a:p>
            <a:pPr marL="457200" lvl="1" indent="0" algn="just">
              <a:buNone/>
            </a:pPr>
            <a:r>
              <a:rPr lang="es-ES" sz="2800" dirty="0" smtClean="0"/>
              <a:t>GPIO14, GPIO16, GPIO17, GPIO18, GPIO19, GPIO21, GPIO22 y GPIO23.</a:t>
            </a:r>
          </a:p>
          <a:p>
            <a:pPr algn="just"/>
            <a:r>
              <a:rPr lang="es-CO" dirty="0" smtClean="0"/>
              <a:t>Los </a:t>
            </a:r>
            <a:r>
              <a:rPr lang="es-CO" dirty="0" err="1" smtClean="0"/>
              <a:t>GPIOs</a:t>
            </a:r>
            <a:r>
              <a:rPr lang="es-CO" dirty="0" smtClean="0"/>
              <a:t> que no están disponibles (GPIO6-GPIO11) son utilizados internamente para el manejo de la memoria y la programación del ESP32 entre otros.</a:t>
            </a:r>
            <a:endParaRPr lang="es-ES" dirty="0" smtClean="0"/>
          </a:p>
          <a:p>
            <a:pPr algn="just"/>
            <a:endParaRPr lang="es-ES" dirty="0" smtClean="0"/>
          </a:p>
          <a:p>
            <a:pPr algn="just"/>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1748803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rmAutofit/>
          </a:bodyPr>
          <a:lstStyle/>
          <a:p>
            <a:pPr algn="just"/>
            <a:r>
              <a:rPr lang="es-ES" dirty="0"/>
              <a:t>Todos los pines GPIO en el arranque </a:t>
            </a:r>
            <a:r>
              <a:rPr lang="es-ES" dirty="0" smtClean="0"/>
              <a:t>inicial (luego de polarizar el ESP32) </a:t>
            </a:r>
            <a:r>
              <a:rPr lang="es-ES" dirty="0"/>
              <a:t>o en el </a:t>
            </a:r>
            <a:r>
              <a:rPr lang="es-ES" dirty="0" err="1" smtClean="0"/>
              <a:t>reset</a:t>
            </a:r>
            <a:r>
              <a:rPr lang="es-ES" dirty="0" smtClean="0"/>
              <a:t> </a:t>
            </a:r>
            <a:r>
              <a:rPr lang="es-ES" dirty="0"/>
              <a:t>permanecen en estado activo-bajo excepto los siguientes </a:t>
            </a:r>
            <a:r>
              <a:rPr lang="es-ES" dirty="0" smtClean="0"/>
              <a:t>pines: </a:t>
            </a:r>
            <a:r>
              <a:rPr lang="it-IT" dirty="0" smtClean="0"/>
              <a:t>GPIO1, GPIO3, GPIO5, GPIO14 y GPIO15</a:t>
            </a:r>
            <a:r>
              <a:rPr lang="es-ES" dirty="0" smtClean="0"/>
              <a:t>. Estos pines </a:t>
            </a:r>
            <a:r>
              <a:rPr lang="es-ES" dirty="0"/>
              <a:t>estarán en estado activo-alto por defecto durante el arranque o el </a:t>
            </a:r>
            <a:r>
              <a:rPr lang="es-ES" dirty="0" err="1" smtClean="0"/>
              <a:t>reset</a:t>
            </a:r>
            <a:r>
              <a:rPr lang="es-ES" dirty="0" smtClean="0"/>
              <a:t>, por </a:t>
            </a:r>
            <a:r>
              <a:rPr lang="es-ES" dirty="0"/>
              <a:t>lo tanto, </a:t>
            </a:r>
            <a:r>
              <a:rPr lang="es-ES" dirty="0" smtClean="0"/>
              <a:t>se deben </a:t>
            </a:r>
            <a:r>
              <a:rPr lang="es-ES" dirty="0"/>
              <a:t>inicializar </a:t>
            </a:r>
            <a:r>
              <a:rPr lang="es-ES" dirty="0" smtClean="0"/>
              <a:t>en </a:t>
            </a:r>
            <a:r>
              <a:rPr lang="es-ES" dirty="0"/>
              <a:t>el código en la función de configuración del </a:t>
            </a:r>
            <a:r>
              <a:rPr lang="es-ES" dirty="0" smtClean="0"/>
              <a:t>sketch. </a:t>
            </a:r>
          </a:p>
          <a:p>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981880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000" b="1" dirty="0">
                <a:latin typeface="+mn-lt"/>
              </a:rPr>
              <a:t>Control de salidas digitales </a:t>
            </a:r>
            <a:r>
              <a:rPr lang="es-ES" sz="5000" b="1" dirty="0" smtClean="0">
                <a:latin typeface="+mn-lt"/>
              </a:rPr>
              <a:t>en el ESP32</a:t>
            </a:r>
            <a:endParaRPr lang="es-ES" sz="5000" b="1" dirty="0">
              <a:latin typeface="+mn-lt"/>
            </a:endParaRPr>
          </a:p>
        </p:txBody>
      </p:sp>
      <p:sp>
        <p:nvSpPr>
          <p:cNvPr id="3" name="Marcador de contenido 2"/>
          <p:cNvSpPr>
            <a:spLocks noGrp="1"/>
          </p:cNvSpPr>
          <p:nvPr>
            <p:ph idx="1"/>
          </p:nvPr>
        </p:nvSpPr>
        <p:spPr/>
        <p:txBody>
          <a:bodyPr>
            <a:normAutofit/>
          </a:bodyPr>
          <a:lstStyle/>
          <a:p>
            <a:pPr algn="just"/>
            <a:r>
              <a:rPr lang="es-ES" dirty="0" smtClean="0"/>
              <a:t>Para configurar un GPIO como salida se utiliza la función </a:t>
            </a:r>
            <a:r>
              <a:rPr lang="es-ES" b="1" dirty="0" err="1" smtClean="0"/>
              <a:t>pinMode</a:t>
            </a:r>
            <a:r>
              <a:rPr lang="es-ES" b="1" dirty="0" smtClean="0"/>
              <a:t>()</a:t>
            </a:r>
            <a:r>
              <a:rPr lang="es-ES" dirty="0" smtClean="0"/>
              <a:t>, teniendo en cuenta que GPIO corresponde al numero del pin GPIO que se va a configurar,  como sigue:</a:t>
            </a:r>
          </a:p>
          <a:p>
            <a:pPr marL="457200" lvl="1" indent="0" algn="just">
              <a:buNone/>
            </a:pPr>
            <a:r>
              <a:rPr lang="es-ES" sz="2800" dirty="0" err="1" smtClean="0"/>
              <a:t>pinMode</a:t>
            </a:r>
            <a:r>
              <a:rPr lang="es-ES" sz="2800" dirty="0" smtClean="0"/>
              <a:t>(GPIO, OUTPUT);</a:t>
            </a:r>
          </a:p>
          <a:p>
            <a:pPr algn="just"/>
            <a:r>
              <a:rPr lang="es-ES" dirty="0" smtClean="0"/>
              <a:t>Para controlar una salida digital en el módulo ESP32 se debe utilizar la función </a:t>
            </a:r>
            <a:r>
              <a:rPr lang="es-ES" b="1" dirty="0" err="1" smtClean="0"/>
              <a:t>digitalWrite</a:t>
            </a:r>
            <a:r>
              <a:rPr lang="es-ES" b="1" dirty="0" smtClean="0"/>
              <a:t>()</a:t>
            </a:r>
            <a:r>
              <a:rPr lang="es-ES" dirty="0" smtClean="0"/>
              <a:t>, que acepta como argumentos, el número del pin GPIO al que se va a controlar y el estado de salida, ya sea HIGH (‘1’) o LOW (‘0’).</a:t>
            </a:r>
          </a:p>
          <a:p>
            <a:pPr marL="457200" lvl="1" indent="0" algn="just">
              <a:buNone/>
            </a:pPr>
            <a:r>
              <a:rPr lang="es-ES" sz="2800" dirty="0" err="1" smtClean="0"/>
              <a:t>digitalWrite</a:t>
            </a:r>
            <a:r>
              <a:rPr lang="es-ES" sz="2800" dirty="0" smtClean="0"/>
              <a:t>(GPIO, STATE);</a:t>
            </a:r>
          </a:p>
          <a:p>
            <a:pPr algn="just"/>
            <a:r>
              <a:rPr lang="es-ES" dirty="0"/>
              <a:t>Pines de sólo entrada: GPIO 34, GPIO 35, GPIO 36 y GPIO 39</a:t>
            </a:r>
            <a:r>
              <a:rPr lang="es-ES" dirty="0" smtClean="0"/>
              <a:t>.</a:t>
            </a:r>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3080676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000" b="1" dirty="0" smtClean="0">
                <a:latin typeface="+mn-lt"/>
              </a:rPr>
              <a:t>Leer entradas digitales en el ESP32</a:t>
            </a:r>
            <a:endParaRPr lang="es-ES" sz="5000" b="1" dirty="0">
              <a:latin typeface="+mn-lt"/>
            </a:endParaRPr>
          </a:p>
        </p:txBody>
      </p:sp>
      <p:sp>
        <p:nvSpPr>
          <p:cNvPr id="3" name="Marcador de contenido 2"/>
          <p:cNvSpPr>
            <a:spLocks noGrp="1"/>
          </p:cNvSpPr>
          <p:nvPr>
            <p:ph idx="1"/>
          </p:nvPr>
        </p:nvSpPr>
        <p:spPr/>
        <p:txBody>
          <a:bodyPr>
            <a:normAutofit/>
          </a:bodyPr>
          <a:lstStyle/>
          <a:p>
            <a:pPr algn="just"/>
            <a:r>
              <a:rPr lang="es-ES" dirty="0" smtClean="0"/>
              <a:t>Primero se configura el pin GPIO que se quiere leer como INPUT, usando la función </a:t>
            </a:r>
            <a:r>
              <a:rPr lang="es-ES" b="1" dirty="0" err="1" smtClean="0"/>
              <a:t>pinMode</a:t>
            </a:r>
            <a:r>
              <a:rPr lang="es-ES" b="1" dirty="0" smtClean="0"/>
              <a:t>() </a:t>
            </a:r>
            <a:r>
              <a:rPr lang="es-ES" dirty="0" smtClean="0"/>
              <a:t>como sigue:</a:t>
            </a:r>
          </a:p>
          <a:p>
            <a:pPr marL="457200" lvl="1" indent="0" algn="just">
              <a:buNone/>
            </a:pPr>
            <a:r>
              <a:rPr lang="es-ES" sz="2800" dirty="0" err="1" smtClean="0"/>
              <a:t>pinMode</a:t>
            </a:r>
            <a:r>
              <a:rPr lang="es-ES" sz="2800" dirty="0" smtClean="0"/>
              <a:t>(GPIO, INPUT);</a:t>
            </a:r>
          </a:p>
          <a:p>
            <a:pPr algn="just"/>
            <a:r>
              <a:rPr lang="es-ES" dirty="0" smtClean="0"/>
              <a:t>Para leer una entrada digital, como por ejemplo un pulsador, se utiliza la función </a:t>
            </a:r>
            <a:r>
              <a:rPr lang="es-ES" b="1" dirty="0" err="1" smtClean="0"/>
              <a:t>digitalRead</a:t>
            </a:r>
            <a:r>
              <a:rPr lang="es-ES" b="1" dirty="0" smtClean="0"/>
              <a:t>()</a:t>
            </a:r>
            <a:r>
              <a:rPr lang="es-ES" dirty="0" smtClean="0"/>
              <a:t>, que acepta como argumento el número del pin  GPIO que se va a leer.</a:t>
            </a:r>
          </a:p>
          <a:p>
            <a:pPr marL="457200" lvl="1" indent="0" algn="just">
              <a:buNone/>
            </a:pPr>
            <a:r>
              <a:rPr lang="es-ES" sz="2800" dirty="0" err="1" smtClean="0"/>
              <a:t>digitalRead</a:t>
            </a:r>
            <a:r>
              <a:rPr lang="es-ES" sz="2800" dirty="0" smtClean="0"/>
              <a:t>(GPIO);</a:t>
            </a:r>
          </a:p>
          <a:p>
            <a:pPr algn="just"/>
            <a:r>
              <a:rPr lang="es-ES" dirty="0" smtClean="0"/>
              <a:t>Pines con resistencia de </a:t>
            </a:r>
            <a:r>
              <a:rPr lang="es-ES" dirty="0" err="1" smtClean="0"/>
              <a:t>pull</a:t>
            </a:r>
            <a:r>
              <a:rPr lang="es-ES" dirty="0" smtClean="0"/>
              <a:t>-up interna de ~20k</a:t>
            </a:r>
            <a:r>
              <a:rPr lang="el-GR" dirty="0" smtClean="0"/>
              <a:t>Ω</a:t>
            </a:r>
            <a:r>
              <a:rPr lang="es-ES" dirty="0" smtClean="0"/>
              <a:t> (INPUT_PULLUP): GPIO14, GPIO16, GPIO17, GPIO18, GPIO19, GPIO21, GPIO22 y GPIO23.</a:t>
            </a:r>
          </a:p>
          <a:p>
            <a:pPr marL="0" indent="0" algn="just">
              <a:buNone/>
            </a:pPr>
            <a:endParaRPr lang="es-ES"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4206448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5000" b="1" dirty="0" smtClean="0">
                <a:latin typeface="+mn-lt"/>
              </a:rPr>
              <a:t>Pantalla de Cristal Líquido (LCD)</a:t>
            </a:r>
            <a:endParaRPr lang="es-ES" sz="5000" b="1" dirty="0">
              <a:latin typeface="+mn-lt"/>
            </a:endParaRPr>
          </a:p>
        </p:txBody>
      </p:sp>
      <p:sp>
        <p:nvSpPr>
          <p:cNvPr id="3" name="Marcador de contenido 2"/>
          <p:cNvSpPr>
            <a:spLocks noGrp="1"/>
          </p:cNvSpPr>
          <p:nvPr>
            <p:ph idx="1"/>
          </p:nvPr>
        </p:nvSpPr>
        <p:spPr/>
        <p:txBody>
          <a:bodyPr>
            <a:normAutofit/>
          </a:bodyPr>
          <a:lstStyle/>
          <a:p>
            <a:pPr algn="just"/>
            <a:r>
              <a:rPr lang="es-ES" dirty="0" smtClean="0"/>
              <a:t>Esta librería permite a una placa que utilice el IDE de Arduino controlar pantallas de cristal líquido (LCD) basadas en el controlador Hitachi HD44780 (o compatible), que se encuentra en la mayoría de las </a:t>
            </a:r>
            <a:r>
              <a:rPr lang="es-ES" dirty="0" err="1" smtClean="0"/>
              <a:t>LCDs</a:t>
            </a:r>
            <a:r>
              <a:rPr lang="es-ES" dirty="0" smtClean="0"/>
              <a:t> basadas en caracteres alfanuméricos.</a:t>
            </a:r>
          </a:p>
          <a:p>
            <a:pPr algn="just"/>
            <a:r>
              <a:rPr lang="es-ES" dirty="0" smtClean="0"/>
              <a:t> La librería funciona con los modos de 4 u 8 bits (es decir, utilizando 4 u 8 líneas de datos además de las líneas RS, </a:t>
            </a:r>
            <a:r>
              <a:rPr lang="es-ES" dirty="0" err="1" smtClean="0"/>
              <a:t>Enable</a:t>
            </a:r>
            <a:r>
              <a:rPr lang="es-ES" dirty="0" smtClean="0"/>
              <a:t> y opcionalmente, la línea de control R/W).</a:t>
            </a:r>
          </a:p>
          <a:p>
            <a:pPr algn="just"/>
            <a:r>
              <a:rPr lang="es-ES" dirty="0" smtClean="0"/>
              <a:t>Para utilizar esta biblioteca:</a:t>
            </a:r>
          </a:p>
          <a:p>
            <a:pPr marL="457200" lvl="1" indent="0" algn="just">
              <a:buNone/>
            </a:pPr>
            <a:r>
              <a:rPr lang="es-ES" sz="2800" dirty="0" smtClean="0"/>
              <a:t>#</a:t>
            </a:r>
            <a:r>
              <a:rPr lang="es-ES" sz="2800" dirty="0" err="1" smtClean="0"/>
              <a:t>include</a:t>
            </a:r>
            <a:r>
              <a:rPr lang="es-ES" sz="2800" dirty="0" smtClean="0"/>
              <a:t> </a:t>
            </a:r>
            <a:r>
              <a:rPr lang="es-ES" sz="2800" dirty="0"/>
              <a:t>&lt;</a:t>
            </a:r>
            <a:r>
              <a:rPr lang="es-ES" sz="2800" dirty="0" err="1"/>
              <a:t>LiquidCrystal.h</a:t>
            </a:r>
            <a:r>
              <a:rPr lang="es-ES" sz="2800" dirty="0"/>
              <a:t>&gt;</a:t>
            </a:r>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582039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65125"/>
            <a:ext cx="10515600" cy="5811838"/>
          </a:xfrm>
        </p:spPr>
        <p:txBody>
          <a:bodyPr>
            <a:noAutofit/>
          </a:bodyPr>
          <a:lstStyle/>
          <a:p>
            <a:pPr algn="just"/>
            <a:r>
              <a:rPr lang="es-CO" dirty="0" smtClean="0"/>
              <a:t>Funciones soportadas:</a:t>
            </a:r>
          </a:p>
          <a:p>
            <a:pPr marL="457200" lvl="1" indent="0" algn="just">
              <a:buNone/>
            </a:pPr>
            <a:r>
              <a:rPr lang="es-ES" sz="2800" b="1" dirty="0" err="1" smtClean="0"/>
              <a:t>LiquidCrystal</a:t>
            </a:r>
            <a:r>
              <a:rPr lang="es-ES" sz="2800" b="1" dirty="0" smtClean="0"/>
              <a:t>(): </a:t>
            </a:r>
            <a:r>
              <a:rPr lang="es-ES" sz="2800" dirty="0" smtClean="0"/>
              <a:t>Crea una variable de tipo </a:t>
            </a:r>
            <a:r>
              <a:rPr lang="es-ES" sz="2800" dirty="0" err="1" smtClean="0"/>
              <a:t>LiquidCrystal</a:t>
            </a:r>
            <a:r>
              <a:rPr lang="es-ES" sz="2800" dirty="0" smtClean="0"/>
              <a:t>. La LCD puede ser controlada usando 4 u 8 líneas de datos. Si es lo primero, omite los números de pin para d0 a d3 y deja esas líneas sin conectar. </a:t>
            </a:r>
          </a:p>
          <a:p>
            <a:pPr marL="457200" lvl="1" indent="0" algn="just">
              <a:buNone/>
            </a:pPr>
            <a:r>
              <a:rPr lang="es-ES" sz="2800" dirty="0" smtClean="0"/>
              <a:t>El pin R/W puede estar ligado a tierra en lugar de estar conectado a un pin del dispositivo a a utilizar, si es así, se debe omitir en los parámetros de esta función.</a:t>
            </a:r>
          </a:p>
          <a:p>
            <a:pPr marL="457200" lvl="1" indent="0" algn="just">
              <a:buNone/>
            </a:pPr>
            <a:r>
              <a:rPr lang="es-ES" sz="2800" dirty="0" smtClean="0"/>
              <a:t>Sintaxis:</a:t>
            </a:r>
            <a:endParaRPr lang="es-ES" sz="2800" dirty="0"/>
          </a:p>
          <a:p>
            <a:pPr marL="457200" lvl="1" indent="0">
              <a:buNone/>
            </a:pPr>
            <a:r>
              <a:rPr lang="es-ES" sz="2800" dirty="0" err="1" smtClean="0"/>
              <a:t>LiquidCrystal</a:t>
            </a:r>
            <a:r>
              <a:rPr lang="es-ES" sz="2800" dirty="0" smtClean="0"/>
              <a:t> </a:t>
            </a:r>
            <a:r>
              <a:rPr lang="es-ES" sz="2800" dirty="0" err="1" smtClean="0"/>
              <a:t>lcd</a:t>
            </a:r>
            <a:r>
              <a:rPr lang="es-ES" sz="2800" dirty="0" smtClean="0"/>
              <a:t>(rs,enable,d4,d5,d6,d7</a:t>
            </a:r>
            <a:r>
              <a:rPr lang="es-ES" sz="2800" dirty="0"/>
              <a:t>)</a:t>
            </a:r>
            <a:br>
              <a:rPr lang="es-ES" sz="2800" dirty="0"/>
            </a:br>
            <a:r>
              <a:rPr lang="es-ES" sz="2800" dirty="0" err="1" smtClean="0"/>
              <a:t>LiquidCrystal</a:t>
            </a:r>
            <a:r>
              <a:rPr lang="es-ES" sz="2800" dirty="0" smtClean="0"/>
              <a:t> </a:t>
            </a:r>
            <a:r>
              <a:rPr lang="es-ES" sz="2800" dirty="0" err="1" smtClean="0"/>
              <a:t>lcd</a:t>
            </a:r>
            <a:r>
              <a:rPr lang="es-ES" sz="2800" dirty="0" smtClean="0"/>
              <a:t>(rs,rw,enable,d4,d5,d6,d7</a:t>
            </a:r>
            <a:r>
              <a:rPr lang="es-ES" sz="2800" dirty="0"/>
              <a:t>)</a:t>
            </a:r>
            <a:br>
              <a:rPr lang="es-ES" sz="2800" dirty="0"/>
            </a:br>
            <a:r>
              <a:rPr lang="es-ES" sz="2800" dirty="0" err="1" smtClean="0"/>
              <a:t>LiquidCrystal</a:t>
            </a:r>
            <a:r>
              <a:rPr lang="es-ES" sz="2800" dirty="0" smtClean="0"/>
              <a:t> </a:t>
            </a:r>
            <a:r>
              <a:rPr lang="es-ES" sz="2800" dirty="0" err="1" smtClean="0"/>
              <a:t>lcd</a:t>
            </a:r>
            <a:r>
              <a:rPr lang="es-ES" sz="2800" dirty="0" smtClean="0"/>
              <a:t>(rs,enable,d0,d1,d2,d3,d4,d5,d6,d7</a:t>
            </a:r>
            <a:r>
              <a:rPr lang="es-ES" sz="2800" dirty="0"/>
              <a:t>)</a:t>
            </a:r>
            <a:br>
              <a:rPr lang="es-ES" sz="2800" dirty="0"/>
            </a:br>
            <a:r>
              <a:rPr lang="es-ES" sz="2800" dirty="0" err="1" smtClean="0"/>
              <a:t>LiquidCrystal</a:t>
            </a:r>
            <a:r>
              <a:rPr lang="es-ES" sz="2800" dirty="0" smtClean="0"/>
              <a:t> </a:t>
            </a:r>
            <a:r>
              <a:rPr lang="es-ES" sz="2800" dirty="0" err="1" smtClean="0"/>
              <a:t>lcd</a:t>
            </a:r>
            <a:r>
              <a:rPr lang="es-ES" sz="2800" dirty="0" smtClean="0"/>
              <a:t>(rs,rw,enable,d0,d1,d2,d3,d4,d5,d6,d7</a:t>
            </a:r>
            <a:r>
              <a:rPr lang="es-ES" sz="2800" dirty="0"/>
              <a:t>)</a:t>
            </a:r>
          </a:p>
          <a:p>
            <a:pPr marL="457200" lvl="1" indent="0">
              <a:buNone/>
            </a:pPr>
            <a:endParaRPr lang="es-ES" sz="2800" dirty="0"/>
          </a:p>
        </p:txBody>
      </p:sp>
      <p:pic>
        <p:nvPicPr>
          <p:cNvPr id="4" name="Imagen 3"/>
          <p:cNvPicPr>
            <a:picLocks noChangeAspect="1"/>
          </p:cNvPicPr>
          <p:nvPr/>
        </p:nvPicPr>
        <p:blipFill>
          <a:blip r:embed="rId2"/>
          <a:stretch>
            <a:fillRect/>
          </a:stretch>
        </p:blipFill>
        <p:spPr>
          <a:xfrm>
            <a:off x="11569700" y="6243637"/>
            <a:ext cx="609600" cy="619125"/>
          </a:xfrm>
          <a:prstGeom prst="rect">
            <a:avLst/>
          </a:prstGeom>
        </p:spPr>
      </p:pic>
    </p:spTree>
    <p:extLst>
      <p:ext uri="{BB962C8B-B14F-4D97-AF65-F5344CB8AC3E}">
        <p14:creationId xmlns:p14="http://schemas.microsoft.com/office/powerpoint/2010/main" val="2377496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2836</TotalTime>
  <Words>1036</Words>
  <Application>Microsoft Office PowerPoint</Application>
  <PresentationFormat>Panorámica</PresentationFormat>
  <Paragraphs>59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Entradas y salidas digitales del ESP32</vt:lpstr>
      <vt:lpstr>Características de los GPIOs del ESP32</vt:lpstr>
      <vt:lpstr>Distribución de pines del kit ESP32</vt:lpstr>
      <vt:lpstr>Presentación de PowerPoint</vt:lpstr>
      <vt:lpstr>Presentación de PowerPoint</vt:lpstr>
      <vt:lpstr>Control de salidas digitales en el ESP32</vt:lpstr>
      <vt:lpstr>Leer entradas digitales en el ESP32</vt:lpstr>
      <vt:lpstr>Pantalla de Cristal Líquido (LCD)</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Entradas y salidas digitales del ESP32</dc:title>
  <dc:creator>Usuario de Windows</dc:creator>
  <cp:lastModifiedBy>Usuario de Windows</cp:lastModifiedBy>
  <cp:revision>20</cp:revision>
  <dcterms:created xsi:type="dcterms:W3CDTF">2021-04-05T14:32:58Z</dcterms:created>
  <dcterms:modified xsi:type="dcterms:W3CDTF">2021-04-07T13:48:58Z</dcterms:modified>
</cp:coreProperties>
</file>