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EE29514A-D25A-42CD-8DFA-9C2CF960056A}" type="datetimeFigureOut">
              <a:rPr lang="es-ES" smtClean="0"/>
              <a:t>19/04/2021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429EC18-FF03-49E5-9016-5546484D604A}" type="slidenum">
              <a:rPr lang="es-ES" smtClean="0"/>
              <a:t>‹Nº›</a:t>
            </a:fld>
            <a:endParaRPr lang="es-ES"/>
          </a:p>
        </p:txBody>
      </p:sp>
    </p:spTree>
    <p:extLst>
      <p:ext uri="{BB962C8B-B14F-4D97-AF65-F5344CB8AC3E}">
        <p14:creationId xmlns:p14="http://schemas.microsoft.com/office/powerpoint/2010/main" val="355219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E29514A-D25A-42CD-8DFA-9C2CF960056A}" type="datetimeFigureOut">
              <a:rPr lang="es-ES" smtClean="0"/>
              <a:t>19/04/2021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429EC18-FF03-49E5-9016-5546484D604A}" type="slidenum">
              <a:rPr lang="es-ES" smtClean="0"/>
              <a:t>‹Nº›</a:t>
            </a:fld>
            <a:endParaRPr lang="es-ES"/>
          </a:p>
        </p:txBody>
      </p:sp>
    </p:spTree>
    <p:extLst>
      <p:ext uri="{BB962C8B-B14F-4D97-AF65-F5344CB8AC3E}">
        <p14:creationId xmlns:p14="http://schemas.microsoft.com/office/powerpoint/2010/main" val="164053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E29514A-D25A-42CD-8DFA-9C2CF960056A}" type="datetimeFigureOut">
              <a:rPr lang="es-ES" smtClean="0"/>
              <a:t>19/04/2021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429EC18-FF03-49E5-9016-5546484D604A}" type="slidenum">
              <a:rPr lang="es-ES" smtClean="0"/>
              <a:t>‹Nº›</a:t>
            </a:fld>
            <a:endParaRPr lang="es-ES"/>
          </a:p>
        </p:txBody>
      </p:sp>
    </p:spTree>
    <p:extLst>
      <p:ext uri="{BB962C8B-B14F-4D97-AF65-F5344CB8AC3E}">
        <p14:creationId xmlns:p14="http://schemas.microsoft.com/office/powerpoint/2010/main" val="1469620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E29514A-D25A-42CD-8DFA-9C2CF960056A}" type="datetimeFigureOut">
              <a:rPr lang="es-ES" smtClean="0"/>
              <a:t>19/04/2021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429EC18-FF03-49E5-9016-5546484D604A}" type="slidenum">
              <a:rPr lang="es-ES" smtClean="0"/>
              <a:t>‹Nº›</a:t>
            </a:fld>
            <a:endParaRPr lang="es-ES"/>
          </a:p>
        </p:txBody>
      </p:sp>
    </p:spTree>
    <p:extLst>
      <p:ext uri="{BB962C8B-B14F-4D97-AF65-F5344CB8AC3E}">
        <p14:creationId xmlns:p14="http://schemas.microsoft.com/office/powerpoint/2010/main" val="2164904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EE29514A-D25A-42CD-8DFA-9C2CF960056A}" type="datetimeFigureOut">
              <a:rPr lang="es-ES" smtClean="0"/>
              <a:t>19/04/2021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429EC18-FF03-49E5-9016-5546484D604A}" type="slidenum">
              <a:rPr lang="es-ES" smtClean="0"/>
              <a:t>‹Nº›</a:t>
            </a:fld>
            <a:endParaRPr lang="es-ES"/>
          </a:p>
        </p:txBody>
      </p:sp>
    </p:spTree>
    <p:extLst>
      <p:ext uri="{BB962C8B-B14F-4D97-AF65-F5344CB8AC3E}">
        <p14:creationId xmlns:p14="http://schemas.microsoft.com/office/powerpoint/2010/main" val="382430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E29514A-D25A-42CD-8DFA-9C2CF960056A}" type="datetimeFigureOut">
              <a:rPr lang="es-ES" smtClean="0"/>
              <a:t>19/04/2021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429EC18-FF03-49E5-9016-5546484D604A}" type="slidenum">
              <a:rPr lang="es-ES" smtClean="0"/>
              <a:t>‹Nº›</a:t>
            </a:fld>
            <a:endParaRPr lang="es-ES"/>
          </a:p>
        </p:txBody>
      </p:sp>
    </p:spTree>
    <p:extLst>
      <p:ext uri="{BB962C8B-B14F-4D97-AF65-F5344CB8AC3E}">
        <p14:creationId xmlns:p14="http://schemas.microsoft.com/office/powerpoint/2010/main" val="15702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EE29514A-D25A-42CD-8DFA-9C2CF960056A}" type="datetimeFigureOut">
              <a:rPr lang="es-ES" smtClean="0"/>
              <a:t>19/04/2021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D429EC18-FF03-49E5-9016-5546484D604A}" type="slidenum">
              <a:rPr lang="es-ES" smtClean="0"/>
              <a:t>‹Nº›</a:t>
            </a:fld>
            <a:endParaRPr lang="es-ES"/>
          </a:p>
        </p:txBody>
      </p:sp>
    </p:spTree>
    <p:extLst>
      <p:ext uri="{BB962C8B-B14F-4D97-AF65-F5344CB8AC3E}">
        <p14:creationId xmlns:p14="http://schemas.microsoft.com/office/powerpoint/2010/main" val="1137876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E29514A-D25A-42CD-8DFA-9C2CF960056A}" type="datetimeFigureOut">
              <a:rPr lang="es-ES" smtClean="0"/>
              <a:t>19/04/2021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D429EC18-FF03-49E5-9016-5546484D604A}" type="slidenum">
              <a:rPr lang="es-ES" smtClean="0"/>
              <a:t>‹Nº›</a:t>
            </a:fld>
            <a:endParaRPr lang="es-ES"/>
          </a:p>
        </p:txBody>
      </p:sp>
    </p:spTree>
    <p:extLst>
      <p:ext uri="{BB962C8B-B14F-4D97-AF65-F5344CB8AC3E}">
        <p14:creationId xmlns:p14="http://schemas.microsoft.com/office/powerpoint/2010/main" val="206031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E29514A-D25A-42CD-8DFA-9C2CF960056A}" type="datetimeFigureOut">
              <a:rPr lang="es-ES" smtClean="0"/>
              <a:t>19/04/2021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D429EC18-FF03-49E5-9016-5546484D604A}" type="slidenum">
              <a:rPr lang="es-ES" smtClean="0"/>
              <a:t>‹Nº›</a:t>
            </a:fld>
            <a:endParaRPr lang="es-ES"/>
          </a:p>
        </p:txBody>
      </p:sp>
    </p:spTree>
    <p:extLst>
      <p:ext uri="{BB962C8B-B14F-4D97-AF65-F5344CB8AC3E}">
        <p14:creationId xmlns:p14="http://schemas.microsoft.com/office/powerpoint/2010/main" val="169975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E29514A-D25A-42CD-8DFA-9C2CF960056A}" type="datetimeFigureOut">
              <a:rPr lang="es-ES" smtClean="0"/>
              <a:t>19/04/2021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429EC18-FF03-49E5-9016-5546484D604A}" type="slidenum">
              <a:rPr lang="es-ES" smtClean="0"/>
              <a:t>‹Nº›</a:t>
            </a:fld>
            <a:endParaRPr lang="es-ES"/>
          </a:p>
        </p:txBody>
      </p:sp>
    </p:spTree>
    <p:extLst>
      <p:ext uri="{BB962C8B-B14F-4D97-AF65-F5344CB8AC3E}">
        <p14:creationId xmlns:p14="http://schemas.microsoft.com/office/powerpoint/2010/main" val="2515395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E29514A-D25A-42CD-8DFA-9C2CF960056A}" type="datetimeFigureOut">
              <a:rPr lang="es-ES" smtClean="0"/>
              <a:t>19/04/2021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429EC18-FF03-49E5-9016-5546484D604A}" type="slidenum">
              <a:rPr lang="es-ES" smtClean="0"/>
              <a:t>‹Nº›</a:t>
            </a:fld>
            <a:endParaRPr lang="es-ES"/>
          </a:p>
        </p:txBody>
      </p:sp>
    </p:spTree>
    <p:extLst>
      <p:ext uri="{BB962C8B-B14F-4D97-AF65-F5344CB8AC3E}">
        <p14:creationId xmlns:p14="http://schemas.microsoft.com/office/powerpoint/2010/main" val="419096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9514A-D25A-42CD-8DFA-9C2CF960056A}" type="datetimeFigureOut">
              <a:rPr lang="es-ES" smtClean="0"/>
              <a:t>19/04/2021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9EC18-FF03-49E5-9016-5546484D604A}" type="slidenum">
              <a:rPr lang="es-ES" smtClean="0"/>
              <a:t>‹Nº›</a:t>
            </a:fld>
            <a:endParaRPr lang="es-ES"/>
          </a:p>
        </p:txBody>
      </p:sp>
    </p:spTree>
    <p:extLst>
      <p:ext uri="{BB962C8B-B14F-4D97-AF65-F5344CB8AC3E}">
        <p14:creationId xmlns:p14="http://schemas.microsoft.com/office/powerpoint/2010/main" val="3860693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71600" y="1135063"/>
            <a:ext cx="9486900" cy="985837"/>
          </a:xfrm>
        </p:spPr>
        <p:txBody>
          <a:bodyPr>
            <a:noAutofit/>
          </a:bodyPr>
          <a:lstStyle/>
          <a:p>
            <a:r>
              <a:rPr lang="es-CO" sz="6600" b="1" dirty="0" smtClean="0">
                <a:latin typeface="+mn-lt"/>
              </a:rPr>
              <a:t>Interrupciones en el ESP32</a:t>
            </a:r>
            <a:endParaRPr lang="es-ES" sz="6600" b="1" dirty="0">
              <a:latin typeface="+mn-lt"/>
            </a:endParaRPr>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pic>
        <p:nvPicPr>
          <p:cNvPr id="5" name="Imagen 4"/>
          <p:cNvPicPr>
            <a:picLocks noChangeAspect="1"/>
          </p:cNvPicPr>
          <p:nvPr/>
        </p:nvPicPr>
        <p:blipFill>
          <a:blip r:embed="rId3"/>
          <a:stretch>
            <a:fillRect/>
          </a:stretch>
        </p:blipFill>
        <p:spPr>
          <a:xfrm>
            <a:off x="4584700" y="3349254"/>
            <a:ext cx="3060700" cy="2429127"/>
          </a:xfrm>
          <a:prstGeom prst="rect">
            <a:avLst/>
          </a:prstGeom>
        </p:spPr>
      </p:pic>
    </p:spTree>
    <p:extLst>
      <p:ext uri="{BB962C8B-B14F-4D97-AF65-F5344CB8AC3E}">
        <p14:creationId xmlns:p14="http://schemas.microsoft.com/office/powerpoint/2010/main" val="3816159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5000" b="1" dirty="0">
                <a:latin typeface="+mn-lt"/>
              </a:rPr>
              <a:t>Definición de Interrupción</a:t>
            </a:r>
            <a:endParaRPr lang="es-ES" sz="5000" b="1" dirty="0">
              <a:latin typeface="+mn-lt"/>
            </a:endParaRPr>
          </a:p>
        </p:txBody>
      </p:sp>
      <p:sp>
        <p:nvSpPr>
          <p:cNvPr id="3" name="Marcador de contenido 2"/>
          <p:cNvSpPr>
            <a:spLocks noGrp="1"/>
          </p:cNvSpPr>
          <p:nvPr>
            <p:ph idx="1"/>
          </p:nvPr>
        </p:nvSpPr>
        <p:spPr/>
        <p:txBody>
          <a:bodyPr/>
          <a:lstStyle/>
          <a:p>
            <a:pPr algn="just"/>
            <a:r>
              <a:rPr lang="es-ES_tradnl" altLang="ja-JP" dirty="0"/>
              <a:t>Una interrupción se considera como una señal del hardware o una instrucción del software del microprocesador que obliga a la CPU a detener la ejecución del programa que se esta ejecutando (programa principal) para ejecutar una rutina o procedimiento que se considera como prioritaria y cuya ejecución debe realizarse en el instante en que se hace la solicitud</a:t>
            </a:r>
            <a:r>
              <a:rPr lang="es-ES_tradnl" altLang="ja-JP" dirty="0" smtClean="0"/>
              <a:t>.</a:t>
            </a:r>
          </a:p>
          <a:p>
            <a:pPr algn="just"/>
            <a:r>
              <a:rPr lang="es-ES_tradnl" altLang="ja-JP" dirty="0"/>
              <a:t>Además de la ejecución inmediata de la rutina, las interrupciones eliminan las consultas (</a:t>
            </a:r>
            <a:r>
              <a:rPr lang="es-ES_tradnl" altLang="ja-JP" i="1" dirty="0" err="1"/>
              <a:t>polling</a:t>
            </a:r>
            <a:r>
              <a:rPr lang="es-ES_tradnl" altLang="ja-JP" dirty="0"/>
              <a:t>) de periféricos lo que elimina ciclos de interrogación de </a:t>
            </a:r>
            <a:r>
              <a:rPr lang="es-ES_tradnl" altLang="ja-JP" dirty="0" smtClean="0"/>
              <a:t>los mismos </a:t>
            </a:r>
            <a:r>
              <a:rPr lang="es-ES_tradnl" altLang="ja-JP" dirty="0"/>
              <a:t>y permite la atención inmediata del periférico que lo solicite haciendo el programa principal más ágil.</a:t>
            </a:r>
          </a:p>
          <a:p>
            <a:pPr algn="just"/>
            <a:endParaRPr lang="es-CO" dirty="0"/>
          </a:p>
          <a:p>
            <a:endParaRPr lang="es-ES" dirty="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1773146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lstStyle/>
          <a:p>
            <a:pPr algn="just"/>
            <a:r>
              <a:rPr lang="es-ES" altLang="es-CO" dirty="0"/>
              <a:t>Las interrupciones pueden ser generadas por software o por hardware</a:t>
            </a:r>
            <a:r>
              <a:rPr lang="es-ES" altLang="es-CO" dirty="0" smtClean="0"/>
              <a:t>.</a:t>
            </a:r>
          </a:p>
          <a:p>
            <a:pPr algn="just"/>
            <a:r>
              <a:rPr lang="es-ES_tradnl" altLang="ja-JP" dirty="0"/>
              <a:t>Las interrupciones por hardware pueden ser internas o externas. Las interrupciones internas son generadas por periféricos internos del microcontrolador como por ejemplo temporizadores, las interrupciones externas son generadas por periféricos del microcontrolador que tienen contacto con el exterior como por ejemplo un </a:t>
            </a:r>
            <a:r>
              <a:rPr lang="es-ES_tradnl" altLang="ja-JP" dirty="0" smtClean="0"/>
              <a:t>GPIO.</a:t>
            </a:r>
            <a:endParaRPr lang="es-ES_tradnl" altLang="ja-JP" dirty="0"/>
          </a:p>
          <a:p>
            <a:pPr algn="just"/>
            <a:r>
              <a:rPr lang="es-ES" altLang="es-CO" dirty="0" smtClean="0"/>
              <a:t>En el proceso de atención a una interrupción se generan siempre una serie de procesos automáticos que tienen como finalidad proteger la información del programa principal e impedir que una interrupción genere otra interrupción cuando se esta ejecutando una rutina de interrupción, es decir, impide que una interrupción interrumpa a otra. </a:t>
            </a:r>
          </a:p>
          <a:p>
            <a:pPr algn="just"/>
            <a:endParaRPr lang="es-ES" dirty="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635074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lstStyle/>
          <a:p>
            <a:pPr algn="just">
              <a:lnSpc>
                <a:spcPct val="80000"/>
              </a:lnSpc>
            </a:pPr>
            <a:r>
              <a:rPr lang="es-ES" altLang="es-CO" dirty="0" smtClean="0"/>
              <a:t>Una interrupción es reconocida durante el último ciclo de la instrucción que se esta ejecutando actualmente en el programa principal (no importa si es una subrutina), a menos que ingrese durante el último ciclo, entonces será reconocida durante el último ciclo de la siguiente instrucción, esto implica que una interrupción jamás podrá detener la ejecución de una instrucción que actualmente se este ejecutando. </a:t>
            </a:r>
          </a:p>
          <a:p>
            <a:pPr algn="just"/>
            <a:r>
              <a:rPr lang="es-ES_tradnl" altLang="ja-JP" dirty="0"/>
              <a:t>En la mayoría de microcontroladores </a:t>
            </a:r>
            <a:r>
              <a:rPr lang="es-ES_tradnl" altLang="ja-JP" dirty="0" smtClean="0"/>
              <a:t>la </a:t>
            </a:r>
            <a:r>
              <a:rPr lang="es-ES_tradnl" altLang="ja-JP" dirty="0"/>
              <a:t>o las interrupciones soportadas tienen una tabla donde se almacena la dirección de memoria donde se ubica la rutina para atender la interrupción, a esta tabla se le denomina tabla de vectores de </a:t>
            </a:r>
            <a:r>
              <a:rPr lang="es-ES_tradnl" altLang="ja-JP" dirty="0" smtClean="0"/>
              <a:t>interrupción.</a:t>
            </a:r>
          </a:p>
          <a:p>
            <a:pPr algn="just"/>
            <a:r>
              <a:rPr lang="es-ES" dirty="0" smtClean="0"/>
              <a:t>El ESP32 dispone de hasta 32 vectores de interrupción generado por alrededor de 70 fuentes diferentes. Cada interrupción tiene un cierto nivel de prioridad.</a:t>
            </a:r>
            <a:endParaRPr lang="es-CO" dirty="0" smtClean="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235390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5000" b="1" dirty="0" smtClean="0">
                <a:latin typeface="+mn-lt"/>
              </a:rPr>
              <a:t>Interrupciones GPIO en el ESP32</a:t>
            </a:r>
            <a:endParaRPr lang="es-ES" sz="5000" b="1" dirty="0">
              <a:latin typeface="+mn-lt"/>
            </a:endParaRPr>
          </a:p>
        </p:txBody>
      </p:sp>
      <p:sp>
        <p:nvSpPr>
          <p:cNvPr id="3" name="Marcador de contenido 2"/>
          <p:cNvSpPr>
            <a:spLocks noGrp="1"/>
          </p:cNvSpPr>
          <p:nvPr>
            <p:ph idx="1"/>
          </p:nvPr>
        </p:nvSpPr>
        <p:spPr/>
        <p:txBody>
          <a:bodyPr/>
          <a:lstStyle/>
          <a:p>
            <a:pPr algn="just"/>
            <a:r>
              <a:rPr lang="es-CO" dirty="0" smtClean="0"/>
              <a:t>Todos los </a:t>
            </a:r>
            <a:r>
              <a:rPr lang="es-CO" dirty="0" err="1" smtClean="0"/>
              <a:t>GPIOs</a:t>
            </a:r>
            <a:r>
              <a:rPr lang="es-CO" dirty="0" smtClean="0"/>
              <a:t> del ESP32 tienen la capacidad de generar interrupciones.</a:t>
            </a:r>
          </a:p>
          <a:p>
            <a:pPr algn="just"/>
            <a:r>
              <a:rPr lang="es-ES" dirty="0"/>
              <a:t>En el ESP32, </a:t>
            </a:r>
            <a:r>
              <a:rPr lang="es-ES" dirty="0" smtClean="0"/>
              <a:t>se puede definir </a:t>
            </a:r>
            <a:r>
              <a:rPr lang="es-ES" dirty="0"/>
              <a:t>una función de rutina de servicio de interrupción que se llamará cuando un pin GPIO cambie el valor de su </a:t>
            </a:r>
            <a:r>
              <a:rPr lang="es-ES" dirty="0" smtClean="0"/>
              <a:t>estado.</a:t>
            </a:r>
            <a:endParaRPr lang="es-CO" dirty="0"/>
          </a:p>
          <a:p>
            <a:pPr algn="just"/>
            <a:r>
              <a:rPr lang="es-ES" dirty="0"/>
              <a:t>En el IDE de </a:t>
            </a:r>
            <a:r>
              <a:rPr lang="es-ES" dirty="0" smtClean="0"/>
              <a:t>Arduino se usa </a:t>
            </a:r>
            <a:r>
              <a:rPr lang="es-ES" dirty="0"/>
              <a:t>una función llamada </a:t>
            </a:r>
            <a:r>
              <a:rPr lang="es-ES" b="1" dirty="0" err="1"/>
              <a:t>attachInterrupt</a:t>
            </a:r>
            <a:r>
              <a:rPr lang="es-ES" b="1" dirty="0"/>
              <a:t>() </a:t>
            </a:r>
            <a:r>
              <a:rPr lang="es-ES" dirty="0"/>
              <a:t>para establecer una interrupción </a:t>
            </a:r>
            <a:r>
              <a:rPr lang="es-ES" dirty="0" smtClean="0"/>
              <a:t>pin </a:t>
            </a:r>
            <a:r>
              <a:rPr lang="es-ES" dirty="0"/>
              <a:t>por pin. La sintaxis recomendada es la </a:t>
            </a:r>
            <a:r>
              <a:rPr lang="es-ES" dirty="0" smtClean="0"/>
              <a:t>siguiente:</a:t>
            </a:r>
          </a:p>
          <a:p>
            <a:pPr marL="457200" lvl="1" indent="0" algn="just">
              <a:buNone/>
            </a:pPr>
            <a:r>
              <a:rPr lang="es-ES" sz="2800" dirty="0" err="1"/>
              <a:t>attachInterrupt</a:t>
            </a:r>
            <a:r>
              <a:rPr lang="es-ES" sz="2800" dirty="0"/>
              <a:t>(</a:t>
            </a:r>
            <a:r>
              <a:rPr lang="es-ES" sz="2800" dirty="0" err="1"/>
              <a:t>digitalPinToInterrupt</a:t>
            </a:r>
            <a:r>
              <a:rPr lang="es-ES" sz="2800" dirty="0"/>
              <a:t>(pin), ISR, </a:t>
            </a:r>
            <a:r>
              <a:rPr lang="es-ES" sz="2800" dirty="0" err="1"/>
              <a:t>mode</a:t>
            </a:r>
            <a:r>
              <a:rPr lang="es-ES" sz="2800" dirty="0"/>
              <a:t>)</a:t>
            </a:r>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3267368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Autofit/>
          </a:bodyPr>
          <a:lstStyle/>
          <a:p>
            <a:pPr algn="just">
              <a:lnSpc>
                <a:spcPct val="80000"/>
              </a:lnSpc>
            </a:pPr>
            <a:r>
              <a:rPr lang="es-CO" altLang="es-CO" dirty="0" smtClean="0"/>
              <a:t>Donde:</a:t>
            </a:r>
          </a:p>
          <a:p>
            <a:pPr marL="457200" lvl="1" indent="0" algn="just">
              <a:buNone/>
            </a:pPr>
            <a:r>
              <a:rPr lang="es-ES" sz="2800" b="1" dirty="0" err="1"/>
              <a:t>digitalPinToInterrupt</a:t>
            </a:r>
            <a:r>
              <a:rPr lang="es-ES" sz="2800" b="1" dirty="0"/>
              <a:t>(pin):</a:t>
            </a:r>
            <a:r>
              <a:rPr lang="es-ES" sz="2800" dirty="0" smtClean="0"/>
              <a:t> utilizada para asignar el </a:t>
            </a:r>
            <a:r>
              <a:rPr lang="es-ES" sz="2800" dirty="0"/>
              <a:t>número de interrupción </a:t>
            </a:r>
            <a:r>
              <a:rPr lang="es-ES" sz="2800" dirty="0" smtClean="0"/>
              <a:t>que está asociada </a:t>
            </a:r>
            <a:r>
              <a:rPr lang="es-ES" sz="2800" dirty="0"/>
              <a:t>a un </a:t>
            </a:r>
            <a:r>
              <a:rPr lang="es-ES" sz="2800" b="1" dirty="0" smtClean="0"/>
              <a:t>pin</a:t>
            </a:r>
            <a:r>
              <a:rPr lang="es-ES" sz="2800" dirty="0" smtClean="0"/>
              <a:t> GPIO. </a:t>
            </a:r>
          </a:p>
          <a:p>
            <a:pPr marL="457200" lvl="1" indent="0" algn="just">
              <a:buNone/>
            </a:pPr>
            <a:r>
              <a:rPr lang="es-ES" sz="2800" b="1" dirty="0" smtClean="0"/>
              <a:t>ISR</a:t>
            </a:r>
            <a:r>
              <a:rPr lang="es-ES" sz="2800" dirty="0" smtClean="0"/>
              <a:t>: Es el nombre de la función que se llamará cada vez que se dispare la interrupción.</a:t>
            </a:r>
          </a:p>
          <a:p>
            <a:pPr marL="457200" lvl="1" indent="0" algn="just">
              <a:buNone/>
            </a:pPr>
            <a:r>
              <a:rPr lang="es-ES" sz="2800" b="1" dirty="0" err="1" smtClean="0"/>
              <a:t>Mode</a:t>
            </a:r>
            <a:r>
              <a:rPr lang="es-ES" sz="2800" dirty="0"/>
              <a:t>: Define cuándo se debe disparar la interrupción. Cinco constantes están predefinidas como valores válidos:</a:t>
            </a:r>
          </a:p>
          <a:p>
            <a:pPr marL="914400" lvl="2" indent="0" algn="just">
              <a:lnSpc>
                <a:spcPct val="80000"/>
              </a:lnSpc>
              <a:buNone/>
            </a:pPr>
            <a:r>
              <a:rPr lang="es-ES" sz="2800" dirty="0"/>
              <a:t>LOW: </a:t>
            </a:r>
            <a:r>
              <a:rPr lang="es-ES" sz="2800" dirty="0" smtClean="0"/>
              <a:t>Se genera interrupción cuando </a:t>
            </a:r>
            <a:r>
              <a:rPr lang="es-ES" sz="2800" dirty="0"/>
              <a:t>el pin está </a:t>
            </a:r>
            <a:r>
              <a:rPr lang="es-ES" sz="2800" dirty="0" smtClean="0"/>
              <a:t>LOW</a:t>
            </a:r>
          </a:p>
          <a:p>
            <a:pPr marL="914400" lvl="2" indent="0" algn="just">
              <a:lnSpc>
                <a:spcPct val="80000"/>
              </a:lnSpc>
              <a:buNone/>
            </a:pPr>
            <a:r>
              <a:rPr lang="es-ES" sz="2800" dirty="0"/>
              <a:t>HIGH: </a:t>
            </a:r>
            <a:r>
              <a:rPr lang="es-ES" sz="2800" dirty="0" smtClean="0"/>
              <a:t>Se genera interrupción cuando </a:t>
            </a:r>
            <a:r>
              <a:rPr lang="es-ES" sz="2800" dirty="0"/>
              <a:t>el pin es </a:t>
            </a:r>
            <a:r>
              <a:rPr lang="es-ES" sz="2800" dirty="0" smtClean="0"/>
              <a:t>HIGH</a:t>
            </a:r>
          </a:p>
          <a:p>
            <a:pPr marL="914400" lvl="2" indent="0" algn="just">
              <a:lnSpc>
                <a:spcPct val="80000"/>
              </a:lnSpc>
              <a:buNone/>
            </a:pPr>
            <a:r>
              <a:rPr lang="es-ES" sz="2800" dirty="0"/>
              <a:t>CHANGE: Se genera interrupción </a:t>
            </a:r>
            <a:r>
              <a:rPr lang="es-ES" sz="2800" dirty="0" smtClean="0"/>
              <a:t>cuando </a:t>
            </a:r>
            <a:r>
              <a:rPr lang="es-ES" sz="2800" dirty="0"/>
              <a:t>el pin cambia de valor, de HIGH a LOW o LOW a </a:t>
            </a:r>
            <a:r>
              <a:rPr lang="es-ES" sz="2800" dirty="0" smtClean="0"/>
              <a:t>HIGH</a:t>
            </a:r>
          </a:p>
          <a:p>
            <a:pPr marL="914400" lvl="2" indent="0" algn="just">
              <a:lnSpc>
                <a:spcPct val="80000"/>
              </a:lnSpc>
              <a:buNone/>
            </a:pPr>
            <a:r>
              <a:rPr lang="es-ES" sz="2800" dirty="0"/>
              <a:t>FALLING: Se genera interrupción </a:t>
            </a:r>
            <a:r>
              <a:rPr lang="es-ES" sz="2800" dirty="0" smtClean="0"/>
              <a:t>cuando </a:t>
            </a:r>
            <a:r>
              <a:rPr lang="es-ES" sz="2800" dirty="0"/>
              <a:t>el pin va de HIGH a </a:t>
            </a:r>
            <a:r>
              <a:rPr lang="es-ES" sz="2800" dirty="0" smtClean="0"/>
              <a:t>LOW</a:t>
            </a:r>
          </a:p>
          <a:p>
            <a:pPr marL="914400" lvl="2" indent="0" algn="just">
              <a:lnSpc>
                <a:spcPct val="80000"/>
              </a:lnSpc>
              <a:buNone/>
            </a:pPr>
            <a:r>
              <a:rPr lang="es-ES" sz="2800" dirty="0"/>
              <a:t>RISING: Se genera interrupción </a:t>
            </a:r>
            <a:r>
              <a:rPr lang="es-ES" sz="2800" dirty="0" smtClean="0"/>
              <a:t>cuando </a:t>
            </a:r>
            <a:r>
              <a:rPr lang="es-ES" sz="2800" dirty="0"/>
              <a:t>el pin va de LOW a HIGH</a:t>
            </a:r>
            <a:endParaRPr lang="es-CO" sz="2800" dirty="0" smtClean="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3470792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rmAutofit lnSpcReduction="10000"/>
          </a:bodyPr>
          <a:lstStyle/>
          <a:p>
            <a:r>
              <a:rPr lang="es-ES" dirty="0"/>
              <a:t>Rutina de </a:t>
            </a:r>
            <a:r>
              <a:rPr lang="es-ES" dirty="0" smtClean="0"/>
              <a:t>interrupción:</a:t>
            </a:r>
          </a:p>
          <a:p>
            <a:pPr marL="457200" lvl="1" indent="0" algn="just">
              <a:buNone/>
            </a:pPr>
            <a:r>
              <a:rPr lang="es-ES" sz="2800" dirty="0"/>
              <a:t>La Rutina de Servicio de Interrupción se invoca cuando se produce una interrupción en cualquier pin GPIO. Su sintaxis es como la </a:t>
            </a:r>
            <a:r>
              <a:rPr lang="es-ES" sz="2800" dirty="0" smtClean="0"/>
              <a:t>siguiente:</a:t>
            </a:r>
          </a:p>
          <a:p>
            <a:pPr marL="914400" lvl="2" indent="0">
              <a:buNone/>
            </a:pPr>
            <a:r>
              <a:rPr lang="es-ES" sz="2800" dirty="0" err="1"/>
              <a:t>void</a:t>
            </a:r>
            <a:r>
              <a:rPr lang="es-ES" sz="2800" dirty="0"/>
              <a:t> IRAM_ATTR ISR() {</a:t>
            </a:r>
          </a:p>
          <a:p>
            <a:pPr marL="914400" lvl="2" indent="0">
              <a:buNone/>
            </a:pPr>
            <a:r>
              <a:rPr lang="es-CO" sz="2800" dirty="0" smtClean="0"/>
              <a:t>	…</a:t>
            </a:r>
          </a:p>
          <a:p>
            <a:pPr marL="914400" lvl="2" indent="0">
              <a:buNone/>
            </a:pPr>
            <a:r>
              <a:rPr lang="es-CO" sz="2800" dirty="0" smtClean="0"/>
              <a:t>}</a:t>
            </a:r>
          </a:p>
          <a:p>
            <a:pPr algn="just"/>
            <a:r>
              <a:rPr lang="es-ES" dirty="0"/>
              <a:t>Las ISR en ESP32 son tipos especiales de funciones que tienen algunas reglas únicas que la mayoría de las otras funciones no tienen.</a:t>
            </a:r>
          </a:p>
          <a:p>
            <a:pPr algn="just"/>
            <a:r>
              <a:rPr lang="es-ES" dirty="0"/>
              <a:t>La rutina de servicio de interrupción debe tener un tiempo de ejecución lo más corto posible, porque bloquea la ejecución normal del programa.</a:t>
            </a:r>
          </a:p>
          <a:p>
            <a:pPr algn="just"/>
            <a:r>
              <a:rPr lang="es-ES" dirty="0"/>
              <a:t>Las rutinas de servicio de interrupción deben tener el atributo </a:t>
            </a:r>
            <a:r>
              <a:rPr lang="es-ES" dirty="0" smtClean="0"/>
              <a:t>IRAM_ATTR.</a:t>
            </a:r>
            <a:endParaRPr lang="es-ES" dirty="0"/>
          </a:p>
          <a:p>
            <a:pPr marL="457200" lvl="1" indent="0">
              <a:buNone/>
            </a:pPr>
            <a:endParaRPr lang="es-ES" sz="2800" dirty="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3655667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rmAutofit/>
          </a:bodyPr>
          <a:lstStyle/>
          <a:p>
            <a:r>
              <a:rPr lang="es-ES" b="1" dirty="0" smtClean="0"/>
              <a:t>IRAM_ATTR:</a:t>
            </a:r>
            <a:endParaRPr lang="es-ES" b="1" dirty="0"/>
          </a:p>
          <a:p>
            <a:pPr marL="457200" lvl="1" indent="0" algn="just">
              <a:buNone/>
            </a:pPr>
            <a:r>
              <a:rPr lang="es-ES" sz="2800" dirty="0"/>
              <a:t>Al marcar un trozo de código con el atributo IRAM_ATTR </a:t>
            </a:r>
            <a:r>
              <a:rPr lang="es-ES" sz="2800" dirty="0" smtClean="0"/>
              <a:t>se está </a:t>
            </a:r>
            <a:r>
              <a:rPr lang="es-ES" sz="2800" dirty="0"/>
              <a:t>declarando que el código compilado se colocará en la RAM interna (IRAM) del ESP32.</a:t>
            </a:r>
          </a:p>
          <a:p>
            <a:pPr marL="457200" lvl="1" indent="0" algn="just">
              <a:buNone/>
            </a:pPr>
            <a:r>
              <a:rPr lang="es-ES" sz="2800" dirty="0" smtClean="0"/>
              <a:t>Si no se hace esto el </a:t>
            </a:r>
            <a:r>
              <a:rPr lang="es-ES" sz="2800" dirty="0"/>
              <a:t>código </a:t>
            </a:r>
            <a:r>
              <a:rPr lang="es-ES" sz="2800" dirty="0" smtClean="0"/>
              <a:t>quedará ubicado en </a:t>
            </a:r>
            <a:r>
              <a:rPr lang="es-ES" sz="2800" dirty="0"/>
              <a:t>la memoria Flash. </a:t>
            </a:r>
            <a:r>
              <a:rPr lang="es-ES" sz="2800" dirty="0" smtClean="0"/>
              <a:t>La </a:t>
            </a:r>
            <a:r>
              <a:rPr lang="es-ES" sz="2800" dirty="0"/>
              <a:t>flash en el ESP32 es mucho más </a:t>
            </a:r>
            <a:r>
              <a:rPr lang="es-ES" sz="2800" dirty="0" smtClean="0"/>
              <a:t>lenta </a:t>
            </a:r>
            <a:r>
              <a:rPr lang="es-ES" sz="2800" dirty="0"/>
              <a:t>que la RAM </a:t>
            </a:r>
            <a:r>
              <a:rPr lang="es-ES" sz="2800" dirty="0" smtClean="0"/>
              <a:t>interna, por lo que puede generar conflictos de tiempo o volcados de memoria.</a:t>
            </a:r>
            <a:endParaRPr lang="es-ES" sz="2800" dirty="0"/>
          </a:p>
          <a:p>
            <a:pPr marL="457200" lvl="1" indent="0" algn="just">
              <a:buNone/>
            </a:pPr>
            <a:r>
              <a:rPr lang="es-ES" sz="2800" dirty="0"/>
              <a:t>Si el código que </a:t>
            </a:r>
            <a:r>
              <a:rPr lang="es-ES" sz="2800" dirty="0" smtClean="0"/>
              <a:t>se quiere </a:t>
            </a:r>
            <a:r>
              <a:rPr lang="es-ES" sz="2800" dirty="0"/>
              <a:t>ejecutar es una rutina de servicio de interrupción (ISR), </a:t>
            </a:r>
            <a:r>
              <a:rPr lang="es-ES" sz="2800" dirty="0" smtClean="0"/>
              <a:t>lo ideal es que se ejecute </a:t>
            </a:r>
            <a:r>
              <a:rPr lang="es-ES" sz="2800" dirty="0"/>
              <a:t>lo más rápido posible. Si </a:t>
            </a:r>
            <a:r>
              <a:rPr lang="es-ES" sz="2800" dirty="0" smtClean="0"/>
              <a:t>se tuviera que </a:t>
            </a:r>
            <a:r>
              <a:rPr lang="es-ES" sz="2800" dirty="0"/>
              <a:t>“esperar” a que una ISR se cargue desde </a:t>
            </a:r>
            <a:r>
              <a:rPr lang="es-ES" sz="2800" dirty="0" smtClean="0"/>
              <a:t>la memoria Flash</a:t>
            </a:r>
            <a:r>
              <a:rPr lang="es-ES" sz="2800" dirty="0"/>
              <a:t>, las cosas </a:t>
            </a:r>
            <a:r>
              <a:rPr lang="es-ES" sz="2800" dirty="0" smtClean="0"/>
              <a:t>podrían terminar mal.</a:t>
            </a:r>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4119683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rmAutofit/>
          </a:bodyPr>
          <a:lstStyle/>
          <a:p>
            <a:pPr algn="just"/>
            <a:r>
              <a:rPr lang="es-ES" b="1" dirty="0" smtClean="0"/>
              <a:t>Desconectar la interrupción de un pin GPIO:</a:t>
            </a:r>
          </a:p>
          <a:p>
            <a:pPr marL="457200" lvl="1" indent="0" algn="just">
              <a:buNone/>
            </a:pPr>
            <a:r>
              <a:rPr lang="es-ES" sz="2800" dirty="0" smtClean="0"/>
              <a:t>Cuando sea necesario se puede llamar </a:t>
            </a:r>
            <a:r>
              <a:rPr lang="es-ES" sz="2800" dirty="0"/>
              <a:t>a </a:t>
            </a:r>
            <a:r>
              <a:rPr lang="es-ES" sz="2800" dirty="0" smtClean="0"/>
              <a:t>la función </a:t>
            </a:r>
            <a:r>
              <a:rPr lang="es-ES" sz="2800" b="1" dirty="0" err="1"/>
              <a:t>detachInterrupt</a:t>
            </a:r>
            <a:r>
              <a:rPr lang="es-ES" sz="2800" b="1" dirty="0" smtClean="0"/>
              <a:t>() </a:t>
            </a:r>
            <a:r>
              <a:rPr lang="es-ES" sz="2800" dirty="0" smtClean="0"/>
              <a:t>para deshabilitar una interrupción de GPIO que no requiera que </a:t>
            </a:r>
            <a:r>
              <a:rPr lang="es-ES" sz="2800" dirty="0"/>
              <a:t>el ESP32 monitorice </a:t>
            </a:r>
            <a:r>
              <a:rPr lang="es-ES" sz="2800" dirty="0" smtClean="0"/>
              <a:t>por alguna razón. </a:t>
            </a:r>
            <a:r>
              <a:rPr lang="es-ES" sz="2800" dirty="0"/>
              <a:t>La sintaxis a utilizar es la </a:t>
            </a:r>
            <a:r>
              <a:rPr lang="es-ES" sz="2800" dirty="0" smtClean="0"/>
              <a:t>siguiente:</a:t>
            </a:r>
            <a:endParaRPr lang="es-ES" sz="2800" b="1" dirty="0"/>
          </a:p>
          <a:p>
            <a:pPr marL="457200" lvl="1" indent="0" algn="just">
              <a:buNone/>
            </a:pPr>
            <a:r>
              <a:rPr lang="es-ES" sz="2800" b="1" dirty="0" smtClean="0"/>
              <a:t>	</a:t>
            </a:r>
            <a:r>
              <a:rPr lang="es-ES" sz="2800" dirty="0" err="1" smtClean="0"/>
              <a:t>detachInterrupt</a:t>
            </a:r>
            <a:r>
              <a:rPr lang="es-ES" sz="2800" dirty="0" smtClean="0"/>
              <a:t>(</a:t>
            </a:r>
            <a:r>
              <a:rPr lang="es-ES" sz="2800" dirty="0" err="1" smtClean="0"/>
              <a:t>digitalPinToInterrupt</a:t>
            </a:r>
            <a:r>
              <a:rPr lang="es-ES" sz="2800" dirty="0" smtClean="0"/>
              <a:t>(pin))</a:t>
            </a:r>
            <a:endParaRPr lang="es-ES" sz="2800" dirty="0"/>
          </a:p>
          <a:p>
            <a:pPr algn="just">
              <a:lnSpc>
                <a:spcPct val="80000"/>
              </a:lnSpc>
            </a:pPr>
            <a:r>
              <a:rPr lang="es-CO" altLang="es-CO" dirty="0"/>
              <a:t>Donde:</a:t>
            </a:r>
          </a:p>
          <a:p>
            <a:pPr marL="457200" lvl="1" indent="0" algn="just">
              <a:buNone/>
            </a:pPr>
            <a:r>
              <a:rPr lang="es-ES" sz="2800" b="1" dirty="0" err="1"/>
              <a:t>digitalPinToInterrupt</a:t>
            </a:r>
            <a:r>
              <a:rPr lang="es-ES" sz="2800" b="1" dirty="0"/>
              <a:t>(pin):</a:t>
            </a:r>
            <a:r>
              <a:rPr lang="es-ES" sz="2800" dirty="0"/>
              <a:t> </a:t>
            </a:r>
            <a:r>
              <a:rPr lang="es-ES" sz="2800" dirty="0" smtClean="0"/>
              <a:t>es utilizada </a:t>
            </a:r>
            <a:r>
              <a:rPr lang="es-ES" sz="2800" dirty="0"/>
              <a:t>para asignar el número de </a:t>
            </a:r>
            <a:r>
              <a:rPr lang="es-ES" sz="2800" dirty="0" smtClean="0"/>
              <a:t>interrupción </a:t>
            </a:r>
            <a:r>
              <a:rPr lang="es-ES" sz="2800" dirty="0"/>
              <a:t>que se </a:t>
            </a:r>
            <a:r>
              <a:rPr lang="es-ES" sz="2800"/>
              <a:t>desea</a:t>
            </a:r>
            <a:r>
              <a:rPr lang="es-ES" sz="2800" smtClean="0"/>
              <a:t> </a:t>
            </a:r>
            <a:r>
              <a:rPr lang="es-ES" sz="2800" smtClean="0"/>
              <a:t>deshabilitar </a:t>
            </a:r>
            <a:r>
              <a:rPr lang="es-ES" sz="2800" dirty="0" smtClean="0"/>
              <a:t>y que </a:t>
            </a:r>
            <a:r>
              <a:rPr lang="es-ES" sz="2800" dirty="0"/>
              <a:t>está asociada a un </a:t>
            </a:r>
            <a:r>
              <a:rPr lang="es-ES" sz="2800" b="1" dirty="0"/>
              <a:t>pin</a:t>
            </a:r>
            <a:r>
              <a:rPr lang="es-ES" sz="2800" dirty="0"/>
              <a:t> GPIO. </a:t>
            </a:r>
          </a:p>
          <a:p>
            <a:pPr lvl="1"/>
            <a:endParaRPr lang="es-ES" sz="2800" dirty="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4061563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763</Words>
  <Application>Microsoft Office PowerPoint</Application>
  <PresentationFormat>Panorámica</PresentationFormat>
  <Paragraphs>41</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游ゴシック</vt:lpstr>
      <vt:lpstr>Arial</vt:lpstr>
      <vt:lpstr>Calibri</vt:lpstr>
      <vt:lpstr>Calibri Light</vt:lpstr>
      <vt:lpstr>Tema de Office</vt:lpstr>
      <vt:lpstr>Interrupciones en el ESP32</vt:lpstr>
      <vt:lpstr>Definición de Interrupción</vt:lpstr>
      <vt:lpstr>Presentación de PowerPoint</vt:lpstr>
      <vt:lpstr>Presentación de PowerPoint</vt:lpstr>
      <vt:lpstr>Interrupciones GPIO en el ESP32</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Interrupciones en el ESP32</dc:title>
  <dc:creator>Usuario de Windows</dc:creator>
  <cp:lastModifiedBy>Usuario de Windows</cp:lastModifiedBy>
  <cp:revision>17</cp:revision>
  <dcterms:created xsi:type="dcterms:W3CDTF">2021-04-07T13:52:36Z</dcterms:created>
  <dcterms:modified xsi:type="dcterms:W3CDTF">2021-04-19T19:28:34Z</dcterms:modified>
</cp:coreProperties>
</file>