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s-E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s-ES" sz="6000" spc="-1" strike="noStrike">
                <a:solidFill>
                  <a:srgbClr val="000000"/>
                </a:solidFill>
                <a:latin typeface="Calibri Light"/>
              </a:rPr>
              <a:t>Haga clic para modificar el estilo de título del patrón</a:t>
            </a:r>
            <a:endParaRPr b="0" lang="es-E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7872E272-5008-41AE-AAAC-598EB1E36250}" type="datetime">
              <a:rPr b="0" lang="es-ES" sz="1200" spc="-1" strike="noStrike">
                <a:solidFill>
                  <a:srgbClr val="8b8b8b"/>
                </a:solidFill>
                <a:latin typeface="Calibri"/>
              </a:rPr>
              <a:t>28/03/23</a:t>
            </a:fld>
            <a:endParaRPr b="0" lang="es-E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a:noFill/>
          <a:ln w="0">
            <a:noFill/>
          </a:ln>
        </p:spPr>
        <p:txBody>
          <a:bodyPr anchor="ctr">
            <a:noAutofit/>
          </a:bodyPr>
          <a:p>
            <a:endParaRPr b="0" lang="es-E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buNone/>
            </a:pPr>
            <a:fld id="{64EB00E3-FA95-4A1C-B659-E20F8E8D678F}" type="slidenum">
              <a:rPr b="0" lang="es-ES" sz="1200" spc="-1" strike="noStrike">
                <a:solidFill>
                  <a:srgbClr val="8b8b8b"/>
                </a:solidFill>
                <a:latin typeface="Calibri"/>
              </a:rPr>
              <a:t>&lt;número&gt;</a:t>
            </a:fld>
            <a:endParaRPr b="0" lang="es-E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Calibri"/>
              </a:rPr>
              <a:t>Pulse para editar el formato de texto del esquema</a:t>
            </a:r>
            <a:endParaRPr b="0" lang="es-E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Calibri"/>
              </a:rPr>
              <a:t>Segundo nivel del esquema</a:t>
            </a:r>
            <a:endParaRPr b="0" lang="es-E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Calibri"/>
              </a:rPr>
              <a:t>Tercer nivel del esquema</a:t>
            </a:r>
            <a:endParaRPr b="0" lang="es-E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Calibri"/>
              </a:rPr>
              <a:t>Cuarto nivel del esquema</a:t>
            </a:r>
            <a:endParaRPr b="0" lang="es-E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Calibri"/>
              </a:rPr>
              <a:t>Quinto nivel del esquema</a:t>
            </a:r>
            <a:endParaRPr b="0" lang="es-E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Calibri"/>
              </a:rPr>
              <a:t>Sexto nivel del esquema</a:t>
            </a:r>
            <a:endParaRPr b="0" lang="es-E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Calibri"/>
              </a:rPr>
              <a:t>Séptimo nivel del esquema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s-ES" sz="4400" spc="-1" strike="noStrike">
                <a:solidFill>
                  <a:srgbClr val="000000"/>
                </a:solidFill>
                <a:latin typeface="Calibri Light"/>
              </a:rPr>
              <a:t>Haga clic para modificar el estilo de título del patrón</a:t>
            </a:r>
            <a:endParaRPr b="0" lang="es-E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s-ES" sz="2800" spc="-1" strike="noStrike">
                <a:solidFill>
                  <a:srgbClr val="000000"/>
                </a:solidFill>
                <a:latin typeface="Calibri"/>
              </a:rPr>
              <a:t>Editar el estilo de texto del patrón</a:t>
            </a:r>
            <a:endParaRPr b="0" lang="es-E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B9CE6E43-5CEB-4456-B7D4-FEC0E8BD2F7F}" type="datetime">
              <a:rPr b="0" lang="es-ES" sz="1200" spc="-1" strike="noStrike">
                <a:solidFill>
                  <a:srgbClr val="8b8b8b"/>
                </a:solidFill>
                <a:latin typeface="Calibri"/>
              </a:rPr>
              <a:t>28/03/23</a:t>
            </a:fld>
            <a:endParaRPr b="0" lang="es-E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a:noFill/>
          <a:ln w="0">
            <a:noFill/>
          </a:ln>
        </p:spPr>
        <p:txBody>
          <a:bodyPr anchor="ctr">
            <a:noAutofit/>
          </a:bodyPr>
          <a:p>
            <a:endParaRPr b="0" lang="es-E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buNone/>
            </a:pPr>
            <a:fld id="{09C41469-0766-439E-A181-99721AE3AA8B}" type="slidenum">
              <a:rPr b="0" lang="es-ES" sz="1200" spc="-1" strike="noStrike">
                <a:solidFill>
                  <a:srgbClr val="8b8b8b"/>
                </a:solidFill>
                <a:latin typeface="Calibri"/>
              </a:rPr>
              <a:t>&lt;número&gt;</a:t>
            </a:fld>
            <a:endParaRPr b="0" lang="es-E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github.com/sumotoy/TFT_ILI9163C" TargetMode="External"/><Relationship Id="rId2" Type="http://schemas.openxmlformats.org/officeDocument/2006/relationships/hyperlink" Target="https://github.com/adafruit/Adafruit-GFX-Library" TargetMode="Externa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921960"/>
          </a:xfrm>
          <a:prstGeom prst="rect">
            <a:avLst/>
          </a:prstGeom>
          <a:noFill/>
          <a:ln w="0">
            <a:noFill/>
          </a:ln>
        </p:spPr>
        <p:txBody>
          <a:bodyPr anchor="b">
            <a:normAutofit fontScale="91000"/>
          </a:bodyPr>
          <a:p>
            <a:pPr algn="ctr">
              <a:lnSpc>
                <a:spcPct val="90000"/>
              </a:lnSpc>
              <a:buNone/>
            </a:pPr>
            <a:r>
              <a:rPr b="1" lang="es-CO" sz="6600" spc="-1" strike="noStrike">
                <a:solidFill>
                  <a:srgbClr val="000000"/>
                </a:solidFill>
                <a:latin typeface="Calibri"/>
              </a:rPr>
              <a:t>Comunicación SPI</a:t>
            </a:r>
            <a:endParaRPr b="0" lang="es-ES" sz="6600" spc="-1" strike="noStrike">
              <a:solidFill>
                <a:srgbClr val="000000"/>
              </a:solidFill>
              <a:latin typeface="Calibri"/>
            </a:endParaRPr>
          </a:p>
        </p:txBody>
      </p:sp>
      <p:pic>
        <p:nvPicPr>
          <p:cNvPr id="83" name="Imagen 3" descr=""/>
          <p:cNvPicPr/>
          <p:nvPr/>
        </p:nvPicPr>
        <p:blipFill>
          <a:blip r:embed="rId1"/>
          <a:stretch/>
        </p:blipFill>
        <p:spPr>
          <a:xfrm>
            <a:off x="11569680" y="6243480"/>
            <a:ext cx="609120" cy="618840"/>
          </a:xfrm>
          <a:prstGeom prst="rect">
            <a:avLst/>
          </a:prstGeom>
          <a:ln w="0">
            <a:noFill/>
          </a:ln>
        </p:spPr>
      </p:pic>
      <p:pic>
        <p:nvPicPr>
          <p:cNvPr id="84" name="Imagen 6" descr=""/>
          <p:cNvPicPr/>
          <p:nvPr/>
        </p:nvPicPr>
        <p:blipFill>
          <a:blip r:embed="rId2"/>
          <a:stretch/>
        </p:blipFill>
        <p:spPr>
          <a:xfrm>
            <a:off x="4381560" y="3386160"/>
            <a:ext cx="3428640" cy="28573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p:nvPr>
        </p:nvSpPr>
        <p:spPr>
          <a:xfrm>
            <a:off x="4508640" y="365040"/>
            <a:ext cx="6845040" cy="58114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Para utilizar la comunicación con el display TFT ILI9163 se hace uso de la librería </a:t>
            </a:r>
            <a:r>
              <a:rPr b="1" lang="es-ES" sz="2800" spc="-1" strike="noStrike">
                <a:solidFill>
                  <a:srgbClr val="000000"/>
                </a:solidFill>
                <a:latin typeface="Calibri"/>
              </a:rPr>
              <a:t>TFT_ILI93.h</a:t>
            </a:r>
            <a:r>
              <a:rPr b="0" lang="es-ES" sz="2800" spc="-1" strike="noStrike">
                <a:solidFill>
                  <a:srgbClr val="000000"/>
                </a:solidFill>
                <a:latin typeface="Calibri"/>
              </a:rPr>
              <a:t> (es necesario descargarla e instalarla) y la librería </a:t>
            </a:r>
            <a:r>
              <a:rPr b="1" lang="es-ES" sz="2800" spc="-1" strike="noStrike">
                <a:solidFill>
                  <a:srgbClr val="000000"/>
                </a:solidFill>
                <a:latin typeface="Calibri"/>
              </a:rPr>
              <a:t>Adafruit_GFX.h</a:t>
            </a:r>
            <a:r>
              <a:rPr b="0" lang="es-ES" sz="2800" spc="-1" strike="noStrike">
                <a:solidFill>
                  <a:srgbClr val="000000"/>
                </a:solidFill>
                <a:latin typeface="Calibri"/>
              </a:rPr>
              <a:t> (es necesario descargarla e instalarla) esta última encargada del manejo de caracteres y figuras en la pantalla.</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La librería TFT_ILI93.h puede ser descargada en:</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u="sng">
                <a:solidFill>
                  <a:srgbClr val="0563c1"/>
                </a:solidFill>
                <a:uFillTx/>
                <a:latin typeface="Calibri"/>
                <a:hlinkClick r:id="rId1"/>
              </a:rPr>
              <a:t>https://github.com/sumotoy/TFT_ILI9163C</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La librería Adafruit_GFX.h puede ser descargada en:</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u="sng">
                <a:solidFill>
                  <a:srgbClr val="0563c1"/>
                </a:solidFill>
                <a:uFillTx/>
                <a:latin typeface="Calibri"/>
                <a:hlinkClick r:id="rId2"/>
              </a:rPr>
              <a:t>https://github.com/adafruit/Adafruit-GFX-Library</a:t>
            </a:r>
            <a:endParaRPr b="0" lang="es-ES" sz="2800" spc="-1" strike="noStrike">
              <a:solidFill>
                <a:srgbClr val="000000"/>
              </a:solidFill>
              <a:latin typeface="Calibri"/>
            </a:endParaRPr>
          </a:p>
        </p:txBody>
      </p:sp>
      <p:pic>
        <p:nvPicPr>
          <p:cNvPr id="110" name="Imagen 3" descr=""/>
          <p:cNvPicPr/>
          <p:nvPr/>
        </p:nvPicPr>
        <p:blipFill>
          <a:blip r:embed="rId3"/>
          <a:stretch/>
        </p:blipFill>
        <p:spPr>
          <a:xfrm>
            <a:off x="11569680" y="6243480"/>
            <a:ext cx="609120" cy="618840"/>
          </a:xfrm>
          <a:prstGeom prst="rect">
            <a:avLst/>
          </a:prstGeom>
          <a:ln w="0">
            <a:noFill/>
          </a:ln>
        </p:spPr>
      </p:pic>
      <p:pic>
        <p:nvPicPr>
          <p:cNvPr id="111" name="Imagen 1" descr=""/>
          <p:cNvPicPr/>
          <p:nvPr/>
        </p:nvPicPr>
        <p:blipFill>
          <a:blip r:embed="rId4"/>
          <a:stretch/>
        </p:blipFill>
        <p:spPr>
          <a:xfrm>
            <a:off x="995040" y="968400"/>
            <a:ext cx="3512880" cy="4605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1" lang="es-ES" sz="5000" spc="-1" strike="noStrike">
                <a:solidFill>
                  <a:srgbClr val="000000"/>
                </a:solidFill>
                <a:latin typeface="Calibri"/>
              </a:rPr>
              <a:t>Sistema de coordenadas y unidades</a:t>
            </a:r>
            <a:endParaRPr b="0" lang="es-ES" sz="5000" spc="-1" strike="noStrike">
              <a:solidFill>
                <a:srgbClr val="000000"/>
              </a:solidFill>
              <a:latin typeface="Calibri"/>
            </a:endParaRPr>
          </a:p>
        </p:txBody>
      </p:sp>
      <p:sp>
        <p:nvSpPr>
          <p:cNvPr id="113" name="PlaceHolder 2"/>
          <p:cNvSpPr>
            <a:spLocks noGrp="1"/>
          </p:cNvSpPr>
          <p:nvPr>
            <p:ph/>
          </p:nvPr>
        </p:nvSpPr>
        <p:spPr>
          <a:xfrm>
            <a:off x="838080" y="1825560"/>
            <a:ext cx="548892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Los píxeles se indican mediante coordenadas horizontales (X) y verticales (Y). El sistema de coordenadas sitúa el origen (0,0) en la esquina superior izquierda del display, con una X positiva que aumenta hacia la derecha y una Y positiva que aumenta hacia abajo. </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Esto está al revés que el sistema de coordenadas cartesianas estándar de las matemáticas.</a:t>
            </a:r>
            <a:endParaRPr b="0" lang="es-ES" sz="2800" spc="-1" strike="noStrike">
              <a:solidFill>
                <a:srgbClr val="000000"/>
              </a:solidFill>
              <a:latin typeface="Calibri"/>
            </a:endParaRPr>
          </a:p>
        </p:txBody>
      </p:sp>
      <p:pic>
        <p:nvPicPr>
          <p:cNvPr id="114" name="Imagen 3" descr=""/>
          <p:cNvPicPr/>
          <p:nvPr/>
        </p:nvPicPr>
        <p:blipFill>
          <a:blip r:embed="rId1"/>
          <a:stretch/>
        </p:blipFill>
        <p:spPr>
          <a:xfrm>
            <a:off x="11569680" y="6243480"/>
            <a:ext cx="609120" cy="618840"/>
          </a:xfrm>
          <a:prstGeom prst="rect">
            <a:avLst/>
          </a:prstGeom>
          <a:ln w="0">
            <a:noFill/>
          </a:ln>
        </p:spPr>
      </p:pic>
      <p:pic>
        <p:nvPicPr>
          <p:cNvPr id="115" name="Imagen 4" descr=""/>
          <p:cNvPicPr/>
          <p:nvPr/>
        </p:nvPicPr>
        <p:blipFill>
          <a:blip r:embed="rId2"/>
          <a:stretch/>
        </p:blipFill>
        <p:spPr>
          <a:xfrm>
            <a:off x="6662160" y="2280600"/>
            <a:ext cx="4907160" cy="3440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838080" y="365040"/>
            <a:ext cx="10515240" cy="58114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Para utilizar un diseño "vertical" alto en lugar de un formato "horizontal" ancho, o si las limitaciones físicas dictan la orientación de una pantalla en un recinto, también se puede aplicar una de las cuatro configuraciones de rotación, indicando qué esquina de la pantalla representa la parte superior izquierda.</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Las coordenadas se expresan siempre en unidades de píxel; no hay una escala implícita para una medida del mundo real como los milímetros o las pulgadas, y el tamaño de un gráfico mostrado será una función de la densidad de puntos o de píxeles de la pantalla.</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Si se trata de una medida del mundo real, habrá que escalar las coordenadas para adaptarlas. </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La biblioteca opera con valores de 16 bits que  proporciona un tipo de datos consistente en todas las diferentes pantallas. </a:t>
            </a:r>
            <a:endParaRPr b="0" lang="es-ES" sz="2800" spc="-1" strike="noStrike">
              <a:solidFill>
                <a:srgbClr val="000000"/>
              </a:solidFill>
              <a:latin typeface="Calibri"/>
            </a:endParaRPr>
          </a:p>
        </p:txBody>
      </p:sp>
      <p:pic>
        <p:nvPicPr>
          <p:cNvPr id="117"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p:nvPr>
        </p:nvSpPr>
        <p:spPr>
          <a:xfrm>
            <a:off x="838080" y="365040"/>
            <a:ext cx="10515240" cy="58114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Los componentes primarios del color - rojo, verde y azul - están todos "empaquetados" en una variable de 16 bits, con los 5 bits más significativos transmitiendo el rojo, los 6 bits centrales transmitiendo el verde y los 5 bits menos significativos transmitiendo el azul (Formato RGB565). Ese bit extra se asigna al verde porque nuestros ojos son más sensibles a la luz verde.</a:t>
            </a:r>
            <a:endParaRPr b="0" lang="es-ES" sz="2800" spc="-1" strike="noStrike">
              <a:solidFill>
                <a:srgbClr val="000000"/>
              </a:solidFill>
              <a:latin typeface="Calibri"/>
            </a:endParaRPr>
          </a:p>
          <a:p>
            <a:pPr algn="just">
              <a:lnSpc>
                <a:spcPct val="90000"/>
              </a:lnSpc>
              <a:spcBef>
                <a:spcPts val="1001"/>
              </a:spcBef>
              <a:buNone/>
            </a:pPr>
            <a:endParaRPr b="0" lang="es-ES" sz="2800" spc="-1" strike="noStrike">
              <a:solidFill>
                <a:srgbClr val="000000"/>
              </a:solidFill>
              <a:latin typeface="Calibri"/>
            </a:endParaRPr>
          </a:p>
          <a:p>
            <a:pPr algn="just">
              <a:lnSpc>
                <a:spcPct val="90000"/>
              </a:lnSpc>
              <a:spcBef>
                <a:spcPts val="1001"/>
              </a:spcBef>
              <a:buNone/>
            </a:pPr>
            <a:endParaRPr b="0" lang="es-ES" sz="2800" spc="-1" strike="noStrike">
              <a:solidFill>
                <a:srgbClr val="000000"/>
              </a:solidFill>
              <a:latin typeface="Calibri"/>
            </a:endParaRPr>
          </a:p>
          <a:p>
            <a:pPr algn="just">
              <a:lnSpc>
                <a:spcPct val="90000"/>
              </a:lnSpc>
              <a:spcBef>
                <a:spcPts val="1001"/>
              </a:spcBef>
              <a:buNone/>
            </a:pP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Para l</a:t>
            </a:r>
            <a:r>
              <a:rPr b="0" lang="es-CO" sz="2800" spc="-1" strike="noStrike">
                <a:solidFill>
                  <a:srgbClr val="000000"/>
                </a:solidFill>
                <a:latin typeface="Calibri"/>
              </a:rPr>
              <a:t>a conversión del formato RGB estar de 24 bits (8 bits por cada color) al formato RGB565 se encuentran diversos conversores en línea, además en las funciones de la librería utilizada se tiene una que permite realizar esta conversión.</a:t>
            </a:r>
            <a:endParaRPr b="0" lang="es-ES" sz="2800" spc="-1" strike="noStrike">
              <a:solidFill>
                <a:srgbClr val="000000"/>
              </a:solidFill>
              <a:latin typeface="Calibri"/>
            </a:endParaRPr>
          </a:p>
          <a:p>
            <a:pPr algn="just">
              <a:lnSpc>
                <a:spcPct val="90000"/>
              </a:lnSpc>
              <a:spcBef>
                <a:spcPts val="1001"/>
              </a:spcBef>
              <a:buNone/>
            </a:pPr>
            <a:endParaRPr b="0" lang="es-ES" sz="2800" spc="-1" strike="noStrike">
              <a:solidFill>
                <a:srgbClr val="000000"/>
              </a:solidFill>
              <a:latin typeface="Calibri"/>
            </a:endParaRPr>
          </a:p>
        </p:txBody>
      </p:sp>
      <p:pic>
        <p:nvPicPr>
          <p:cNvPr id="119" name="Imagen 3" descr=""/>
          <p:cNvPicPr/>
          <p:nvPr/>
        </p:nvPicPr>
        <p:blipFill>
          <a:blip r:embed="rId1"/>
          <a:stretch/>
        </p:blipFill>
        <p:spPr>
          <a:xfrm>
            <a:off x="11569680" y="6243480"/>
            <a:ext cx="609120" cy="618840"/>
          </a:xfrm>
          <a:prstGeom prst="rect">
            <a:avLst/>
          </a:prstGeom>
          <a:ln w="0">
            <a:noFill/>
          </a:ln>
        </p:spPr>
      </p:pic>
      <p:pic>
        <p:nvPicPr>
          <p:cNvPr id="120" name="Imagen 1" descr=""/>
          <p:cNvPicPr/>
          <p:nvPr/>
        </p:nvPicPr>
        <p:blipFill>
          <a:blip r:embed="rId2"/>
          <a:stretch/>
        </p:blipFill>
        <p:spPr>
          <a:xfrm>
            <a:off x="3363480" y="2888640"/>
            <a:ext cx="5464800" cy="12664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s-CO" sz="5000" spc="-1" strike="noStrike">
                <a:solidFill>
                  <a:srgbClr val="000000"/>
                </a:solidFill>
                <a:latin typeface="Calibri"/>
              </a:rPr>
              <a:t>Funciones para el uso de la TFT ILI9163</a:t>
            </a:r>
            <a:endParaRPr b="0" lang="es-ES" sz="5000" spc="-1" strike="noStrike">
              <a:solidFill>
                <a:srgbClr val="000000"/>
              </a:solidFill>
              <a:latin typeface="Calibri"/>
            </a:endParaRPr>
          </a:p>
        </p:txBody>
      </p:sp>
      <p:sp>
        <p:nvSpPr>
          <p:cNvPr id="12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600" spc="-1" strike="noStrike">
                <a:solidFill>
                  <a:srgbClr val="000000"/>
                </a:solidFill>
                <a:latin typeface="Calibri"/>
              </a:rPr>
              <a:t>Crear el objeto asociado a la pantalla y pasar al constructor los pines</a:t>
            </a:r>
            <a:endParaRPr b="0" lang="es-ES" sz="2600" spc="-1" strike="noStrike">
              <a:solidFill>
                <a:srgbClr val="000000"/>
              </a:solidFill>
              <a:latin typeface="Calibri"/>
            </a:endParaRPr>
          </a:p>
          <a:p>
            <a:pPr marL="457200" algn="just">
              <a:lnSpc>
                <a:spcPct val="90000"/>
              </a:lnSpc>
              <a:spcBef>
                <a:spcPts val="499"/>
              </a:spcBef>
              <a:buNone/>
              <a:tabLst>
                <a:tab algn="l" pos="0"/>
              </a:tabLst>
            </a:pPr>
            <a:r>
              <a:rPr b="1" lang="es-ES" sz="2600" spc="-1" strike="noStrike">
                <a:solidFill>
                  <a:srgbClr val="000000"/>
                </a:solidFill>
                <a:latin typeface="Calibri"/>
              </a:rPr>
              <a:t>TFT_ILI9163C tft=TFT_ILI9163C(CS,DC); </a:t>
            </a:r>
            <a:r>
              <a:rPr b="0" lang="es-ES" sz="2600" spc="-1" strike="noStrike">
                <a:solidFill>
                  <a:srgbClr val="000000"/>
                </a:solidFill>
                <a:latin typeface="Calibri"/>
              </a:rPr>
              <a:t> //tft nombre del objeto</a:t>
            </a:r>
            <a:endParaRPr b="0" lang="es-E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600" spc="-1" strike="noStrike">
                <a:solidFill>
                  <a:srgbClr val="000000"/>
                </a:solidFill>
                <a:latin typeface="Calibri"/>
              </a:rPr>
              <a:t>Inicializar la pantalla:</a:t>
            </a:r>
            <a:endParaRPr b="0" lang="es-ES" sz="2600" spc="-1" strike="noStrike">
              <a:solidFill>
                <a:srgbClr val="000000"/>
              </a:solidFill>
              <a:latin typeface="Calibri"/>
            </a:endParaRPr>
          </a:p>
          <a:p>
            <a:pPr marL="457200" algn="just">
              <a:lnSpc>
                <a:spcPct val="90000"/>
              </a:lnSpc>
              <a:spcBef>
                <a:spcPts val="499"/>
              </a:spcBef>
              <a:buNone/>
              <a:tabLst>
                <a:tab algn="l" pos="0"/>
              </a:tabLst>
            </a:pPr>
            <a:r>
              <a:rPr b="1" lang="es-ES" sz="2600" spc="-1" strike="noStrike">
                <a:solidFill>
                  <a:srgbClr val="000000"/>
                </a:solidFill>
                <a:latin typeface="Calibri"/>
              </a:rPr>
              <a:t>tft.begin();</a:t>
            </a:r>
            <a:endParaRPr b="0" lang="es-E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s-ES" sz="2600" spc="-1" strike="noStrike">
                <a:solidFill>
                  <a:srgbClr val="000000"/>
                </a:solidFill>
                <a:latin typeface="Calibri"/>
              </a:rPr>
              <a:t>Orientación de la pantalla (siendo x el valor del el ángulo de giro):</a:t>
            </a:r>
            <a:endParaRPr b="0" lang="es-ES" sz="2600" spc="-1" strike="noStrike">
              <a:solidFill>
                <a:srgbClr val="000000"/>
              </a:solidFill>
              <a:latin typeface="Calibri"/>
            </a:endParaRPr>
          </a:p>
          <a:p>
            <a:pPr marL="457200">
              <a:lnSpc>
                <a:spcPct val="90000"/>
              </a:lnSpc>
              <a:spcBef>
                <a:spcPts val="499"/>
              </a:spcBef>
              <a:buNone/>
              <a:tabLst>
                <a:tab algn="l" pos="0"/>
              </a:tabLst>
            </a:pPr>
            <a:r>
              <a:rPr b="1" lang="es-ES" sz="2600" spc="-1" strike="noStrike">
                <a:solidFill>
                  <a:srgbClr val="000000"/>
                </a:solidFill>
                <a:latin typeface="Calibri"/>
              </a:rPr>
              <a:t>tft.setRotation(x);  </a:t>
            </a:r>
            <a:r>
              <a:rPr b="0" lang="es-ES" sz="2600" spc="-1" strike="noStrike">
                <a:solidFill>
                  <a:srgbClr val="000000"/>
                </a:solidFill>
                <a:latin typeface="Calibri"/>
              </a:rPr>
              <a:t>//0=0° (por defecto), 1=90°, 2=180° o 3=270°</a:t>
            </a:r>
            <a:endParaRPr b="0" lang="es-E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s-CO" sz="2600" spc="-1" strike="noStrike">
                <a:solidFill>
                  <a:srgbClr val="000000"/>
                </a:solidFill>
                <a:latin typeface="Calibri"/>
              </a:rPr>
              <a:t>Color del fondo de la pantalla (color por defecto negro):</a:t>
            </a:r>
            <a:endParaRPr b="0" lang="es-ES" sz="2600" spc="-1" strike="noStrike">
              <a:solidFill>
                <a:srgbClr val="000000"/>
              </a:solidFill>
              <a:latin typeface="Calibri"/>
            </a:endParaRPr>
          </a:p>
          <a:p>
            <a:pPr marL="457200">
              <a:lnSpc>
                <a:spcPct val="90000"/>
              </a:lnSpc>
              <a:spcBef>
                <a:spcPts val="499"/>
              </a:spcBef>
              <a:buNone/>
              <a:tabLst>
                <a:tab algn="l" pos="0"/>
              </a:tabLst>
            </a:pPr>
            <a:r>
              <a:rPr b="1" lang="es-CO" sz="2600" spc="-1" strike="noStrike">
                <a:solidFill>
                  <a:srgbClr val="000000"/>
                </a:solidFill>
                <a:latin typeface="Calibri"/>
              </a:rPr>
              <a:t>tft. fillScreen(x); </a:t>
            </a:r>
            <a:r>
              <a:rPr b="0" lang="es-CO" sz="2600" spc="-1" strike="noStrike">
                <a:solidFill>
                  <a:srgbClr val="000000"/>
                </a:solidFill>
                <a:latin typeface="Calibri"/>
              </a:rPr>
              <a:t>//x = el color en formato de 16 bits RGB565</a:t>
            </a:r>
            <a:endParaRPr b="0" lang="es-E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s-CO" sz="2600" spc="-1" strike="noStrike">
                <a:solidFill>
                  <a:srgbClr val="000000"/>
                </a:solidFill>
                <a:latin typeface="Calibri"/>
              </a:rPr>
              <a:t>Ubicar cursor en la pantalla:</a:t>
            </a:r>
            <a:endParaRPr b="0" lang="es-ES" sz="2600" spc="-1" strike="noStrike">
              <a:solidFill>
                <a:srgbClr val="000000"/>
              </a:solidFill>
              <a:latin typeface="Calibri"/>
            </a:endParaRPr>
          </a:p>
          <a:p>
            <a:pPr marL="457200">
              <a:lnSpc>
                <a:spcPct val="90000"/>
              </a:lnSpc>
              <a:spcBef>
                <a:spcPts val="499"/>
              </a:spcBef>
              <a:buNone/>
              <a:tabLst>
                <a:tab algn="l" pos="0"/>
              </a:tabLst>
            </a:pPr>
            <a:r>
              <a:rPr b="1" lang="es-ES" sz="2600" spc="-1" strike="noStrike">
                <a:solidFill>
                  <a:srgbClr val="000000"/>
                </a:solidFill>
                <a:latin typeface="Calibri"/>
              </a:rPr>
              <a:t>tft.setCursor(x,y); </a:t>
            </a:r>
            <a:r>
              <a:rPr b="0" lang="es-ES" sz="2600" spc="-1" strike="noStrike">
                <a:solidFill>
                  <a:srgbClr val="000000"/>
                </a:solidFill>
                <a:latin typeface="Calibri"/>
              </a:rPr>
              <a:t>// x=columna, y=fila </a:t>
            </a:r>
            <a:endParaRPr b="0" lang="es-ES" sz="2600" spc="-1" strike="noStrike">
              <a:solidFill>
                <a:srgbClr val="000000"/>
              </a:solidFill>
              <a:latin typeface="Calibri"/>
            </a:endParaRPr>
          </a:p>
        </p:txBody>
      </p:sp>
      <p:pic>
        <p:nvPicPr>
          <p:cNvPr id="123"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Establecer el color del texto y como opción el color del fondo: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s-ES" sz="2800" spc="-1" strike="noStrike">
                <a:solidFill>
                  <a:srgbClr val="000000"/>
                </a:solidFill>
                <a:latin typeface="Calibri"/>
              </a:rPr>
              <a:t>tft.setTextColor(color1,color2);  </a:t>
            </a:r>
            <a:r>
              <a:rPr b="0" lang="es-ES" sz="2800" spc="-1" strike="noStrike">
                <a:solidFill>
                  <a:srgbClr val="000000"/>
                </a:solidFill>
                <a:latin typeface="Calibri"/>
              </a:rPr>
              <a:t>//color1=color del texto,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color2=color de fondo (opcional) </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Establecer el tamaño del texto (argumento un valor entre 1 y 5):</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s-ES" sz="2800" spc="-1" strike="noStrike">
                <a:solidFill>
                  <a:srgbClr val="000000"/>
                </a:solidFill>
                <a:latin typeface="Calibri"/>
              </a:rPr>
              <a:t>tft.setTextSize(x);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//1=5x7 pixeles, 1 px entre caracteres y por línea, 21x16 caracteres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//2=10x14 pixeles, 2 px entre caracteres y por línea, 10x8 caracteres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//3=15x21 pixeles, 3 px entre caracteres y por línea, 7x5 caracteres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//4=20x28 pixeles, 4 px entre caracteres y por línea, 5x4 caracteres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//5=25x35 pixeles, 5 px entre caracteres y por línea, 4x3 caracteres</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Solicitar el alto o el ancho de la pantalla: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h = </a:t>
            </a:r>
            <a:r>
              <a:rPr b="1" lang="es-ES" sz="2800" spc="-1" strike="noStrike">
                <a:solidFill>
                  <a:srgbClr val="000000"/>
                </a:solidFill>
                <a:latin typeface="Calibri"/>
              </a:rPr>
              <a:t>tft.height(); </a:t>
            </a:r>
            <a:r>
              <a:rPr b="0" lang="es-ES" sz="2800" spc="-1" strike="noStrike">
                <a:solidFill>
                  <a:srgbClr val="000000"/>
                </a:solidFill>
                <a:latin typeface="Calibri"/>
              </a:rPr>
              <a:t>//h=altura</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w = </a:t>
            </a:r>
            <a:r>
              <a:rPr b="1" lang="es-ES" sz="2800" spc="-1" strike="noStrike">
                <a:solidFill>
                  <a:srgbClr val="000000"/>
                </a:solidFill>
                <a:latin typeface="Calibri"/>
              </a:rPr>
              <a:t>tft.width(); </a:t>
            </a:r>
            <a:r>
              <a:rPr b="0" lang="es-ES" sz="2800" spc="-1" strike="noStrike">
                <a:solidFill>
                  <a:srgbClr val="000000"/>
                </a:solidFill>
                <a:latin typeface="Calibri"/>
              </a:rPr>
              <a:t>//w=ancho</a:t>
            </a:r>
            <a:endParaRPr b="0" lang="es-ES" sz="2800" spc="-1" strike="noStrike">
              <a:solidFill>
                <a:srgbClr val="000000"/>
              </a:solidFill>
              <a:latin typeface="Calibri"/>
            </a:endParaRPr>
          </a:p>
        </p:txBody>
      </p:sp>
      <p:pic>
        <p:nvPicPr>
          <p:cNvPr id="125"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838080" y="365040"/>
            <a:ext cx="10515240" cy="58114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Determinar si el texto que no quepa en una línea continuará en la siguiente (argumento: true o false):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s-CO" sz="2800" spc="-1" strike="noStrike">
                <a:solidFill>
                  <a:srgbClr val="000000"/>
                </a:solidFill>
                <a:latin typeface="Calibri"/>
              </a:rPr>
              <a:t>tft.setTextWrap();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//true=</a:t>
            </a:r>
            <a:r>
              <a:rPr b="0" lang="es-ES" sz="2800" spc="-1" strike="noStrike">
                <a:solidFill>
                  <a:srgbClr val="000000"/>
                </a:solidFill>
                <a:latin typeface="Calibri"/>
              </a:rPr>
              <a:t> el texto que no quepa en una línea pasa </a:t>
            </a:r>
            <a:r>
              <a:rPr b="0" lang="es-ES" sz="2800" spc="-1" strike="noStrike">
                <a:solidFill>
                  <a:srgbClr val="000000"/>
                </a:solidFill>
                <a:latin typeface="Calibri"/>
              </a:rPr>
              <a:t>	</a:t>
            </a:r>
            <a:r>
              <a:rPr b="0" lang="es-ES" sz="2800" spc="-1" strike="noStrike">
                <a:solidFill>
                  <a:srgbClr val="000000"/>
                </a:solidFill>
                <a:latin typeface="Calibri"/>
              </a:rPr>
              <a:t>automáticamente a la siguiente </a:t>
            </a:r>
            <a:r>
              <a:rPr b="0" lang="es-CO" sz="2800" spc="-1" strike="noStrike">
                <a:solidFill>
                  <a:srgbClr val="000000"/>
                </a:solidFill>
                <a:latin typeface="Calibri"/>
              </a:rPr>
              <a:t>(valor por defecto)</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//false=</a:t>
            </a:r>
            <a:r>
              <a:rPr b="0" lang="es-ES" sz="2800" spc="-1" strike="noStrike">
                <a:solidFill>
                  <a:srgbClr val="000000"/>
                </a:solidFill>
                <a:latin typeface="Calibri"/>
              </a:rPr>
              <a:t>el texto que no quepa en una línea queda truncado</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Escribir en la pantalla una cadena de texto, o el valor de una expresión, que se pasa como argumento:</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s-ES" sz="2800" spc="-1" strike="noStrike">
                <a:solidFill>
                  <a:srgbClr val="000000"/>
                </a:solidFill>
                <a:latin typeface="Calibri"/>
              </a:rPr>
              <a:t>tft.print(); </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Escribir en la pantalla una cadena de texto, o el valor de una expresión, que se pasa como argumento. Al final, inserta un salto de línea:</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s-ES" sz="2800" spc="-1" strike="noStrike">
                <a:solidFill>
                  <a:srgbClr val="000000"/>
                </a:solidFill>
                <a:latin typeface="Calibri"/>
              </a:rPr>
              <a:t>tft.println();</a:t>
            </a:r>
            <a:endParaRPr b="0" lang="es-ES" sz="2800" spc="-1" strike="noStrike">
              <a:solidFill>
                <a:srgbClr val="000000"/>
              </a:solidFill>
              <a:latin typeface="Calibri"/>
            </a:endParaRPr>
          </a:p>
          <a:p>
            <a:pPr algn="just">
              <a:lnSpc>
                <a:spcPct val="90000"/>
              </a:lnSpc>
              <a:spcBef>
                <a:spcPts val="1001"/>
              </a:spcBef>
              <a:buNone/>
              <a:tabLst>
                <a:tab algn="l" pos="0"/>
              </a:tabLst>
            </a:pPr>
            <a:endParaRPr b="0" lang="es-ES" sz="2800" spc="-1" strike="noStrike">
              <a:solidFill>
                <a:srgbClr val="000000"/>
              </a:solidFill>
              <a:latin typeface="Calibri"/>
            </a:endParaRPr>
          </a:p>
        </p:txBody>
      </p:sp>
      <p:pic>
        <p:nvPicPr>
          <p:cNvPr id="127"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Dibujar un píxel en la pantalla. Recibe tres argumentos: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s-ES" sz="2800" spc="-1" strike="noStrike">
                <a:solidFill>
                  <a:srgbClr val="000000"/>
                </a:solidFill>
                <a:latin typeface="Calibri"/>
              </a:rPr>
              <a:t>tft.drawPixel(x,y,color); </a:t>
            </a:r>
            <a:r>
              <a:rPr b="0" lang="es-ES" sz="2800" spc="-1" strike="noStrike">
                <a:solidFill>
                  <a:srgbClr val="000000"/>
                </a:solidFill>
                <a:latin typeface="Calibri"/>
              </a:rPr>
              <a:t>// x=columna, y=fila</a:t>
            </a:r>
            <a:endParaRPr b="0" lang="es-ES" sz="2800" spc="-1" strike="noStrike">
              <a:solidFill>
                <a:srgbClr val="000000"/>
              </a:solidFill>
              <a:latin typeface="Calibri"/>
            </a:endParaRPr>
          </a:p>
          <a:p>
            <a:pPr algn="just">
              <a:lnSpc>
                <a:spcPct val="90000"/>
              </a:lnSpc>
              <a:spcBef>
                <a:spcPts val="1001"/>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 </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Trazar una línea recta de un píxel de grosor. Recibe cinco argumentos: </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tft.drawLine(x1, y1, x2, y2, color); </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1" lang="es-ES" sz="2800" spc="-1" strike="noStrike">
                <a:solidFill>
                  <a:srgbClr val="000000"/>
                </a:solidFill>
                <a:latin typeface="Calibri"/>
              </a:rPr>
              <a:t>	</a:t>
            </a:r>
            <a:r>
              <a:rPr b="0" lang="es-ES" sz="2800" spc="-1" strike="noStrike">
                <a:solidFill>
                  <a:srgbClr val="000000"/>
                </a:solidFill>
                <a:latin typeface="Calibri"/>
              </a:rPr>
              <a:t>//x1=coordenada x del punto de inicio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//y1=coordenada y del punto de inicio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//x2=coordenada x del punto final</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//y2=coordenada y del punto final</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p:txBody>
      </p:sp>
      <p:pic>
        <p:nvPicPr>
          <p:cNvPr id="129"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Trazar una línea recta horizontal. Recibe cuatro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tft.drawFastHLine(x1,y1,w,color);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1" lang="es-ES" sz="2800" spc="-1" strike="noStrike">
                <a:solidFill>
                  <a:srgbClr val="000000"/>
                </a:solidFill>
                <a:latin typeface="Calibri"/>
              </a:rPr>
              <a:t>	</a:t>
            </a:r>
            <a:r>
              <a:rPr b="0" lang="es-ES" sz="2800" spc="-1" strike="noStrike">
                <a:solidFill>
                  <a:srgbClr val="000000"/>
                </a:solidFill>
                <a:latin typeface="Calibri"/>
              </a:rPr>
              <a:t>//x1=coordenada x del punto de inicio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//y1=coordenada y del punto de inicio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w=ancho en px de la línea</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Trazar una línea recta vertical. Recibe cuatro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tft.drawFastVLine( x1,y1,h,color);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1" lang="es-ES" sz="2800" spc="-1" strike="noStrike">
                <a:solidFill>
                  <a:srgbClr val="000000"/>
                </a:solidFill>
                <a:latin typeface="Calibri"/>
              </a:rPr>
              <a:t>	</a:t>
            </a:r>
            <a:r>
              <a:rPr b="0" lang="es-ES" sz="2800" spc="-1" strike="noStrike">
                <a:solidFill>
                  <a:srgbClr val="000000"/>
                </a:solidFill>
                <a:latin typeface="Calibri"/>
              </a:rPr>
              <a:t>//x1=coordenada x del punto de inicio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//y1=coordenada y del punto de inicio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 h=altura en px de la línea</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p:txBody>
      </p:sp>
      <p:pic>
        <p:nvPicPr>
          <p:cNvPr id="131"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Dibujar un rectángulo sin relleno (sólo el perímetro, de un píxel de grosor). Recibe cinco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tft.drawRect(x,y,h,w,color);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0" lang="es-ES" sz="2800" spc="-1" strike="noStrike">
                <a:solidFill>
                  <a:srgbClr val="000000"/>
                </a:solidFill>
                <a:latin typeface="Calibri"/>
              </a:rPr>
              <a:t>//x=coordenada x de la esquina superior izquierda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//y=coordenada y de la esquina superior izquierda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//h=altura en px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//w=ancho en px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Dibujar un rectángulo sólido. Recibe cinco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tft.fillRect(x,y,h,w,color);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0" lang="es-ES" sz="2800" spc="-1" strike="noStrike">
                <a:solidFill>
                  <a:srgbClr val="000000"/>
                </a:solidFill>
                <a:latin typeface="Calibri"/>
              </a:rPr>
              <a:t>//Los mismos parámetros de la función tft.</a:t>
            </a:r>
            <a:r>
              <a:rPr b="0" lang="en-US" sz="2800" spc="-1" strike="noStrike">
                <a:solidFill>
                  <a:srgbClr val="000000"/>
                </a:solidFill>
                <a:latin typeface="Calibri"/>
              </a:rPr>
              <a:t>drawRect()</a:t>
            </a:r>
            <a:endParaRPr b="0" lang="es-ES" sz="2800" spc="-1" strike="noStrike">
              <a:solidFill>
                <a:srgbClr val="000000"/>
              </a:solidFill>
              <a:latin typeface="Calibri"/>
            </a:endParaRPr>
          </a:p>
        </p:txBody>
      </p:sp>
      <p:pic>
        <p:nvPicPr>
          <p:cNvPr id="133"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s-CO" sz="5000" spc="-1" strike="noStrike">
                <a:solidFill>
                  <a:srgbClr val="000000"/>
                </a:solidFill>
                <a:latin typeface="Calibri"/>
              </a:rPr>
              <a:t>El bus SPI</a:t>
            </a:r>
            <a:endParaRPr b="0" lang="es-ES" sz="5000" spc="-1" strike="noStrike">
              <a:solidFill>
                <a:srgbClr val="000000"/>
              </a:solidFill>
              <a:latin typeface="Calibri"/>
            </a:endParaRPr>
          </a:p>
        </p:txBody>
      </p:sp>
      <p:sp>
        <p:nvSpPr>
          <p:cNvPr id="86" name="PlaceHolder 2"/>
          <p:cNvSpPr>
            <a:spLocks noGrp="1"/>
          </p:cNvSpPr>
          <p:nvPr>
            <p:ph/>
          </p:nvPr>
        </p:nvSpPr>
        <p:spPr>
          <a:xfrm>
            <a:off x="838080" y="1825560"/>
            <a:ext cx="10515240" cy="4350960"/>
          </a:xfrm>
          <a:prstGeom prst="rect">
            <a:avLst/>
          </a:prstGeom>
          <a:noFill/>
          <a:ln w="0">
            <a:noFill/>
          </a:ln>
        </p:spPr>
        <p:txBody>
          <a:bodyPr anchor="t">
            <a:normAutofit fontScale="88000"/>
          </a:bodyPr>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El bus SPI (Serial Peripheral Interface) fue desarrollado por Motorola en 1980. Sus ventajas respecto a otros sistemas han hecho que se convierta en un standard de facto en el mundo de la electrónica y automatización.</a:t>
            </a:r>
            <a:endParaRPr b="0" lang="es-ES" sz="3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El bus SPI tiene una arquitectura de tipo maestro-esclavo. El dispositivo maestro (master) puede iniciar la comunicación con uno o varios dispositivos esclavos (slave), y enviar o recibir datos de ellos. Los dispositivos esclavos no pueden iniciar la comunicación, ni intercambiar datos entre ellos directamente.</a:t>
            </a:r>
            <a:endParaRPr b="0" lang="es-ES" sz="3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En el bus SPI la comunicación de datos entre maestros y esclavo se realiza en dos líneas independientes, una del maestro a los esclavos, y otra de los esclavos al maestro, por tanto la comunicación es Full Duplex.</a:t>
            </a:r>
            <a:endParaRPr b="0" lang="es-ES" sz="3000" spc="-1" strike="noStrike">
              <a:solidFill>
                <a:srgbClr val="000000"/>
              </a:solidFill>
              <a:latin typeface="Calibri"/>
            </a:endParaRPr>
          </a:p>
          <a:p>
            <a:pPr>
              <a:lnSpc>
                <a:spcPct val="90000"/>
              </a:lnSpc>
              <a:spcBef>
                <a:spcPts val="1001"/>
              </a:spcBef>
              <a:buNone/>
            </a:pPr>
            <a:endParaRPr b="0" lang="es-ES" sz="3000" spc="-1" strike="noStrike">
              <a:solidFill>
                <a:srgbClr val="000000"/>
              </a:solidFill>
              <a:latin typeface="Calibri"/>
            </a:endParaRPr>
          </a:p>
        </p:txBody>
      </p:sp>
      <p:pic>
        <p:nvPicPr>
          <p:cNvPr id="87"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Dibujar un rectángulo sin relleno (sólo el perímetro, de un píxel de grosor), con las esquinas redondeadas. Recibe seis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tft.drawRoundRect(x,y,h,w,r,color);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0" lang="es-ES" sz="2800" spc="-1" strike="noStrike">
                <a:solidFill>
                  <a:srgbClr val="000000"/>
                </a:solidFill>
                <a:latin typeface="Calibri"/>
              </a:rPr>
              <a:t>//x=coordenada x de la esquina superior izquierda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//y=coordenada y de la esquina superior izquierda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//h=altura en px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//w=ancho en px del rectángulo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//r=radio de las esquinas en px</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Dibujar un rectángulo sólido con las esquinas redondeadas. Recibe seis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tft.fillRoundRect(x,y,h,w,r,color);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0" lang="es-ES" sz="2800" spc="-1" strike="noStrike">
                <a:solidFill>
                  <a:srgbClr val="000000"/>
                </a:solidFill>
                <a:latin typeface="Calibri"/>
              </a:rPr>
              <a:t>//Los mismos parámetros de la función tft.</a:t>
            </a:r>
            <a:r>
              <a:rPr b="0" lang="en-US" sz="2800" spc="-1" strike="noStrike">
                <a:solidFill>
                  <a:srgbClr val="000000"/>
                </a:solidFill>
                <a:latin typeface="Calibri"/>
              </a:rPr>
              <a:t>drawRoundRect()</a:t>
            </a:r>
            <a:endParaRPr b="0" lang="es-ES" sz="2800" spc="-1" strike="noStrike">
              <a:solidFill>
                <a:srgbClr val="000000"/>
              </a:solidFill>
              <a:latin typeface="Calibri"/>
            </a:endParaRPr>
          </a:p>
        </p:txBody>
      </p:sp>
      <p:pic>
        <p:nvPicPr>
          <p:cNvPr id="135"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Dibujar un triángulo sin relleno (sólo el perímetro, de un píxel de grosor). Recibe siete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tft.drawTriangle(x1,y1,x2,y2,x3,y3,color);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1" lang="es-ES" sz="2800" spc="-1" strike="noStrike">
                <a:solidFill>
                  <a:srgbClr val="000000"/>
                </a:solidFill>
                <a:latin typeface="Calibri"/>
              </a:rPr>
              <a:t>	</a:t>
            </a:r>
            <a:r>
              <a:rPr b="0" lang="es-ES" sz="2800" spc="-1" strike="noStrike">
                <a:solidFill>
                  <a:srgbClr val="000000"/>
                </a:solidFill>
                <a:latin typeface="Calibri"/>
              </a:rPr>
              <a:t>//x1=coordenada x del primer vértice del triángulo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//y1=coordenada y del primer vértice del triángulo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//x2=coordenada x del segundo vértice del triángulo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//y2=coordenada y del segundo vértice del triángulo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//x3=coordenada x del tercer vértice del triángulo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	</a:t>
            </a:r>
            <a:r>
              <a:rPr b="0" lang="es-ES" sz="2800" spc="-1" strike="noStrike">
                <a:solidFill>
                  <a:srgbClr val="000000"/>
                </a:solidFill>
                <a:latin typeface="Calibri"/>
              </a:rPr>
              <a:t>//y3=coordenada y del tercer vértice del triángulo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Dibujar un triángulo sólido. Recibe cinco argumentos: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tft.fillTriangle (x1,y1,x2,y2,x3,y3,color);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1" lang="es-ES" sz="2800" spc="-1" strike="noStrike">
                <a:solidFill>
                  <a:srgbClr val="000000"/>
                </a:solidFill>
                <a:latin typeface="Calibri"/>
              </a:rPr>
              <a:t>	</a:t>
            </a:r>
            <a:r>
              <a:rPr b="0" lang="es-ES" sz="2800" spc="-1" strike="noStrike">
                <a:solidFill>
                  <a:srgbClr val="000000"/>
                </a:solidFill>
                <a:latin typeface="Calibri"/>
              </a:rPr>
              <a:t>//Los mismos parámetros de la función tft.</a:t>
            </a:r>
            <a:r>
              <a:rPr b="0" lang="en-US" sz="2800" spc="-1" strike="noStrike">
                <a:solidFill>
                  <a:srgbClr val="000000"/>
                </a:solidFill>
                <a:latin typeface="Calibri"/>
              </a:rPr>
              <a:t>drawTriangle</a:t>
            </a:r>
            <a:r>
              <a:rPr b="1" lang="en-US" sz="2800" spc="-1" strike="noStrike">
                <a:solidFill>
                  <a:srgbClr val="000000"/>
                </a:solidFill>
                <a:latin typeface="Calibri"/>
              </a:rPr>
              <a:t> </a:t>
            </a:r>
            <a:r>
              <a:rPr b="0" lang="en-US" sz="2800" spc="-1" strike="noStrike">
                <a:solidFill>
                  <a:srgbClr val="000000"/>
                </a:solidFill>
                <a:latin typeface="Calibri"/>
              </a:rPr>
              <a:t>()</a:t>
            </a:r>
            <a:endParaRPr b="0" lang="es-ES" sz="2800" spc="-1" strike="noStrike">
              <a:solidFill>
                <a:srgbClr val="000000"/>
              </a:solidFill>
              <a:latin typeface="Calibri"/>
            </a:endParaRPr>
          </a:p>
        </p:txBody>
      </p:sp>
      <p:pic>
        <p:nvPicPr>
          <p:cNvPr id="137"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838080" y="365040"/>
            <a:ext cx="10515240" cy="58114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Dibujar una circunferencia (un círculo sin relleno). Recibe cuatro argumentos: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tft.drawCircle(x,y,r,color);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0" lang="es-ES" sz="2800" spc="-1" strike="noStrike">
                <a:solidFill>
                  <a:srgbClr val="000000"/>
                </a:solidFill>
                <a:latin typeface="Calibri"/>
              </a:rPr>
              <a:t>//x=coordenada x del centro del círculo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	</a:t>
            </a:r>
            <a:r>
              <a:rPr b="0" lang="es-ES" sz="2800" spc="-1" strike="noStrike">
                <a:solidFill>
                  <a:srgbClr val="000000"/>
                </a:solidFill>
                <a:latin typeface="Calibri"/>
              </a:rPr>
              <a:t>//y=coordenada y del centro del círculo</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//r=radio del círculo en px</a:t>
            </a:r>
            <a:endParaRPr b="0" lang="es-ES" sz="2800" spc="-1" strike="noStrike">
              <a:solidFill>
                <a:srgbClr val="000000"/>
              </a:solidFill>
              <a:latin typeface="Calibri"/>
            </a:endParaRPr>
          </a:p>
          <a:p>
            <a:pPr marL="457200">
              <a:lnSpc>
                <a:spcPct val="90000"/>
              </a:lnSpc>
              <a:spcBef>
                <a:spcPts val="499"/>
              </a:spcBef>
              <a:buNone/>
              <a:tabLst>
                <a:tab algn="l" pos="0"/>
              </a:tabLst>
            </a:pPr>
            <a:r>
              <a:rPr b="0" lang="es-CO" sz="2800" spc="-1" strike="noStrike">
                <a:solidFill>
                  <a:srgbClr val="000000"/>
                </a:solidFill>
                <a:latin typeface="Calibri"/>
              </a:rPr>
              <a:t>	</a:t>
            </a:r>
            <a:r>
              <a:rPr b="0" lang="es-CO" sz="2800" spc="-1" strike="noStrike">
                <a:solidFill>
                  <a:srgbClr val="000000"/>
                </a:solidFill>
                <a:latin typeface="Calibri"/>
              </a:rPr>
              <a:t>//c</a:t>
            </a:r>
            <a:r>
              <a:rPr b="0" lang="es-ES" sz="2800" spc="-1" strike="noStrike">
                <a:solidFill>
                  <a:srgbClr val="000000"/>
                </a:solidFill>
                <a:latin typeface="Calibri"/>
              </a:rPr>
              <a:t>olor=expresado en hexadecimal</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s-ES" sz="2800" spc="-1" strike="noStrike">
                <a:solidFill>
                  <a:srgbClr val="000000"/>
                </a:solidFill>
                <a:latin typeface="Calibri"/>
              </a:rPr>
              <a:t>Dibujar un círculo sólido. Recibe cuatro argumentos: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1" lang="en-US" sz="2800" spc="-1" strike="noStrike">
                <a:solidFill>
                  <a:srgbClr val="000000"/>
                </a:solidFill>
                <a:latin typeface="Calibri"/>
              </a:rPr>
              <a:t>tft.fillCircle(x,y,r,color);</a:t>
            </a:r>
            <a:endParaRPr b="0" lang="es-ES" sz="2800" spc="-1" strike="noStrike">
              <a:solidFill>
                <a:srgbClr val="000000"/>
              </a:solidFill>
              <a:latin typeface="Calibri"/>
            </a:endParaRPr>
          </a:p>
          <a:p>
            <a:pPr marL="457200">
              <a:lnSpc>
                <a:spcPct val="90000"/>
              </a:lnSpc>
              <a:spcBef>
                <a:spcPts val="499"/>
              </a:spcBef>
              <a:buNone/>
              <a:tabLst>
                <a:tab algn="l" pos="0"/>
              </a:tabLst>
            </a:pPr>
            <a:r>
              <a:rPr b="1" lang="es-ES" sz="2800" spc="-1" strike="noStrike">
                <a:solidFill>
                  <a:srgbClr val="000000"/>
                </a:solidFill>
                <a:latin typeface="Calibri"/>
              </a:rPr>
              <a:t>	</a:t>
            </a:r>
            <a:r>
              <a:rPr b="0" lang="es-ES" sz="2800" spc="-1" strike="noStrike">
                <a:solidFill>
                  <a:srgbClr val="000000"/>
                </a:solidFill>
                <a:latin typeface="Calibri"/>
              </a:rPr>
              <a:t>//Los mismos parámetros de la función tft.</a:t>
            </a:r>
            <a:r>
              <a:rPr b="0" lang="en-US" sz="2800" spc="-1" strike="noStrike">
                <a:solidFill>
                  <a:srgbClr val="000000"/>
                </a:solidFill>
                <a:latin typeface="Calibri"/>
              </a:rPr>
              <a:t>drawCircle()</a:t>
            </a:r>
            <a:endParaRPr b="0" lang="es-ES" sz="2800" spc="-1" strike="noStrike">
              <a:solidFill>
                <a:srgbClr val="000000"/>
              </a:solidFill>
              <a:latin typeface="Calibri"/>
            </a:endParaRPr>
          </a:p>
        </p:txBody>
      </p:sp>
      <p:pic>
        <p:nvPicPr>
          <p:cNvPr id="139"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838080" y="365040"/>
            <a:ext cx="10515240" cy="5811480"/>
          </a:xfrm>
          <a:prstGeom prst="rect">
            <a:avLst/>
          </a:prstGeom>
          <a:noFill/>
          <a:ln w="0">
            <a:noFill/>
          </a:ln>
        </p:spPr>
        <p:txBody>
          <a:bodyPr anchor="t">
            <a:normAutofit fontScale="86000"/>
          </a:bodyPr>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Otra característica de la comunicación SPI es que es síncrona. El dispositivo maestro proporciona una señal de reloj, que mantiene a todos los dispositivos sincronizados. Esto reduce la complejidad del sistema frente a los sistemas asíncronos.</a:t>
            </a:r>
            <a:endParaRPr b="0" lang="es-ES" sz="3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El bus SPI requiere un mínimo de 3 líneas, además de una línea SS (Slave Select) para cada dispositivo esclavo conectado, para seleccionar el dispositivo con el que se va a realizar la comunicación.</a:t>
            </a:r>
            <a:endParaRPr b="0" lang="es-ES" sz="3000" spc="-1" strike="noStrike">
              <a:solidFill>
                <a:srgbClr val="000000"/>
              </a:solidFill>
              <a:latin typeface="Calibri"/>
            </a:endParaRPr>
          </a:p>
          <a:p>
            <a:pPr algn="just">
              <a:lnSpc>
                <a:spcPct val="90000"/>
              </a:lnSpc>
              <a:spcBef>
                <a:spcPts val="1001"/>
              </a:spcBef>
              <a:buNone/>
            </a:pPr>
            <a:endParaRPr b="0" lang="es-ES" sz="3000" spc="-1" strike="noStrike">
              <a:solidFill>
                <a:srgbClr val="000000"/>
              </a:solidFill>
              <a:latin typeface="Calibri"/>
            </a:endParaRPr>
          </a:p>
          <a:p>
            <a:pPr algn="just">
              <a:lnSpc>
                <a:spcPct val="90000"/>
              </a:lnSpc>
              <a:spcBef>
                <a:spcPts val="1001"/>
              </a:spcBef>
              <a:buNone/>
            </a:pPr>
            <a:endParaRPr b="0" lang="es-ES" sz="3000" spc="-1" strike="noStrike">
              <a:solidFill>
                <a:srgbClr val="000000"/>
              </a:solidFill>
              <a:latin typeface="Calibri"/>
            </a:endParaRPr>
          </a:p>
          <a:p>
            <a:pPr algn="just">
              <a:lnSpc>
                <a:spcPct val="90000"/>
              </a:lnSpc>
              <a:spcBef>
                <a:spcPts val="1001"/>
              </a:spcBef>
              <a:buNone/>
            </a:pPr>
            <a:endParaRPr b="0" lang="es-ES" sz="3000" spc="-1" strike="noStrike">
              <a:solidFill>
                <a:srgbClr val="000000"/>
              </a:solidFill>
              <a:latin typeface="Calibri"/>
            </a:endParaRPr>
          </a:p>
          <a:p>
            <a:pPr marL="457200" algn="just">
              <a:lnSpc>
                <a:spcPct val="90000"/>
              </a:lnSpc>
              <a:spcBef>
                <a:spcPts val="499"/>
              </a:spcBef>
              <a:buNone/>
              <a:tabLst>
                <a:tab algn="l" pos="0"/>
              </a:tabLst>
            </a:pPr>
            <a:endParaRPr b="0" lang="es-ES" sz="3000" spc="-1" strike="noStrike">
              <a:solidFill>
                <a:srgbClr val="000000"/>
              </a:solidFill>
              <a:latin typeface="Calibri"/>
            </a:endParaRPr>
          </a:p>
          <a:p>
            <a:pPr marL="457200" algn="just">
              <a:lnSpc>
                <a:spcPct val="90000"/>
              </a:lnSpc>
              <a:spcBef>
                <a:spcPts val="499"/>
              </a:spcBef>
              <a:buNone/>
              <a:tabLst>
                <a:tab algn="l" pos="0"/>
              </a:tabLst>
            </a:pPr>
            <a:r>
              <a:rPr b="1" lang="es-ES" sz="3000" spc="-1" strike="noStrike">
                <a:solidFill>
                  <a:srgbClr val="000000"/>
                </a:solidFill>
                <a:latin typeface="Calibri"/>
              </a:rPr>
              <a:t>MOSI</a:t>
            </a:r>
            <a:r>
              <a:rPr b="0" lang="es-ES" sz="3000" spc="-1" strike="noStrike">
                <a:solidFill>
                  <a:srgbClr val="000000"/>
                </a:solidFill>
                <a:latin typeface="Calibri"/>
              </a:rPr>
              <a:t> (Master-out, slave-in) para la comunicación del maestro al esclavo.</a:t>
            </a:r>
            <a:endParaRPr b="0" lang="es-ES" sz="3000" spc="-1" strike="noStrike">
              <a:solidFill>
                <a:srgbClr val="000000"/>
              </a:solidFill>
              <a:latin typeface="Calibri"/>
            </a:endParaRPr>
          </a:p>
          <a:p>
            <a:pPr marL="457200" algn="just">
              <a:lnSpc>
                <a:spcPct val="90000"/>
              </a:lnSpc>
              <a:spcBef>
                <a:spcPts val="499"/>
              </a:spcBef>
              <a:buNone/>
              <a:tabLst>
                <a:tab algn="l" pos="0"/>
              </a:tabLst>
            </a:pPr>
            <a:r>
              <a:rPr b="1" lang="es-ES" sz="3000" spc="-1" strike="noStrike">
                <a:solidFill>
                  <a:srgbClr val="000000"/>
                </a:solidFill>
                <a:latin typeface="Calibri"/>
              </a:rPr>
              <a:t>MISO</a:t>
            </a:r>
            <a:r>
              <a:rPr b="0" lang="es-ES" sz="3000" spc="-1" strike="noStrike">
                <a:solidFill>
                  <a:srgbClr val="000000"/>
                </a:solidFill>
                <a:latin typeface="Calibri"/>
              </a:rPr>
              <a:t> (Master-in, slave-out) para comunicación del esclavo al maestro.</a:t>
            </a:r>
            <a:endParaRPr b="0" lang="es-ES" sz="3000" spc="-1" strike="noStrike">
              <a:solidFill>
                <a:srgbClr val="000000"/>
              </a:solidFill>
              <a:latin typeface="Calibri"/>
            </a:endParaRPr>
          </a:p>
          <a:p>
            <a:pPr marL="457200" algn="just">
              <a:lnSpc>
                <a:spcPct val="90000"/>
              </a:lnSpc>
              <a:spcBef>
                <a:spcPts val="499"/>
              </a:spcBef>
              <a:buNone/>
              <a:tabLst>
                <a:tab algn="l" pos="0"/>
              </a:tabLst>
            </a:pPr>
            <a:r>
              <a:rPr b="1" lang="es-ES" sz="3000" spc="-1" strike="noStrike">
                <a:solidFill>
                  <a:srgbClr val="000000"/>
                </a:solidFill>
                <a:latin typeface="Calibri"/>
              </a:rPr>
              <a:t>SCK</a:t>
            </a:r>
            <a:r>
              <a:rPr b="0" lang="es-ES" sz="3000" spc="-1" strike="noStrike">
                <a:solidFill>
                  <a:srgbClr val="000000"/>
                </a:solidFill>
                <a:latin typeface="Calibri"/>
              </a:rPr>
              <a:t> (Clock) señal de reloj enviada por el maestro.</a:t>
            </a:r>
            <a:endParaRPr b="0" lang="es-ES" sz="3000" spc="-1" strike="noStrike">
              <a:solidFill>
                <a:srgbClr val="000000"/>
              </a:solidFill>
              <a:latin typeface="Calibri"/>
            </a:endParaRPr>
          </a:p>
          <a:p>
            <a:pPr algn="just">
              <a:lnSpc>
                <a:spcPct val="90000"/>
              </a:lnSpc>
              <a:spcBef>
                <a:spcPts val="1001"/>
              </a:spcBef>
              <a:buNone/>
              <a:tabLst>
                <a:tab algn="l" pos="0"/>
              </a:tabLst>
            </a:pPr>
            <a:endParaRPr b="0" lang="es-ES" sz="3000" spc="-1" strike="noStrike">
              <a:solidFill>
                <a:srgbClr val="000000"/>
              </a:solidFill>
              <a:latin typeface="Calibri"/>
            </a:endParaRPr>
          </a:p>
        </p:txBody>
      </p:sp>
      <p:pic>
        <p:nvPicPr>
          <p:cNvPr id="89" name="Imagen 3" descr=""/>
          <p:cNvPicPr/>
          <p:nvPr/>
        </p:nvPicPr>
        <p:blipFill>
          <a:blip r:embed="rId1"/>
          <a:stretch/>
        </p:blipFill>
        <p:spPr>
          <a:xfrm>
            <a:off x="11569680" y="6243480"/>
            <a:ext cx="609120" cy="618840"/>
          </a:xfrm>
          <a:prstGeom prst="rect">
            <a:avLst/>
          </a:prstGeom>
          <a:ln w="0">
            <a:noFill/>
          </a:ln>
        </p:spPr>
      </p:pic>
      <p:pic>
        <p:nvPicPr>
          <p:cNvPr id="90" name="Imagen 4" descr=""/>
          <p:cNvPicPr/>
          <p:nvPr/>
        </p:nvPicPr>
        <p:blipFill>
          <a:blip r:embed="rId2"/>
          <a:stretch/>
        </p:blipFill>
        <p:spPr>
          <a:xfrm>
            <a:off x="4320000" y="3240000"/>
            <a:ext cx="3925440" cy="1432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s-CO" sz="5000" spc="-1" strike="noStrike">
                <a:solidFill>
                  <a:srgbClr val="000000"/>
                </a:solidFill>
                <a:latin typeface="Calibri"/>
              </a:rPr>
              <a:t>Funcionamiento de bus SPI</a:t>
            </a:r>
            <a:endParaRPr b="0" lang="es-ES" sz="5000" spc="-1" strike="noStrike">
              <a:solidFill>
                <a:srgbClr val="000000"/>
              </a:solidFill>
              <a:latin typeface="Calibri"/>
            </a:endParaRPr>
          </a:p>
        </p:txBody>
      </p:sp>
      <p:sp>
        <p:nvSpPr>
          <p:cNvPr id="92" name="PlaceHolder 2"/>
          <p:cNvSpPr>
            <a:spLocks noGrp="1"/>
          </p:cNvSpPr>
          <p:nvPr>
            <p:ph/>
          </p:nvPr>
        </p:nvSpPr>
        <p:spPr>
          <a:xfrm>
            <a:off x="838080" y="1825560"/>
            <a:ext cx="10515240" cy="127296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Por defecto el maestro mantiene en estado Alto todas las líneas SS. Cuando el maestro inicia comunicación con el esclavo hace Bajo SS correspondiente, que hace que esclavo inicie la comunicación.</a:t>
            </a:r>
            <a:endParaRPr b="0" lang="es-ES" sz="2800" spc="-1" strike="noStrike">
              <a:solidFill>
                <a:srgbClr val="000000"/>
              </a:solidFill>
              <a:latin typeface="Calibri"/>
            </a:endParaRPr>
          </a:p>
          <a:p>
            <a:pPr algn="just">
              <a:lnSpc>
                <a:spcPct val="90000"/>
              </a:lnSpc>
              <a:spcBef>
                <a:spcPts val="1001"/>
              </a:spcBef>
              <a:buNone/>
              <a:tabLst>
                <a:tab algn="l" pos="0"/>
              </a:tabLst>
            </a:pPr>
            <a:endParaRPr b="0" lang="es-ES" sz="2800" spc="-1" strike="noStrike">
              <a:solidFill>
                <a:srgbClr val="000000"/>
              </a:solidFill>
              <a:latin typeface="Calibri"/>
            </a:endParaRPr>
          </a:p>
          <a:p>
            <a:pPr algn="just">
              <a:lnSpc>
                <a:spcPct val="90000"/>
              </a:lnSpc>
              <a:spcBef>
                <a:spcPts val="1001"/>
              </a:spcBef>
              <a:buNone/>
              <a:tabLst>
                <a:tab algn="l" pos="0"/>
              </a:tabLst>
            </a:pPr>
            <a:endParaRPr b="0" lang="es-ES" sz="2800" spc="-1" strike="noStrike">
              <a:solidFill>
                <a:srgbClr val="000000"/>
              </a:solidFill>
              <a:latin typeface="Calibri"/>
            </a:endParaRPr>
          </a:p>
          <a:p>
            <a:pPr>
              <a:lnSpc>
                <a:spcPct val="90000"/>
              </a:lnSpc>
              <a:spcBef>
                <a:spcPts val="1001"/>
              </a:spcBef>
              <a:buNone/>
              <a:tabLst>
                <a:tab algn="l" pos="0"/>
              </a:tabLst>
            </a:pPr>
            <a:endParaRPr b="0" lang="es-ES" sz="2800" spc="-1" strike="noStrike">
              <a:solidFill>
                <a:srgbClr val="000000"/>
              </a:solidFill>
              <a:latin typeface="Calibri"/>
            </a:endParaRPr>
          </a:p>
        </p:txBody>
      </p:sp>
      <p:pic>
        <p:nvPicPr>
          <p:cNvPr id="93" name="Imagen 3" descr=""/>
          <p:cNvPicPr/>
          <p:nvPr/>
        </p:nvPicPr>
        <p:blipFill>
          <a:blip r:embed="rId1"/>
          <a:stretch/>
        </p:blipFill>
        <p:spPr>
          <a:xfrm>
            <a:off x="11569680" y="6243480"/>
            <a:ext cx="609120" cy="618840"/>
          </a:xfrm>
          <a:prstGeom prst="rect">
            <a:avLst/>
          </a:prstGeom>
          <a:ln w="0">
            <a:noFill/>
          </a:ln>
        </p:spPr>
      </p:pic>
      <p:pic>
        <p:nvPicPr>
          <p:cNvPr id="94" name="Imagen 4" descr=""/>
          <p:cNvPicPr/>
          <p:nvPr/>
        </p:nvPicPr>
        <p:blipFill>
          <a:blip r:embed="rId2"/>
          <a:stretch/>
        </p:blipFill>
        <p:spPr>
          <a:xfrm>
            <a:off x="3873240" y="3115440"/>
            <a:ext cx="4445280" cy="3128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838080" y="365040"/>
            <a:ext cx="10515240" cy="5811480"/>
          </a:xfrm>
          <a:prstGeom prst="rect">
            <a:avLst/>
          </a:prstGeom>
          <a:noFill/>
          <a:ln w="0">
            <a:noFill/>
          </a:ln>
        </p:spPr>
        <p:txBody>
          <a:bodyPr anchor="t">
            <a:normAutofit fontScale="82000"/>
          </a:bodyPr>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En el bus SPI la comunicación de datos entre maestros y esclavo se realiza en dos líneas independientes, una del maestro a los esclavos, y otra de los esclavos al maestro, por tanto la comunicación es Full Duplex.</a:t>
            </a:r>
            <a:endParaRPr b="0" lang="es-ES" sz="3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La trama (los datos enviados) no sigue ninguna regla, es decir, se puede enviar cualquier secuencia arbitraria de bits. Esto hace que los dispositivos conectados necesiten tener pre-acordado la longitud y significado de los que van a enviar y recibir.</a:t>
            </a:r>
            <a:endParaRPr b="0" lang="es-ES" sz="3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1" lang="es-ES" sz="3000" spc="-1" strike="noStrike">
                <a:solidFill>
                  <a:srgbClr val="000000"/>
                </a:solidFill>
                <a:latin typeface="Calibri"/>
              </a:rPr>
              <a:t>Ventajas:</a:t>
            </a:r>
            <a:r>
              <a:rPr b="0" lang="es-ES" sz="3000" spc="-1" strike="noStrike">
                <a:solidFill>
                  <a:srgbClr val="000000"/>
                </a:solidFill>
                <a:latin typeface="Calibri"/>
              </a:rPr>
              <a:t>Alta velocidad de trasmisión. Está integrado en muchos dispositivos. Puede mandar secuencias de bit de cualquier tamaño, sin dividir y sin interrupciones.</a:t>
            </a:r>
            <a:endParaRPr b="0" lang="es-ES" sz="3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1" lang="es-ES" sz="3000" spc="-1" strike="noStrike">
                <a:solidFill>
                  <a:srgbClr val="000000"/>
                </a:solidFill>
                <a:latin typeface="Calibri"/>
              </a:rPr>
              <a:t>Desventajas: </a:t>
            </a:r>
            <a:r>
              <a:rPr b="0" lang="es-ES" sz="3000" spc="-1" strike="noStrike">
                <a:solidFill>
                  <a:srgbClr val="000000"/>
                </a:solidFill>
                <a:latin typeface="Calibri"/>
              </a:rPr>
              <a:t>Se requiere 3 cables (SCK, MOSI y MISO) más un cable adicional (SS) por cada dispositivo esclavo. Solo es adecuado a corta distancias (unos 30cm). No se dispone de ningún mecanismo de control, es decir, no se puede saber si el mensaje ha sido recibido ni si ha sido recibido correctamente. La longitud de los mensajes enviados y recibidos tiene que ser conocida por ambos dispositivos.</a:t>
            </a:r>
            <a:endParaRPr b="0" lang="es-ES" sz="3000" spc="-1" strike="noStrike">
              <a:solidFill>
                <a:srgbClr val="000000"/>
              </a:solidFill>
              <a:latin typeface="Calibri"/>
            </a:endParaRPr>
          </a:p>
          <a:p>
            <a:pPr algn="just">
              <a:lnSpc>
                <a:spcPct val="90000"/>
              </a:lnSpc>
              <a:spcBef>
                <a:spcPts val="1001"/>
              </a:spcBef>
              <a:buNone/>
              <a:tabLst>
                <a:tab algn="l" pos="0"/>
              </a:tabLst>
            </a:pPr>
            <a:endParaRPr b="0" lang="es-ES" sz="3000" spc="-1" strike="noStrike">
              <a:solidFill>
                <a:srgbClr val="000000"/>
              </a:solidFill>
              <a:latin typeface="Calibri"/>
            </a:endParaRPr>
          </a:p>
        </p:txBody>
      </p:sp>
      <p:pic>
        <p:nvPicPr>
          <p:cNvPr id="96"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s-CO" sz="5000" spc="-1" strike="noStrike">
                <a:solidFill>
                  <a:srgbClr val="000000"/>
                </a:solidFill>
                <a:latin typeface="Calibri"/>
              </a:rPr>
              <a:t>El bus SPI en ESP32</a:t>
            </a:r>
            <a:endParaRPr b="0" lang="es-ES" sz="5000" spc="-1" strike="noStrike">
              <a:solidFill>
                <a:srgbClr val="000000"/>
              </a:solidFill>
              <a:latin typeface="Calibri"/>
            </a:endParaRPr>
          </a:p>
        </p:txBody>
      </p:sp>
      <p:sp>
        <p:nvSpPr>
          <p:cNvPr id="98"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El ESP32 integra cuatro periféricos SPI.</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SPI0 y SPI1 se utilizan internamente para acceder a la memoria flash conectada del ESP32 y también comparten un sistema de arbitraje.</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SPI2 y SPI3 son controladores SPI de propósito general, denominados también como HSPI y VSPI, respectivamente. Están abiertos a los usuarios. SPI2 y SPI3 tienen buses de señal independientes con los mismos nombres respectivos. Cada bus tiene tres líneas CS para manejar hasta tres esclavos SPI.</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 </a:t>
            </a:r>
            <a:r>
              <a:rPr b="0" lang="es-ES" sz="2800" spc="-1" strike="noStrike">
                <a:solidFill>
                  <a:srgbClr val="000000"/>
                </a:solidFill>
                <a:latin typeface="Calibri"/>
              </a:rPr>
              <a:t>Permite señales con frecuencias de reloj sólo de hasta 40 MHz.</a:t>
            </a:r>
            <a:endParaRPr b="0" lang="es-ES" sz="2800" spc="-1" strike="noStrike">
              <a:solidFill>
                <a:srgbClr val="000000"/>
              </a:solidFill>
              <a:latin typeface="Calibri"/>
            </a:endParaRPr>
          </a:p>
        </p:txBody>
      </p:sp>
      <p:pic>
        <p:nvPicPr>
          <p:cNvPr id="99"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838080" y="365040"/>
            <a:ext cx="10515240" cy="9172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s-ES" sz="3000" spc="-1" strike="noStrike">
                <a:solidFill>
                  <a:srgbClr val="000000"/>
                </a:solidFill>
                <a:latin typeface="Calibri"/>
              </a:rPr>
              <a:t>Los pines GPIO para los buses SPI2 y SPI3 se muestran en la siguiente tabla:</a:t>
            </a:r>
            <a:endParaRPr b="0" lang="es-ES" sz="3000" spc="-1" strike="noStrike">
              <a:solidFill>
                <a:srgbClr val="000000"/>
              </a:solidFill>
              <a:latin typeface="Calibri"/>
            </a:endParaRPr>
          </a:p>
        </p:txBody>
      </p:sp>
      <p:pic>
        <p:nvPicPr>
          <p:cNvPr id="101" name="Imagen 3" descr=""/>
          <p:cNvPicPr/>
          <p:nvPr/>
        </p:nvPicPr>
        <p:blipFill>
          <a:blip r:embed="rId1"/>
          <a:stretch/>
        </p:blipFill>
        <p:spPr>
          <a:xfrm>
            <a:off x="11569680" y="6243480"/>
            <a:ext cx="609120" cy="618840"/>
          </a:xfrm>
          <a:prstGeom prst="rect">
            <a:avLst/>
          </a:prstGeom>
          <a:ln w="0">
            <a:noFill/>
          </a:ln>
        </p:spPr>
      </p:pic>
      <p:pic>
        <p:nvPicPr>
          <p:cNvPr id="102" name="Imagen 4" descr=""/>
          <p:cNvPicPr/>
          <p:nvPr/>
        </p:nvPicPr>
        <p:blipFill>
          <a:blip r:embed="rId2"/>
          <a:stretch/>
        </p:blipFill>
        <p:spPr>
          <a:xfrm>
            <a:off x="2882880" y="1434960"/>
            <a:ext cx="6424920" cy="4808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365040"/>
            <a:ext cx="10515240" cy="5811480"/>
          </a:xfrm>
          <a:prstGeom prst="rect">
            <a:avLst/>
          </a:prstGeom>
          <a:noFill/>
          <a:ln w="0">
            <a:noFill/>
          </a:ln>
        </p:spPr>
        <p:txBody>
          <a:bodyPr anchor="t">
            <a:normAutofit fontScale="98000"/>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Para utilizar la comunicación SPI en cualquiera de los puertos disponibles se hace uso de la librería </a:t>
            </a:r>
            <a:r>
              <a:rPr b="1" lang="es-ES" sz="2800" spc="-1" strike="noStrike">
                <a:solidFill>
                  <a:srgbClr val="000000"/>
                </a:solidFill>
                <a:latin typeface="Calibri"/>
              </a:rPr>
              <a:t>SPI.h</a:t>
            </a:r>
            <a:r>
              <a:rPr b="0" lang="es-ES" sz="2800" spc="-1" strike="noStrike">
                <a:solidFill>
                  <a:srgbClr val="000000"/>
                </a:solidFill>
                <a:latin typeface="Calibri"/>
              </a:rPr>
              <a:t> disponible en el IDE de Arduino.</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El entorno de programación de Arduino define las constantes SCK, MOSI, MISO, y SS para los pines de SPI. Usar estos "alias" en el código implementado hace que sea más fácil de intercambiar programas entre modelos placas.</a:t>
            </a:r>
            <a:endParaRPr b="0" lang="es-E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s-ES" sz="2800" spc="-1" strike="noStrike">
                <a:solidFill>
                  <a:srgbClr val="000000"/>
                </a:solidFill>
                <a:latin typeface="Calibri"/>
              </a:rPr>
              <a:t>Las funciones básicas para hacer funcionar el bus SPI son las siguientes:</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SPI.begin(); // Inicia el bus SPI</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SPI.transfer(c); // Envía un byte</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SPI.attachInterrupt(); // Activar la interrupción para recibir datos</a:t>
            </a:r>
            <a:endParaRPr b="0" lang="es-ES" sz="2800" spc="-1" strike="noStrike">
              <a:solidFill>
                <a:srgbClr val="000000"/>
              </a:solidFill>
              <a:latin typeface="Calibri"/>
            </a:endParaRPr>
          </a:p>
          <a:p>
            <a:pPr marL="457200">
              <a:lnSpc>
                <a:spcPct val="90000"/>
              </a:lnSpc>
              <a:spcBef>
                <a:spcPts val="499"/>
              </a:spcBef>
              <a:buNone/>
              <a:tabLst>
                <a:tab algn="l" pos="0"/>
              </a:tabLst>
            </a:pPr>
            <a:r>
              <a:rPr b="0" lang="es-ES" sz="2800" spc="-1" strike="noStrike">
                <a:solidFill>
                  <a:srgbClr val="000000"/>
                </a:solidFill>
                <a:latin typeface="Calibri"/>
              </a:rPr>
              <a:t>SPI.beginTransaction (SPISettings (clock, orden_bits, pol_fase)); //  velocidad del clock, MSB first o LSB first, modos</a:t>
            </a:r>
            <a:endParaRPr b="0" lang="es-ES" sz="2800" spc="-1" strike="noStrike">
              <a:solidFill>
                <a:srgbClr val="000000"/>
              </a:solidFill>
              <a:latin typeface="Calibri"/>
            </a:endParaRPr>
          </a:p>
          <a:p>
            <a:pPr algn="just">
              <a:lnSpc>
                <a:spcPct val="90000"/>
              </a:lnSpc>
              <a:spcBef>
                <a:spcPts val="1001"/>
              </a:spcBef>
              <a:buNone/>
              <a:tabLst>
                <a:tab algn="l" pos="0"/>
              </a:tabLst>
            </a:pPr>
            <a:endParaRPr b="0" lang="es-ES" sz="2800" spc="-1" strike="noStrike">
              <a:solidFill>
                <a:srgbClr val="000000"/>
              </a:solidFill>
              <a:latin typeface="Calibri"/>
            </a:endParaRPr>
          </a:p>
          <a:p>
            <a:pPr algn="just">
              <a:lnSpc>
                <a:spcPct val="90000"/>
              </a:lnSpc>
              <a:spcBef>
                <a:spcPts val="1001"/>
              </a:spcBef>
              <a:buNone/>
              <a:tabLst>
                <a:tab algn="l" pos="0"/>
              </a:tabLst>
            </a:pPr>
            <a:endParaRPr b="0" lang="es-ES" sz="2800" spc="-1" strike="noStrike">
              <a:solidFill>
                <a:srgbClr val="000000"/>
              </a:solidFill>
              <a:latin typeface="Calibri"/>
            </a:endParaRPr>
          </a:p>
        </p:txBody>
      </p:sp>
      <p:pic>
        <p:nvPicPr>
          <p:cNvPr id="104" name="Imagen 3" descr=""/>
          <p:cNvPicPr/>
          <p:nvPr/>
        </p:nvPicPr>
        <p:blipFill>
          <a:blip r:embed="rId1"/>
          <a:stretch/>
        </p:blipFill>
        <p:spPr>
          <a:xfrm>
            <a:off x="11569680" y="6243480"/>
            <a:ext cx="609120" cy="618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1" lang="es-CO" sz="5000" spc="-1" strike="noStrike">
                <a:solidFill>
                  <a:srgbClr val="000000"/>
                </a:solidFill>
                <a:latin typeface="Calibri"/>
              </a:rPr>
              <a:t>Display TFT ILI9163 SPI con ESP32</a:t>
            </a:r>
            <a:endParaRPr b="0" lang="es-ES" sz="5000" spc="-1" strike="noStrike">
              <a:solidFill>
                <a:srgbClr val="000000"/>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La pantalla TFT ILI9163C a color de 1,44″, es una pantalla basada en el protocolo SPI con una resolución de 128 x 128 píxeles. Es capaz de mostrar hasta 262.000 colores diferentes. </a:t>
            </a:r>
            <a:endParaRPr b="0" lang="es-E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s-ES" sz="2800" spc="-1" strike="noStrike">
                <a:solidFill>
                  <a:srgbClr val="000000"/>
                </a:solidFill>
                <a:latin typeface="Calibri"/>
              </a:rPr>
              <a:t>Características de la pantalla:</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Tamaño: 1,44 pulgadas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Interfaz: SPI</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Resolución: 128*128 píxeles</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Área visual: 1:1 cuadrado    </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Soporta 5V/3.3V de alimentación</a:t>
            </a:r>
            <a:endParaRPr b="0" lang="es-ES" sz="2800" spc="-1" strike="noStrike">
              <a:solidFill>
                <a:srgbClr val="000000"/>
              </a:solidFill>
              <a:latin typeface="Calibri"/>
            </a:endParaRPr>
          </a:p>
          <a:p>
            <a:pPr marL="457200" algn="just">
              <a:lnSpc>
                <a:spcPct val="90000"/>
              </a:lnSpc>
              <a:spcBef>
                <a:spcPts val="499"/>
              </a:spcBef>
              <a:buNone/>
              <a:tabLst>
                <a:tab algn="l" pos="0"/>
              </a:tabLst>
            </a:pPr>
            <a:r>
              <a:rPr b="0" lang="es-ES" sz="2800" spc="-1" strike="noStrike">
                <a:solidFill>
                  <a:srgbClr val="000000"/>
                </a:solidFill>
                <a:latin typeface="Calibri"/>
              </a:rPr>
              <a:t>Luz de fondo LED alimentada con 3.3V</a:t>
            </a:r>
            <a:endParaRPr b="0" lang="es-ES" sz="2800" spc="-1" strike="noStrike">
              <a:solidFill>
                <a:srgbClr val="000000"/>
              </a:solidFill>
              <a:latin typeface="Calibri"/>
            </a:endParaRPr>
          </a:p>
        </p:txBody>
      </p:sp>
      <p:pic>
        <p:nvPicPr>
          <p:cNvPr id="107" name="Imagen 3" descr=""/>
          <p:cNvPicPr/>
          <p:nvPr/>
        </p:nvPicPr>
        <p:blipFill>
          <a:blip r:embed="rId1"/>
          <a:stretch/>
        </p:blipFill>
        <p:spPr>
          <a:xfrm>
            <a:off x="11569680" y="6243480"/>
            <a:ext cx="609120" cy="618840"/>
          </a:xfrm>
          <a:prstGeom prst="rect">
            <a:avLst/>
          </a:prstGeom>
          <a:ln w="0">
            <a:noFill/>
          </a:ln>
        </p:spPr>
      </p:pic>
      <p:pic>
        <p:nvPicPr>
          <p:cNvPr id="108" name="Imagen 4" descr=""/>
          <p:cNvPicPr/>
          <p:nvPr/>
        </p:nvPicPr>
        <p:blipFill>
          <a:blip r:embed="rId2"/>
          <a:stretch/>
        </p:blipFill>
        <p:spPr>
          <a:xfrm>
            <a:off x="7605720" y="3328200"/>
            <a:ext cx="3747600" cy="2848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1718</TotalTime>
  <Application>LibreOffice/7.2.5.2$Windows_X86_64 LibreOffice_project/499f9727c189e6ef3471021d6132d4c694f357e5</Application>
  <AppVersion>15.0000</AppVersion>
  <Words>1471</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2021-04-15T14:58:00Z</dcterms:created>
  <dc:creator>Usuario de Windows</dc:creator>
  <dc:description/>
  <dc:language>es-ES</dc:language>
  <cp:lastModifiedBy/>
  <dcterms:modified xsi:type="dcterms:W3CDTF">2023-03-28T16:29:49Z</dcterms:modified>
  <cp:revision>49</cp:revision>
  <dc:subject/>
  <dc:title>Comunicación SPI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22</vt:i4>
  </property>
</Properties>
</file>