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2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8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27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7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5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9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3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26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DDD5-2186-47ED-AB18-496754C89D16}" type="datetimeFigureOut">
              <a:rPr lang="es-ES" smtClean="0"/>
              <a:t>23/04/2021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EAEC-C837-4BE9-83EF-9091265D15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9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if/arduino-esp32/blob/master/cores/esp32/esp32-hal-adc.c" TargetMode="External"/><Relationship Id="rId2" Type="http://schemas.openxmlformats.org/officeDocument/2006/relationships/hyperlink" Target="https://github.com/espressif/arduino-esp32/blob/master/cores/esp32/esp32-hal-adc.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337"/>
          </a:xfrm>
        </p:spPr>
        <p:txBody>
          <a:bodyPr>
            <a:normAutofit/>
          </a:bodyPr>
          <a:lstStyle/>
          <a:p>
            <a:r>
              <a:rPr lang="es-CO" sz="5900" b="1" dirty="0">
                <a:latin typeface="+mn-lt"/>
              </a:rPr>
              <a:t>ADC y DAC del ESP32</a:t>
            </a:r>
            <a:endParaRPr lang="es-ES" sz="5900" b="1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06" y="3848100"/>
            <a:ext cx="5656788" cy="2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000" b="1" dirty="0">
                <a:latin typeface="+mn-lt"/>
              </a:rPr>
              <a:t>ADC del ESP32</a:t>
            </a:r>
            <a:endParaRPr lang="es-ES" sz="5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/>
              <a:t>El ESP32 integra dos </a:t>
            </a:r>
            <a:r>
              <a:rPr lang="es-ES" dirty="0" err="1"/>
              <a:t>ADCs</a:t>
            </a:r>
            <a:r>
              <a:rPr lang="es-ES" dirty="0"/>
              <a:t> SAR </a:t>
            </a:r>
            <a:r>
              <a:rPr lang="es-ES" dirty="0" smtClean="0"/>
              <a:t>(por Aproximaciones Sucesivas) </a:t>
            </a:r>
            <a:r>
              <a:rPr lang="es-ES" dirty="0"/>
              <a:t>de 12 bits, soportando un total de 18 canales de </a:t>
            </a:r>
            <a:r>
              <a:rPr lang="es-ES" dirty="0" smtClean="0"/>
              <a:t>medida.</a:t>
            </a:r>
          </a:p>
          <a:p>
            <a:pPr algn="just"/>
            <a:r>
              <a:rPr lang="es-ES" dirty="0" smtClean="0"/>
              <a:t>ADC1 </a:t>
            </a:r>
            <a:r>
              <a:rPr lang="es-ES" dirty="0"/>
              <a:t>(8 </a:t>
            </a:r>
            <a:r>
              <a:rPr lang="es-ES" dirty="0" smtClean="0"/>
              <a:t>canales), </a:t>
            </a:r>
            <a:r>
              <a:rPr lang="es-ES" dirty="0"/>
              <a:t>conectados a los </a:t>
            </a:r>
            <a:r>
              <a:rPr lang="es-ES" dirty="0" err="1"/>
              <a:t>GPIOs</a:t>
            </a:r>
            <a:r>
              <a:rPr lang="es-ES" dirty="0"/>
              <a:t> 32 - </a:t>
            </a:r>
            <a:r>
              <a:rPr lang="es-ES" dirty="0" smtClean="0"/>
              <a:t>39</a:t>
            </a:r>
          </a:p>
          <a:p>
            <a:pPr algn="just"/>
            <a:r>
              <a:rPr lang="es-ES" dirty="0" smtClean="0"/>
              <a:t>ADC2 </a:t>
            </a:r>
            <a:r>
              <a:rPr lang="es-ES" dirty="0"/>
              <a:t>(10 </a:t>
            </a:r>
            <a:r>
              <a:rPr lang="es-ES" dirty="0" smtClean="0"/>
              <a:t>canales), </a:t>
            </a:r>
            <a:r>
              <a:rPr lang="es-ES" dirty="0"/>
              <a:t>conectados a los </a:t>
            </a:r>
            <a:r>
              <a:rPr lang="es-ES" dirty="0" err="1"/>
              <a:t>GPIOs</a:t>
            </a:r>
            <a:r>
              <a:rPr lang="es-ES" dirty="0"/>
              <a:t> 0, 2, 4, 12 - 15 y 25 - </a:t>
            </a:r>
            <a:r>
              <a:rPr lang="es-ES" dirty="0" smtClean="0"/>
              <a:t>27.</a:t>
            </a:r>
          </a:p>
          <a:p>
            <a:pPr algn="just"/>
            <a:r>
              <a:rPr lang="es-ES" dirty="0" smtClean="0"/>
              <a:t>El </a:t>
            </a:r>
            <a:r>
              <a:rPr lang="es-ES" dirty="0"/>
              <a:t>ADC2 tiene algunas restricciones </a:t>
            </a:r>
            <a:r>
              <a:rPr lang="es-ES" dirty="0" smtClean="0"/>
              <a:t>de uso:</a:t>
            </a:r>
          </a:p>
          <a:p>
            <a:pPr marL="457200" lvl="1" indent="0" algn="just">
              <a:buNone/>
            </a:pPr>
            <a:r>
              <a:rPr lang="es-ES" sz="2800" dirty="0" smtClean="0"/>
              <a:t>Es </a:t>
            </a:r>
            <a:r>
              <a:rPr lang="es-ES" sz="2800" dirty="0"/>
              <a:t>utilizado por el controlador </a:t>
            </a:r>
            <a:r>
              <a:rPr lang="es-ES" sz="2800" dirty="0" err="1" smtClean="0"/>
              <a:t>Wi</a:t>
            </a:r>
            <a:r>
              <a:rPr lang="es-ES" sz="2800" dirty="0" smtClean="0"/>
              <a:t>-Fi, así que sólo se </a:t>
            </a:r>
            <a:r>
              <a:rPr lang="es-ES" sz="2800" dirty="0"/>
              <a:t>puede utilizar </a:t>
            </a:r>
            <a:r>
              <a:rPr lang="es-ES" sz="2800" dirty="0" smtClean="0"/>
              <a:t>cuando este controlador no este en uso. Algunos </a:t>
            </a:r>
            <a:r>
              <a:rPr lang="es-ES" sz="2800" dirty="0"/>
              <a:t>de los pines del ADC2 se utilizan como pines de conexión </a:t>
            </a:r>
            <a:r>
              <a:rPr lang="es-ES" sz="2800" dirty="0" smtClean="0"/>
              <a:t>por </a:t>
            </a:r>
            <a:r>
              <a:rPr lang="es-ES" sz="2800" dirty="0"/>
              <a:t>lo que no se pueden utilizar libremente. Tal es el caso </a:t>
            </a:r>
            <a:r>
              <a:rPr lang="es-ES" sz="2800" dirty="0" smtClean="0"/>
              <a:t>del ESP32 </a:t>
            </a:r>
            <a:r>
              <a:rPr lang="es-ES" sz="2800" dirty="0" err="1"/>
              <a:t>DevKitC</a:t>
            </a:r>
            <a:r>
              <a:rPr lang="es-ES" sz="2800" dirty="0"/>
              <a:t>: </a:t>
            </a:r>
            <a:r>
              <a:rPr lang="es-ES" sz="2800" dirty="0" smtClean="0"/>
              <a:t>el GPIO </a:t>
            </a:r>
            <a:r>
              <a:rPr lang="es-ES" sz="2800" dirty="0"/>
              <a:t>0 no se puede utilizar debido a los circuitos externos de auto </a:t>
            </a:r>
            <a:r>
              <a:rPr lang="es-ES" sz="2800" dirty="0" smtClean="0"/>
              <a:t>programación.</a:t>
            </a:r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Resolución de 9 a 12 bits.</a:t>
            </a:r>
          </a:p>
          <a:p>
            <a:pPr algn="just"/>
            <a:r>
              <a:rPr lang="es-CO" dirty="0" smtClean="0"/>
              <a:t>Atenuación del voltaje de  entrada </a:t>
            </a:r>
            <a:r>
              <a:rPr lang="es-CO" dirty="0"/>
              <a:t>por pin </a:t>
            </a:r>
            <a:r>
              <a:rPr lang="es-CO" dirty="0" smtClean="0"/>
              <a:t>entre cuatro valores posibles, disminuyendo el ruido al disminuir el rango del voltaje de entrada:</a:t>
            </a:r>
          </a:p>
          <a:p>
            <a:pPr marL="457200" lvl="1" indent="0" algn="just">
              <a:buNone/>
            </a:pPr>
            <a:r>
              <a:rPr lang="es-CO" sz="2800" dirty="0" smtClean="0"/>
              <a:t>11db:	</a:t>
            </a:r>
            <a:r>
              <a:rPr lang="es-CO" sz="2800" dirty="0" err="1" smtClean="0"/>
              <a:t>Vimax</a:t>
            </a:r>
            <a:r>
              <a:rPr lang="es-CO" sz="2800" dirty="0" smtClean="0"/>
              <a:t>=VDD</a:t>
            </a:r>
          </a:p>
          <a:p>
            <a:pPr marL="457200" lvl="1" indent="0" algn="just">
              <a:buNone/>
            </a:pPr>
            <a:r>
              <a:rPr lang="es-CO" sz="2800" dirty="0" smtClean="0"/>
              <a:t>6db:	</a:t>
            </a:r>
            <a:r>
              <a:rPr lang="es-CO" sz="2800" dirty="0" err="1" smtClean="0"/>
              <a:t>Vimax</a:t>
            </a:r>
            <a:r>
              <a:rPr lang="es-CO" sz="2800" dirty="0" smtClean="0"/>
              <a:t>=2.2v</a:t>
            </a:r>
          </a:p>
          <a:p>
            <a:pPr marL="457200" lvl="1" indent="0" algn="just">
              <a:buNone/>
            </a:pPr>
            <a:r>
              <a:rPr lang="es-CO" sz="2800" dirty="0" smtClean="0"/>
              <a:t>2.5db</a:t>
            </a:r>
            <a:r>
              <a:rPr lang="es-CO" sz="2800" dirty="0"/>
              <a:t>: </a:t>
            </a:r>
            <a:r>
              <a:rPr lang="es-CO" sz="2800" dirty="0" smtClean="0"/>
              <a:t>	</a:t>
            </a:r>
            <a:r>
              <a:rPr lang="es-CO" sz="2800" dirty="0" err="1" smtClean="0"/>
              <a:t>Vimax</a:t>
            </a:r>
            <a:r>
              <a:rPr lang="es-CO" sz="2800" dirty="0" smtClean="0"/>
              <a:t>=1.5v</a:t>
            </a:r>
          </a:p>
          <a:p>
            <a:pPr marL="457200" lvl="1" indent="0" algn="just">
              <a:buNone/>
            </a:pPr>
            <a:r>
              <a:rPr lang="es-CO" sz="2800" dirty="0" smtClean="0"/>
              <a:t>0db</a:t>
            </a:r>
            <a:r>
              <a:rPr lang="es-CO" sz="2800" dirty="0"/>
              <a:t>: </a:t>
            </a:r>
            <a:r>
              <a:rPr lang="es-CO" sz="2800" dirty="0" smtClean="0"/>
              <a:t>	</a:t>
            </a:r>
            <a:r>
              <a:rPr lang="es-CO" sz="2800" dirty="0" err="1" smtClean="0"/>
              <a:t>Vimax</a:t>
            </a:r>
            <a:r>
              <a:rPr lang="es-CO" sz="2800" dirty="0" smtClean="0"/>
              <a:t>=1.1v</a:t>
            </a:r>
            <a:endParaRPr lang="es-ES" sz="2800" dirty="0" smtClean="0"/>
          </a:p>
          <a:p>
            <a:pPr algn="just"/>
            <a:r>
              <a:rPr lang="es-CO" dirty="0" smtClean="0"/>
              <a:t>Preamplificador de entrada de bajo ruido de hasta 60dB para medición de señales analógicas pequeñas.</a:t>
            </a:r>
            <a:endParaRPr lang="es-ES" dirty="0"/>
          </a:p>
          <a:p>
            <a:pPr algn="just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807075"/>
            <a:ext cx="10515600" cy="436562"/>
          </a:xfrm>
        </p:spPr>
        <p:txBody>
          <a:bodyPr>
            <a:normAutofit lnSpcReduction="10000"/>
          </a:bodyPr>
          <a:lstStyle/>
          <a:p>
            <a:r>
              <a:rPr lang="es-CO" dirty="0" smtClean="0"/>
              <a:t>15 canales disponibles en el </a:t>
            </a:r>
            <a:r>
              <a:rPr lang="es-ES" dirty="0"/>
              <a:t>ESP32 </a:t>
            </a:r>
            <a:r>
              <a:rPr lang="es-ES" dirty="0" err="1"/>
              <a:t>DevKitC</a:t>
            </a:r>
            <a:r>
              <a:rPr lang="es-CO" dirty="0" smtClean="0"/>
              <a:t>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9" y="330200"/>
            <a:ext cx="9715041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0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b="1" dirty="0" smtClean="0"/>
              <a:t>Operación del ADC</a:t>
            </a:r>
          </a:p>
          <a:p>
            <a:pPr algn="just"/>
            <a:r>
              <a:rPr lang="es-ES" dirty="0" smtClean="0"/>
              <a:t>Cada ADC </a:t>
            </a:r>
            <a:r>
              <a:rPr lang="es-ES" dirty="0"/>
              <a:t>soporta dos modos de </a:t>
            </a:r>
            <a:r>
              <a:rPr lang="es-ES" dirty="0" smtClean="0"/>
              <a:t>operación: </a:t>
            </a:r>
            <a:r>
              <a:rPr lang="es-ES" dirty="0"/>
              <a:t>ADC-RTC o modo ADC-DMA. </a:t>
            </a:r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ADC-RTC está controlado por el </a:t>
            </a:r>
            <a:r>
              <a:rPr lang="es-ES" dirty="0" smtClean="0"/>
              <a:t>RTC interno del ESP32 </a:t>
            </a:r>
            <a:r>
              <a:rPr lang="es-ES" dirty="0"/>
              <a:t>y es adecuado para operaciones de muestreo de baja frecuencia. </a:t>
            </a:r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ADC-DMA está controlado por un controlador digital y es adecuado para acciones de muestreo continuo de alta frecuencia</a:t>
            </a:r>
            <a:r>
              <a:rPr lang="es-ES" dirty="0" smtClean="0"/>
              <a:t>.</a:t>
            </a:r>
          </a:p>
          <a:p>
            <a:pPr algn="just"/>
            <a:r>
              <a:rPr lang="es-ES" b="1" dirty="0" smtClean="0"/>
              <a:t>Modo ADC-RTC</a:t>
            </a:r>
          </a:p>
          <a:p>
            <a:pPr algn="just"/>
            <a:r>
              <a:rPr lang="es-ES" dirty="0" smtClean="0"/>
              <a:t>El </a:t>
            </a:r>
            <a:r>
              <a:rPr lang="es-ES" dirty="0"/>
              <a:t>ADC debe configurarse antes de realizar la lectura. </a:t>
            </a:r>
            <a:endParaRPr lang="es-ES" dirty="0" smtClean="0"/>
          </a:p>
          <a:p>
            <a:pPr algn="just"/>
            <a:r>
              <a:rPr lang="es-ES" dirty="0" smtClean="0"/>
              <a:t>Para </a:t>
            </a:r>
            <a:r>
              <a:rPr lang="es-ES" dirty="0"/>
              <a:t>el ADC1, </a:t>
            </a:r>
            <a:r>
              <a:rPr lang="es-ES" dirty="0" smtClean="0"/>
              <a:t>se puede configurar </a:t>
            </a:r>
            <a:r>
              <a:rPr lang="es-ES" dirty="0"/>
              <a:t>la precisión y la </a:t>
            </a:r>
            <a:r>
              <a:rPr lang="es-ES" dirty="0" smtClean="0"/>
              <a:t>atenuación.</a:t>
            </a:r>
          </a:p>
          <a:p>
            <a:pPr algn="just"/>
            <a:r>
              <a:rPr lang="es-ES" dirty="0"/>
              <a:t>Para el ADC2, se puede configurar la atenuación. La amplitud de lectura del ADC2 se configura cada vez que </a:t>
            </a:r>
            <a:r>
              <a:rPr lang="es-ES" dirty="0" smtClean="0"/>
              <a:t>se hace una </a:t>
            </a:r>
            <a:r>
              <a:rPr lang="es-ES" dirty="0"/>
              <a:t>lectura. </a:t>
            </a:r>
          </a:p>
          <a:p>
            <a:pPr algn="just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Autofit/>
          </a:bodyPr>
          <a:lstStyle/>
          <a:p>
            <a:pPr algn="just"/>
            <a:r>
              <a:rPr lang="es-ES" dirty="0" smtClean="0"/>
              <a:t>También </a:t>
            </a:r>
            <a:r>
              <a:rPr lang="es-ES" dirty="0"/>
              <a:t>es posible leer el sensor de efecto hall interno a través de </a:t>
            </a:r>
            <a:r>
              <a:rPr lang="es-ES" dirty="0" smtClean="0"/>
              <a:t>ADC1. Aunque </a:t>
            </a:r>
            <a:r>
              <a:rPr lang="es-ES" dirty="0"/>
              <a:t>el sensor hall es interno del ESP32, la lectura del mismo utiliza los canales 0 y 3 del ADC1 (GPIO 36 y 39). No </a:t>
            </a:r>
            <a:r>
              <a:rPr lang="es-ES" dirty="0" smtClean="0"/>
              <a:t>conectar </a:t>
            </a:r>
            <a:r>
              <a:rPr lang="es-ES" dirty="0"/>
              <a:t>nada más a estos pines y no </a:t>
            </a:r>
            <a:r>
              <a:rPr lang="es-ES" dirty="0" smtClean="0"/>
              <a:t>cambiar </a:t>
            </a:r>
            <a:r>
              <a:rPr lang="es-ES" dirty="0"/>
              <a:t>su </a:t>
            </a:r>
            <a:r>
              <a:rPr lang="es-ES" dirty="0" smtClean="0"/>
              <a:t>configuración, de </a:t>
            </a:r>
            <a:r>
              <a:rPr lang="es-ES" dirty="0"/>
              <a:t>lo contrario, puede afectar </a:t>
            </a:r>
            <a:r>
              <a:rPr lang="es-ES" dirty="0" smtClean="0"/>
              <a:t>la </a:t>
            </a:r>
            <a:r>
              <a:rPr lang="es-ES" dirty="0"/>
              <a:t>medición de la señal de bajo valor del </a:t>
            </a:r>
            <a:r>
              <a:rPr lang="es-ES" dirty="0" smtClean="0"/>
              <a:t>sensor. </a:t>
            </a:r>
          </a:p>
          <a:p>
            <a:pPr algn="just"/>
            <a:r>
              <a:rPr lang="es-ES" dirty="0" smtClean="0"/>
              <a:t>Hay </a:t>
            </a:r>
            <a:r>
              <a:rPr lang="es-ES" dirty="0"/>
              <a:t>otra función </a:t>
            </a:r>
            <a:r>
              <a:rPr lang="es-ES" dirty="0" smtClean="0"/>
              <a:t>que </a:t>
            </a:r>
            <a:r>
              <a:rPr lang="es-ES" dirty="0"/>
              <a:t>se utiliza para dirigir la tensión de referencia interna a un pin GPIO. Es muy útil para calibrar la lectura del ADC y </a:t>
            </a:r>
            <a:r>
              <a:rPr lang="es-ES" dirty="0" smtClean="0"/>
              <a:t>minimizar </a:t>
            </a:r>
            <a:r>
              <a:rPr lang="es-ES" dirty="0"/>
              <a:t>el </a:t>
            </a:r>
            <a:r>
              <a:rPr lang="es-ES" dirty="0" smtClean="0"/>
              <a:t>ruido.</a:t>
            </a:r>
          </a:p>
          <a:p>
            <a:pPr algn="just"/>
            <a:r>
              <a:rPr lang="es-CO" dirty="0" smtClean="0"/>
              <a:t>Para tener acceso a estas funcionalidades se requiere el uso de </a:t>
            </a:r>
            <a:r>
              <a:rPr lang="es-CO" dirty="0"/>
              <a:t>la </a:t>
            </a:r>
            <a:r>
              <a:rPr lang="es-CO" dirty="0" smtClean="0"/>
              <a:t>librería: </a:t>
            </a:r>
            <a:r>
              <a:rPr lang="es-CO" b="1" dirty="0" smtClean="0"/>
              <a:t>esp32-hal-adc </a:t>
            </a:r>
            <a:r>
              <a:rPr lang="es-CO" dirty="0" smtClean="0"/>
              <a:t>que puede </a:t>
            </a:r>
            <a:r>
              <a:rPr lang="es-CO" dirty="0"/>
              <a:t>ser descargada </a:t>
            </a:r>
            <a:r>
              <a:rPr lang="es-CO" dirty="0" smtClean="0"/>
              <a:t>de (archivo .h y .c):</a:t>
            </a:r>
          </a:p>
          <a:p>
            <a:pPr marL="457200" lvl="1" indent="0" algn="just">
              <a:buNone/>
            </a:pPr>
            <a:r>
              <a:rPr lang="es-CO" dirty="0" smtClean="0"/>
              <a:t> </a:t>
            </a:r>
            <a:r>
              <a:rPr lang="es-CO" sz="2800" dirty="0">
                <a:hlinkClick r:id="rId2"/>
              </a:rPr>
              <a:t>https://</a:t>
            </a:r>
            <a:r>
              <a:rPr lang="es-CO" sz="2800" dirty="0" smtClean="0">
                <a:hlinkClick r:id="rId2"/>
              </a:rPr>
              <a:t>github.com/espressif/arduino-esp32/blob/master/cores/esp32/esp32-hal-adc.h</a:t>
            </a:r>
            <a:endParaRPr lang="es-CO" sz="2800" dirty="0" smtClean="0"/>
          </a:p>
          <a:p>
            <a:pPr marL="457200" lvl="1" indent="0" algn="just">
              <a:buNone/>
            </a:pPr>
            <a:r>
              <a:rPr lang="es-ES" sz="2800" dirty="0">
                <a:hlinkClick r:id="rId3"/>
              </a:rPr>
              <a:t>https://</a:t>
            </a:r>
            <a:r>
              <a:rPr lang="es-ES" sz="2800" dirty="0" smtClean="0">
                <a:hlinkClick r:id="rId3"/>
              </a:rPr>
              <a:t>github.com/espressif/arduino-esp32/blob/master/cores/esp32/esp32-hal-adc.c</a:t>
            </a:r>
            <a:endParaRPr lang="es-ES" sz="2800" dirty="0" smtClean="0"/>
          </a:p>
          <a:p>
            <a:pPr algn="just"/>
            <a:endParaRPr lang="es-ES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000" b="1" dirty="0" smtClean="0">
                <a:latin typeface="+mn-lt"/>
              </a:rPr>
              <a:t>DAC </a:t>
            </a:r>
            <a:r>
              <a:rPr lang="es-CO" sz="5000" b="1" dirty="0">
                <a:latin typeface="+mn-lt"/>
              </a:rPr>
              <a:t>del ESP32</a:t>
            </a:r>
            <a:endParaRPr lang="es-ES" sz="5000" b="1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dirty="0" smtClean="0"/>
              <a:t>El ESP32 </a:t>
            </a:r>
            <a:r>
              <a:rPr lang="es-ES" dirty="0"/>
              <a:t>tiene dos canales DAC </a:t>
            </a:r>
            <a:r>
              <a:rPr lang="es-ES" dirty="0" smtClean="0"/>
              <a:t>de </a:t>
            </a:r>
            <a:r>
              <a:rPr lang="es-ES" dirty="0"/>
              <a:t>8 bits, conectados </a:t>
            </a:r>
            <a:r>
              <a:rPr lang="es-ES" dirty="0" smtClean="0"/>
              <a:t>a los pines  </a:t>
            </a:r>
            <a:r>
              <a:rPr lang="es-ES" dirty="0"/>
              <a:t>GPIO25 (Canal 1) y GPIO26 (Canal 2).</a:t>
            </a:r>
          </a:p>
          <a:p>
            <a:pPr algn="just"/>
            <a:r>
              <a:rPr lang="es-ES" dirty="0" smtClean="0"/>
              <a:t>El módulo </a:t>
            </a:r>
            <a:r>
              <a:rPr lang="es-ES" dirty="0"/>
              <a:t>DAC permite ajustar estos canales a voltajes </a:t>
            </a:r>
            <a:r>
              <a:rPr lang="es-ES" dirty="0" smtClean="0"/>
              <a:t>arbitrarios de salida con </a:t>
            </a:r>
            <a:r>
              <a:rPr lang="es-ES" dirty="0" err="1" smtClean="0"/>
              <a:t>Voutmax</a:t>
            </a:r>
            <a:r>
              <a:rPr lang="es-ES" dirty="0" smtClean="0"/>
              <a:t>=VDD.</a:t>
            </a:r>
            <a:endParaRPr lang="es-ES" dirty="0"/>
          </a:p>
          <a:p>
            <a:pPr algn="just"/>
            <a:r>
              <a:rPr lang="es-ES" dirty="0" smtClean="0"/>
              <a:t>Los </a:t>
            </a:r>
            <a:r>
              <a:rPr lang="es-ES" dirty="0"/>
              <a:t>canales DAC también pueden ser manejados con datos de muestra escritos </a:t>
            </a:r>
            <a:r>
              <a:rPr lang="es-ES" dirty="0" smtClean="0"/>
              <a:t>por </a:t>
            </a:r>
            <a:r>
              <a:rPr lang="es-ES" dirty="0"/>
              <a:t>el controlador DMA</a:t>
            </a:r>
            <a:r>
              <a:rPr lang="es-ES" dirty="0" smtClean="0"/>
              <a:t>, </a:t>
            </a:r>
            <a:r>
              <a:rPr lang="es-ES" dirty="0"/>
              <a:t>a través del controlador I2S cuando se utiliza el "modo DAC incorporado".</a:t>
            </a:r>
          </a:p>
          <a:p>
            <a:pPr algn="just"/>
            <a:endParaRPr lang="es-E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00" y="6243637"/>
            <a:ext cx="609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502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ADC y DAC del ESP32</vt:lpstr>
      <vt:lpstr>ADC del ESP32</vt:lpstr>
      <vt:lpstr>Presentación de PowerPoint</vt:lpstr>
      <vt:lpstr>Presentación de PowerPoint</vt:lpstr>
      <vt:lpstr>Presentación de PowerPoint</vt:lpstr>
      <vt:lpstr>Presentación de PowerPoint</vt:lpstr>
      <vt:lpstr>DAC del ESP32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 y DAC del ESP32</dc:title>
  <dc:creator>Usuario de Windows</dc:creator>
  <cp:lastModifiedBy>Usuario de Windows</cp:lastModifiedBy>
  <cp:revision>20</cp:revision>
  <dcterms:created xsi:type="dcterms:W3CDTF">2021-04-23T16:58:44Z</dcterms:created>
  <dcterms:modified xsi:type="dcterms:W3CDTF">2021-04-23T21:01:17Z</dcterms:modified>
</cp:coreProperties>
</file>