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0" r:id="rId6"/>
    <p:sldId id="263" r:id="rId7"/>
    <p:sldId id="261" r:id="rId8"/>
    <p:sldId id="268" r:id="rId9"/>
    <p:sldId id="265" r:id="rId10"/>
    <p:sldId id="266" r:id="rId11"/>
    <p:sldId id="267" r:id="rId12"/>
    <p:sldId id="275" r:id="rId13"/>
    <p:sldId id="276" r:id="rId14"/>
    <p:sldId id="277" r:id="rId15"/>
    <p:sldId id="264" r:id="rId16"/>
    <p:sldId id="269" r:id="rId17"/>
    <p:sldId id="270" r:id="rId18"/>
    <p:sldId id="271" r:id="rId19"/>
    <p:sldId id="272" r:id="rId20"/>
    <p:sldId id="273" r:id="rId21"/>
    <p:sldId id="274"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ABC3F596-4C1C-44AB-A125-8EBE0459F9D4}" type="datetimeFigureOut">
              <a:rPr lang="es-ES" smtClean="0"/>
              <a:t>03/05/2021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122009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BC3F596-4C1C-44AB-A125-8EBE0459F9D4}" type="datetimeFigureOut">
              <a:rPr lang="es-ES" smtClean="0"/>
              <a:t>03/05/2021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375621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BC3F596-4C1C-44AB-A125-8EBE0459F9D4}" type="datetimeFigureOut">
              <a:rPr lang="es-ES" smtClean="0"/>
              <a:t>03/05/2021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62591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BC3F596-4C1C-44AB-A125-8EBE0459F9D4}" type="datetimeFigureOut">
              <a:rPr lang="es-ES" smtClean="0"/>
              <a:t>03/05/2021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111369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BC3F596-4C1C-44AB-A125-8EBE0459F9D4}" type="datetimeFigureOut">
              <a:rPr lang="es-ES" smtClean="0"/>
              <a:t>03/05/2021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113423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BC3F596-4C1C-44AB-A125-8EBE0459F9D4}" type="datetimeFigureOut">
              <a:rPr lang="es-ES" smtClean="0"/>
              <a:t>03/05/2021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84196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BC3F596-4C1C-44AB-A125-8EBE0459F9D4}" type="datetimeFigureOut">
              <a:rPr lang="es-ES" smtClean="0"/>
              <a:t>03/05/2021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375643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BC3F596-4C1C-44AB-A125-8EBE0459F9D4}" type="datetimeFigureOut">
              <a:rPr lang="es-ES" smtClean="0"/>
              <a:t>03/05/2021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370932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BC3F596-4C1C-44AB-A125-8EBE0459F9D4}" type="datetimeFigureOut">
              <a:rPr lang="es-ES" smtClean="0"/>
              <a:t>03/05/2021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9236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BC3F596-4C1C-44AB-A125-8EBE0459F9D4}" type="datetimeFigureOut">
              <a:rPr lang="es-ES" smtClean="0"/>
              <a:t>03/05/2021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338886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BC3F596-4C1C-44AB-A125-8EBE0459F9D4}" type="datetimeFigureOut">
              <a:rPr lang="es-ES" smtClean="0"/>
              <a:t>03/05/2021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802974-0AF7-4312-B4F2-8193909AABE9}" type="slidenum">
              <a:rPr lang="es-ES" smtClean="0"/>
              <a:t>‹Nº›</a:t>
            </a:fld>
            <a:endParaRPr lang="es-ES"/>
          </a:p>
        </p:txBody>
      </p:sp>
    </p:spTree>
    <p:extLst>
      <p:ext uri="{BB962C8B-B14F-4D97-AF65-F5344CB8AC3E}">
        <p14:creationId xmlns:p14="http://schemas.microsoft.com/office/powerpoint/2010/main" val="11667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3F596-4C1C-44AB-A125-8EBE0459F9D4}" type="datetimeFigureOut">
              <a:rPr lang="es-ES" smtClean="0"/>
              <a:t>03/05/2021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02974-0AF7-4312-B4F2-8193909AABE9}" type="slidenum">
              <a:rPr lang="es-ES" smtClean="0"/>
              <a:t>‹Nº›</a:t>
            </a:fld>
            <a:endParaRPr lang="es-ES"/>
          </a:p>
        </p:txBody>
      </p:sp>
    </p:spTree>
    <p:extLst>
      <p:ext uri="{BB962C8B-B14F-4D97-AF65-F5344CB8AC3E}">
        <p14:creationId xmlns:p14="http://schemas.microsoft.com/office/powerpoint/2010/main" val="83842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58801"/>
            <a:ext cx="9144000" cy="1562100"/>
          </a:xfrm>
        </p:spPr>
        <p:txBody>
          <a:bodyPr>
            <a:normAutofit fontScale="90000"/>
          </a:bodyPr>
          <a:lstStyle/>
          <a:p>
            <a:r>
              <a:rPr lang="es-ES" sz="5900" b="1" dirty="0" err="1" smtClean="0">
                <a:latin typeface="+mn-lt"/>
              </a:rPr>
              <a:t>Timers</a:t>
            </a:r>
            <a:r>
              <a:rPr lang="es-ES" sz="5900" b="1" dirty="0" smtClean="0">
                <a:latin typeface="+mn-lt"/>
              </a:rPr>
              <a:t>, PWM y el Sensor Capacitivo </a:t>
            </a:r>
            <a:r>
              <a:rPr lang="es-ES" sz="5900" b="1" dirty="0">
                <a:latin typeface="+mn-lt"/>
              </a:rPr>
              <a:t>en el ESP32</a:t>
            </a:r>
          </a:p>
        </p:txBody>
      </p:sp>
      <p:pic>
        <p:nvPicPr>
          <p:cNvPr id="4" name="Imagen 3"/>
          <p:cNvPicPr>
            <a:picLocks noChangeAspect="1"/>
          </p:cNvPicPr>
          <p:nvPr/>
        </p:nvPicPr>
        <p:blipFill>
          <a:blip r:embed="rId2"/>
          <a:stretch>
            <a:fillRect/>
          </a:stretch>
        </p:blipFill>
        <p:spPr>
          <a:xfrm>
            <a:off x="4454842" y="4013205"/>
            <a:ext cx="3282315" cy="2230432"/>
          </a:xfrm>
          <a:prstGeom prst="rect">
            <a:avLst/>
          </a:prstGeom>
        </p:spPr>
      </p:pic>
      <p:pic>
        <p:nvPicPr>
          <p:cNvPr id="5" name="Imagen 4"/>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409062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Se utiliza </a:t>
            </a:r>
            <a:r>
              <a:rPr lang="es-ES" dirty="0"/>
              <a:t>un conjunto </a:t>
            </a:r>
            <a:r>
              <a:rPr lang="es-ES" dirty="0" smtClean="0"/>
              <a:t>dedicado </a:t>
            </a:r>
            <a:r>
              <a:rPr lang="es-ES" dirty="0"/>
              <a:t>de funciones para configurar el PWM en ESP32</a:t>
            </a:r>
            <a:r>
              <a:rPr lang="es-ES" dirty="0" smtClean="0"/>
              <a:t>. A Continuación se presenta una </a:t>
            </a:r>
            <a:r>
              <a:rPr lang="es-ES" dirty="0"/>
              <a:t>lista </a:t>
            </a:r>
            <a:r>
              <a:rPr lang="es-ES" dirty="0" smtClean="0"/>
              <a:t>con </a:t>
            </a:r>
            <a:r>
              <a:rPr lang="es-ES" dirty="0"/>
              <a:t>todas las </a:t>
            </a:r>
            <a:r>
              <a:rPr lang="es-ES" dirty="0" err="1"/>
              <a:t>APIs</a:t>
            </a:r>
            <a:r>
              <a:rPr lang="es-ES" dirty="0"/>
              <a:t> de LEDC </a:t>
            </a:r>
            <a:r>
              <a:rPr lang="es-ES" dirty="0" smtClean="0"/>
              <a:t>soportadas por </a:t>
            </a:r>
            <a:r>
              <a:rPr lang="es-ES" dirty="0"/>
              <a:t>el </a:t>
            </a:r>
            <a:r>
              <a:rPr lang="es-ES" dirty="0" smtClean="0"/>
              <a:t>controlador:</a:t>
            </a:r>
            <a:endParaRPr lang="es-ES" dirty="0"/>
          </a:p>
          <a:p>
            <a:pPr marL="457200" lvl="1" indent="0" algn="just">
              <a:buNone/>
            </a:pPr>
            <a:r>
              <a:rPr lang="es-ES" sz="2800" dirty="0" err="1" smtClean="0"/>
              <a:t>ledcSetup</a:t>
            </a:r>
            <a:r>
              <a:rPr lang="es-ES" sz="2800" dirty="0" smtClean="0"/>
              <a:t>(canal</a:t>
            </a:r>
            <a:r>
              <a:rPr lang="es-ES" sz="2800" dirty="0"/>
              <a:t>, frecuencia, </a:t>
            </a:r>
            <a:r>
              <a:rPr lang="es-ES" sz="2800" dirty="0" err="1"/>
              <a:t>resolution_bits</a:t>
            </a:r>
            <a:r>
              <a:rPr lang="es-ES" sz="2800" dirty="0"/>
              <a:t>);</a:t>
            </a:r>
          </a:p>
          <a:p>
            <a:pPr marL="457200" lvl="1" indent="0" algn="just">
              <a:buNone/>
            </a:pPr>
            <a:r>
              <a:rPr lang="es-ES" sz="2800" dirty="0" err="1" smtClean="0"/>
              <a:t>ledcAttachPin</a:t>
            </a:r>
            <a:r>
              <a:rPr lang="es-ES" sz="2800" dirty="0" smtClean="0"/>
              <a:t>(pin</a:t>
            </a:r>
            <a:r>
              <a:rPr lang="es-ES" sz="2800" dirty="0"/>
              <a:t>, canal);</a:t>
            </a:r>
          </a:p>
          <a:p>
            <a:pPr marL="457200" lvl="1" indent="0" algn="just">
              <a:buNone/>
            </a:pPr>
            <a:r>
              <a:rPr lang="es-ES" sz="2800" dirty="0" err="1" smtClean="0"/>
              <a:t>ledcWrite</a:t>
            </a:r>
            <a:r>
              <a:rPr lang="es-ES" sz="2800" dirty="0" smtClean="0"/>
              <a:t>(canal</a:t>
            </a:r>
            <a:r>
              <a:rPr lang="es-ES" sz="2800" dirty="0"/>
              <a:t>, ciclo de trabajo);</a:t>
            </a:r>
          </a:p>
          <a:p>
            <a:pPr marL="457200" lvl="1" indent="0" algn="just">
              <a:buNone/>
            </a:pPr>
            <a:r>
              <a:rPr lang="es-ES" sz="2800" dirty="0" err="1" smtClean="0"/>
              <a:t>ledcRead</a:t>
            </a:r>
            <a:r>
              <a:rPr lang="es-ES" sz="2800" dirty="0" smtClean="0"/>
              <a:t>(canal</a:t>
            </a:r>
            <a:r>
              <a:rPr lang="es-ES" sz="2800" dirty="0"/>
              <a:t>);</a:t>
            </a:r>
          </a:p>
          <a:p>
            <a:pPr marL="457200" lvl="1" indent="0" algn="just">
              <a:buNone/>
            </a:pPr>
            <a:r>
              <a:rPr lang="es-ES" sz="2800" dirty="0" err="1" smtClean="0"/>
              <a:t>ledcWriteTone</a:t>
            </a:r>
            <a:r>
              <a:rPr lang="es-ES" sz="2800" dirty="0" smtClean="0"/>
              <a:t>(canal</a:t>
            </a:r>
            <a:r>
              <a:rPr lang="es-ES" sz="2800" dirty="0"/>
              <a:t>, frecuencia);</a:t>
            </a:r>
          </a:p>
          <a:p>
            <a:pPr marL="457200" lvl="1" indent="0" algn="just">
              <a:buNone/>
            </a:pPr>
            <a:r>
              <a:rPr lang="es-ES" sz="2800" dirty="0" err="1" smtClean="0"/>
              <a:t>ledcWriteNote</a:t>
            </a:r>
            <a:r>
              <a:rPr lang="es-ES" sz="2800" dirty="0" smtClean="0"/>
              <a:t>(canal</a:t>
            </a:r>
            <a:r>
              <a:rPr lang="es-ES" sz="2800" dirty="0"/>
              <a:t>, nota, octava);</a:t>
            </a:r>
          </a:p>
          <a:p>
            <a:pPr marL="457200" lvl="1" indent="0" algn="just">
              <a:buNone/>
            </a:pPr>
            <a:r>
              <a:rPr lang="es-ES" sz="2800" dirty="0" err="1" smtClean="0"/>
              <a:t>ledcReadFreq</a:t>
            </a:r>
            <a:r>
              <a:rPr lang="es-ES" sz="2800" dirty="0" smtClean="0"/>
              <a:t>(canal</a:t>
            </a:r>
            <a:r>
              <a:rPr lang="es-ES" sz="2800" dirty="0"/>
              <a:t>);</a:t>
            </a:r>
          </a:p>
          <a:p>
            <a:pPr marL="457200" lvl="1" indent="0" algn="just">
              <a:buNone/>
            </a:pPr>
            <a:r>
              <a:rPr lang="es-ES" sz="2800" dirty="0" err="1" smtClean="0"/>
              <a:t>ledcDetachPin</a:t>
            </a:r>
            <a:r>
              <a:rPr lang="es-ES" sz="2800" dirty="0" smtClean="0"/>
              <a:t>(pin</a:t>
            </a:r>
            <a:r>
              <a:rPr lang="es-ES" sz="2800" dirty="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5001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Algunos </a:t>
            </a:r>
            <a:r>
              <a:rPr lang="es-ES" dirty="0"/>
              <a:t>puntos importantes a recordar mientras se configura el canal PWM en el ESP32:</a:t>
            </a:r>
          </a:p>
          <a:p>
            <a:pPr marL="457200" lvl="1" indent="0" algn="just">
              <a:buNone/>
            </a:pPr>
            <a:r>
              <a:rPr lang="es-ES" sz="2800" dirty="0" smtClean="0"/>
              <a:t>Como </a:t>
            </a:r>
            <a:r>
              <a:rPr lang="es-ES" sz="2800" dirty="0"/>
              <a:t>hay 16 canales PWM, el argumento </a:t>
            </a:r>
            <a:r>
              <a:rPr lang="es-ES" sz="2800" dirty="0" smtClean="0"/>
              <a:t>'canal</a:t>
            </a:r>
            <a:r>
              <a:rPr lang="es-ES" sz="2800" dirty="0"/>
              <a:t>' toma cualquier valor entre 0 y 15.</a:t>
            </a:r>
          </a:p>
          <a:p>
            <a:pPr marL="457200" lvl="1" indent="0" algn="just">
              <a:buNone/>
            </a:pPr>
            <a:r>
              <a:rPr lang="es-ES" sz="2800" dirty="0" smtClean="0"/>
              <a:t>Se puede </a:t>
            </a:r>
            <a:r>
              <a:rPr lang="es-ES" sz="2800" dirty="0"/>
              <a:t>establecer la frecuencia de la señal PWM</a:t>
            </a:r>
            <a:r>
              <a:rPr lang="es-ES" sz="2800" dirty="0" smtClean="0"/>
              <a:t> de acuerdo a las necesidades de la aplicación a implementar como: 1KHz</a:t>
            </a:r>
            <a:r>
              <a:rPr lang="es-ES" sz="2800" dirty="0"/>
              <a:t>, </a:t>
            </a:r>
            <a:r>
              <a:rPr lang="es-ES" sz="2800" dirty="0" smtClean="0"/>
              <a:t>5KHz</a:t>
            </a:r>
            <a:r>
              <a:rPr lang="es-ES" sz="2800" dirty="0"/>
              <a:t>, </a:t>
            </a:r>
            <a:r>
              <a:rPr lang="es-ES" sz="2800" dirty="0" smtClean="0"/>
              <a:t>8KHz </a:t>
            </a:r>
            <a:r>
              <a:rPr lang="es-ES" sz="2800" dirty="0"/>
              <a:t>y </a:t>
            </a:r>
            <a:r>
              <a:rPr lang="es-ES" sz="2800" dirty="0" smtClean="0"/>
              <a:t>10KHz</a:t>
            </a:r>
            <a:r>
              <a:rPr lang="es-ES" sz="2800" dirty="0"/>
              <a:t>.</a:t>
            </a:r>
          </a:p>
          <a:p>
            <a:pPr marL="457200" lvl="1" indent="0" algn="just">
              <a:buNone/>
            </a:pPr>
            <a:r>
              <a:rPr lang="es-ES" sz="2800" dirty="0" smtClean="0"/>
              <a:t>La </a:t>
            </a:r>
            <a:r>
              <a:rPr lang="es-ES" sz="2800" dirty="0"/>
              <a:t>resolución del PWM también es </a:t>
            </a:r>
            <a:r>
              <a:rPr lang="es-ES" sz="2800" dirty="0" smtClean="0"/>
              <a:t>configurable, el PWM del </a:t>
            </a:r>
            <a:r>
              <a:rPr lang="es-ES" sz="2800" dirty="0"/>
              <a:t>ESP32</a:t>
            </a:r>
            <a:r>
              <a:rPr lang="es-ES" sz="2800" dirty="0" smtClean="0"/>
              <a:t> </a:t>
            </a:r>
            <a:r>
              <a:rPr lang="es-ES" sz="2800" dirty="0"/>
              <a:t>puede ser programado en cualquier </a:t>
            </a:r>
            <a:r>
              <a:rPr lang="es-ES" sz="2800" dirty="0" smtClean="0"/>
              <a:t>valor entre </a:t>
            </a:r>
            <a:r>
              <a:rPr lang="es-ES" sz="2800" dirty="0"/>
              <a:t>1 bit a 16 bits de resolución.</a:t>
            </a:r>
          </a:p>
          <a:p>
            <a:pPr marL="457200" lvl="1" indent="0" algn="just">
              <a:buNone/>
            </a:pPr>
            <a:r>
              <a:rPr lang="es-ES" sz="2800" dirty="0" smtClean="0"/>
              <a:t>La </a:t>
            </a:r>
            <a:r>
              <a:rPr lang="es-ES" sz="2800" dirty="0"/>
              <a:t>frecuencia y la resolución del PWM son inversamente </a:t>
            </a:r>
            <a:r>
              <a:rPr lang="es-ES" sz="2800" dirty="0" smtClean="0"/>
              <a:t>proporcionales </a:t>
            </a:r>
            <a:r>
              <a:rPr lang="es-ES" sz="2800" dirty="0"/>
              <a:t>y dependen de la fuente de </a:t>
            </a:r>
            <a:r>
              <a:rPr lang="es-ES" sz="2800" dirty="0" smtClean="0"/>
              <a:t>reloj.</a:t>
            </a:r>
          </a:p>
          <a:p>
            <a:pPr marL="457200" lvl="1" indent="0" algn="just">
              <a:buNone/>
            </a:pPr>
            <a:r>
              <a:rPr lang="es-ES" sz="2800" dirty="0" smtClean="0"/>
              <a:t>Se puede </a:t>
            </a:r>
            <a:r>
              <a:rPr lang="es-ES" sz="2800" dirty="0"/>
              <a:t>asignar cualquier pin GPIO </a:t>
            </a:r>
            <a:r>
              <a:rPr lang="es-ES" sz="2800" dirty="0" smtClean="0"/>
              <a:t>para </a:t>
            </a:r>
            <a:r>
              <a:rPr lang="es-ES" sz="2800" dirty="0"/>
              <a:t>la salida </a:t>
            </a:r>
            <a:r>
              <a:rPr lang="es-ES" sz="2800" dirty="0" smtClean="0"/>
              <a:t>PWM.</a:t>
            </a: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460424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39775"/>
          </a:xfrm>
        </p:spPr>
        <p:txBody>
          <a:bodyPr/>
          <a:lstStyle/>
          <a:p>
            <a:r>
              <a:rPr lang="es-ES" sz="2800" b="1" dirty="0">
                <a:latin typeface="+mn-lt"/>
              </a:rPr>
              <a:t>Controlador </a:t>
            </a:r>
            <a:r>
              <a:rPr lang="es-ES" sz="2800" b="1" dirty="0" smtClean="0">
                <a:latin typeface="+mn-lt"/>
              </a:rPr>
              <a:t>PWM para Motores del </a:t>
            </a:r>
            <a:r>
              <a:rPr lang="es-ES" sz="2800" b="1" dirty="0">
                <a:latin typeface="+mn-lt"/>
              </a:rPr>
              <a:t>ESP32 </a:t>
            </a:r>
            <a:r>
              <a:rPr lang="es-ES" sz="2800" b="1" dirty="0" smtClean="0">
                <a:latin typeface="+mn-lt"/>
              </a:rPr>
              <a:t>(MCPWM)</a:t>
            </a:r>
            <a:endParaRPr lang="es-ES" b="1" dirty="0">
              <a:latin typeface="+mn-lt"/>
            </a:endParaRPr>
          </a:p>
        </p:txBody>
      </p:sp>
      <p:sp>
        <p:nvSpPr>
          <p:cNvPr id="3" name="Marcador de contenido 2"/>
          <p:cNvSpPr>
            <a:spLocks noGrp="1"/>
          </p:cNvSpPr>
          <p:nvPr>
            <p:ph idx="1"/>
          </p:nvPr>
        </p:nvSpPr>
        <p:spPr>
          <a:xfrm>
            <a:off x="838200" y="1104900"/>
            <a:ext cx="10515600" cy="5072063"/>
          </a:xfrm>
        </p:spPr>
        <p:txBody>
          <a:bodyPr>
            <a:normAutofit/>
          </a:bodyPr>
          <a:lstStyle/>
          <a:p>
            <a:pPr algn="just"/>
            <a:r>
              <a:rPr lang="es-ES" dirty="0"/>
              <a:t>El periférico MCPWM (</a:t>
            </a:r>
            <a:r>
              <a:rPr lang="es-ES" dirty="0" smtClean="0"/>
              <a:t>Motor Control Pulse </a:t>
            </a:r>
            <a:r>
              <a:rPr lang="es-ES" dirty="0" err="1" smtClean="0"/>
              <a:t>Width</a:t>
            </a:r>
            <a:r>
              <a:rPr lang="es-ES" dirty="0" smtClean="0"/>
              <a:t> </a:t>
            </a:r>
            <a:r>
              <a:rPr lang="es-ES" dirty="0" err="1" smtClean="0"/>
              <a:t>Modulator</a:t>
            </a:r>
            <a:r>
              <a:rPr lang="es-ES" dirty="0"/>
              <a:t>) está pensado para el control de motores y potencia. </a:t>
            </a:r>
            <a:endParaRPr lang="es-ES" dirty="0" smtClean="0"/>
          </a:p>
          <a:p>
            <a:pPr algn="just"/>
            <a:r>
              <a:rPr lang="es-ES" dirty="0" smtClean="0"/>
              <a:t>Proporciona </a:t>
            </a:r>
            <a:r>
              <a:rPr lang="es-ES" dirty="0"/>
              <a:t>seis salidas PWM que pueden configurarse para operar en varias topologías. </a:t>
            </a:r>
            <a:endParaRPr lang="es-ES" dirty="0" smtClean="0"/>
          </a:p>
          <a:p>
            <a:pPr algn="just"/>
            <a:r>
              <a:rPr lang="es-ES" dirty="0" smtClean="0"/>
              <a:t>Una </a:t>
            </a:r>
            <a:r>
              <a:rPr lang="es-ES" dirty="0"/>
              <a:t>topología común utiliza un par de salidas PWM que conducen un puente H para controlar la velocidad y la dirección de rotación del motor: Los temporizadores PWM y los operadores PWM. Cada temporizador PWM proporciona referencias de temporización que pueden funcionar libremente o estar sincronizadas con otros temporizadores o fuentes externas. </a:t>
            </a: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176341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a:t>Cada operador PWM tiene todos los recursos de control necesarios para generar pares de formas de onda para un canal PWM. </a:t>
            </a:r>
            <a:endParaRPr lang="es-ES" dirty="0" smtClean="0"/>
          </a:p>
          <a:p>
            <a:pPr algn="just"/>
            <a:r>
              <a:rPr lang="es-ES" dirty="0" smtClean="0"/>
              <a:t>El </a:t>
            </a:r>
            <a:r>
              <a:rPr lang="es-ES" dirty="0"/>
              <a:t>periférico MCPWM también contiene un </a:t>
            </a:r>
            <a:r>
              <a:rPr lang="es-ES" dirty="0" err="1"/>
              <a:t>submódulo</a:t>
            </a:r>
            <a:r>
              <a:rPr lang="es-ES" dirty="0"/>
              <a:t> de captura </a:t>
            </a:r>
            <a:r>
              <a:rPr lang="es-ES" dirty="0" smtClean="0"/>
              <a:t>dedicados </a:t>
            </a:r>
            <a:r>
              <a:rPr lang="es-ES" dirty="0"/>
              <a:t>que se </a:t>
            </a:r>
            <a:r>
              <a:rPr lang="es-ES" dirty="0" smtClean="0"/>
              <a:t>utilizan </a:t>
            </a:r>
            <a:r>
              <a:rPr lang="es-ES" dirty="0"/>
              <a:t>en sistemas en los que es importante la sincronización precisa de los eventos externos</a:t>
            </a:r>
            <a:r>
              <a:rPr lang="es-ES" dirty="0" smtClean="0"/>
              <a:t>.</a:t>
            </a:r>
          </a:p>
          <a:p>
            <a:pPr algn="just"/>
            <a:r>
              <a:rPr lang="es-ES" dirty="0" smtClean="0"/>
              <a:t>El ESP32 </a:t>
            </a:r>
            <a:r>
              <a:rPr lang="es-ES" dirty="0"/>
              <a:t>contiene dos periféricos MCPWM: MCPWM0 y MCPWM1. Sus registros de control se encuentran en bloques de memoria de 4 KB que comienzan en las posiciones de memoria 0x3FF5E000 y 0x3FF6C000 respectivamente</a:t>
            </a:r>
            <a:r>
              <a:rPr lang="es-ES" dirty="0" smtClean="0"/>
              <a:t>.</a:t>
            </a:r>
          </a:p>
          <a:p>
            <a:pPr algn="just"/>
            <a:r>
              <a:rPr lang="es-ES" dirty="0"/>
              <a:t>Cada periférico MCPWM tiene un divisor de reloj (</a:t>
            </a:r>
            <a:r>
              <a:rPr lang="es-ES" dirty="0" err="1"/>
              <a:t>preescalador</a:t>
            </a:r>
            <a:r>
              <a:rPr lang="es-ES" dirty="0"/>
              <a:t>), tres temporizadores PWM, tres operadores PWM y un módulo de captura</a:t>
            </a:r>
            <a:r>
              <a:rPr lang="es-ES" dirty="0" smtClean="0"/>
              <a:t>.</a:t>
            </a:r>
          </a:p>
          <a:p>
            <a:pPr algn="just"/>
            <a:r>
              <a:rPr lang="es-ES" dirty="0" smtClean="0"/>
              <a:t> Los </a:t>
            </a:r>
            <a:r>
              <a:rPr lang="es-ES" dirty="0"/>
              <a:t>temporizadores PWM se utilizan para generar referencias de tiempo</a:t>
            </a:r>
            <a:r>
              <a:rPr lang="es-ES" dirty="0" smtClean="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755318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Los </a:t>
            </a:r>
            <a:r>
              <a:rPr lang="es-ES" dirty="0"/>
              <a:t>operadores PWM generan la forma de onda deseada basándose en las referencias de temporización</a:t>
            </a:r>
            <a:r>
              <a:rPr lang="es-ES" dirty="0" smtClean="0"/>
              <a:t>.</a:t>
            </a:r>
          </a:p>
          <a:p>
            <a:pPr algn="just"/>
            <a:r>
              <a:rPr lang="es-ES" dirty="0" smtClean="0"/>
              <a:t>Cualquier </a:t>
            </a:r>
            <a:r>
              <a:rPr lang="es-ES" dirty="0"/>
              <a:t>operador PWM puede ser configurado para utilizar las referencias de temporización de cualquier temporizador PWM. Diferentes operadores PWM pueden utilizar las referencias de temporización del mismo temporizador PWM para producir señales PWM relacionadas</a:t>
            </a:r>
            <a:r>
              <a:rPr lang="es-ES"/>
              <a:t>. </a:t>
            </a:r>
            <a:endParaRPr lang="es-ES" smtClean="0"/>
          </a:p>
          <a:p>
            <a:pPr algn="just"/>
            <a:r>
              <a:rPr lang="es-ES" smtClean="0"/>
              <a:t>Los </a:t>
            </a:r>
            <a:r>
              <a:rPr lang="es-ES" dirty="0"/>
              <a:t>operadores PWM también pueden utilizar los valores de diferentes temporizadores PWM para producir las señales PWM que funcionan solas. Diferentes temporizadores PWM también pueden ser sincronizados juntos.</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021483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dirty="0" smtClean="0">
                <a:latin typeface="+mn-lt"/>
              </a:rPr>
              <a:t>Sensor Táctil Capacitivo </a:t>
            </a:r>
            <a:r>
              <a:rPr lang="es-ES" sz="5000" b="1" dirty="0">
                <a:latin typeface="+mn-lt"/>
              </a:rPr>
              <a:t>en el ESP32</a:t>
            </a:r>
          </a:p>
        </p:txBody>
      </p:sp>
      <p:sp>
        <p:nvSpPr>
          <p:cNvPr id="3" name="Marcador de contenido 2"/>
          <p:cNvSpPr>
            <a:spLocks noGrp="1"/>
          </p:cNvSpPr>
          <p:nvPr>
            <p:ph idx="1"/>
          </p:nvPr>
        </p:nvSpPr>
        <p:spPr/>
        <p:txBody>
          <a:bodyPr>
            <a:normAutofit/>
          </a:bodyPr>
          <a:lstStyle/>
          <a:p>
            <a:pPr algn="just"/>
            <a:r>
              <a:rPr lang="es-ES" dirty="0" smtClean="0"/>
              <a:t>El </a:t>
            </a:r>
            <a:r>
              <a:rPr lang="es-ES" dirty="0"/>
              <a:t>ESP32 tiene dos tipos de sensores incorporados para diversas aplicaciones: un sensor táctil capacitivo con hasta 10 entradas, y un sensor de efecto Hall. </a:t>
            </a:r>
            <a:endParaRPr lang="es-ES" dirty="0" smtClean="0"/>
          </a:p>
          <a:p>
            <a:pPr algn="just"/>
            <a:r>
              <a:rPr lang="es-ES" dirty="0" smtClean="0"/>
              <a:t>El sistema </a:t>
            </a:r>
            <a:r>
              <a:rPr lang="es-ES" dirty="0"/>
              <a:t>de sensor táctil se construye sobre un sustrato que lleva los electrodos y las conexiones pertinentes bajo una superficie plana de </a:t>
            </a:r>
            <a:r>
              <a:rPr lang="es-ES" dirty="0" smtClean="0"/>
              <a:t>protección. </a:t>
            </a:r>
          </a:p>
          <a:p>
            <a:pPr algn="just"/>
            <a:r>
              <a:rPr lang="es-ES" dirty="0" smtClean="0"/>
              <a:t>Cuando </a:t>
            </a:r>
            <a:r>
              <a:rPr lang="es-ES" dirty="0"/>
              <a:t>un usuario toca la superficie, la variación de la capacitancia se dispara y se genera una señal binaria para indicar si el toque </a:t>
            </a:r>
            <a:r>
              <a:rPr lang="es-ES" dirty="0" smtClean="0"/>
              <a:t>realizado es </a:t>
            </a:r>
            <a:r>
              <a:rPr lang="es-ES" dirty="0"/>
              <a:t>válido. Esta variación es leída y convertida por el </a:t>
            </a:r>
            <a:r>
              <a:rPr lang="es-ES" dirty="0" smtClean="0"/>
              <a:t>ADC.</a:t>
            </a:r>
            <a:endParaRPr lang="es-ES" dirty="0"/>
          </a:p>
          <a:p>
            <a:pPr algn="just"/>
            <a:endParaRPr lang="es-ES" dirty="0" smtClean="0"/>
          </a:p>
        </p:txBody>
      </p:sp>
      <p:pic>
        <p:nvPicPr>
          <p:cNvPr id="4" name="Imagen 3"/>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90894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022600"/>
            <a:ext cx="10515600" cy="3154363"/>
          </a:xfrm>
        </p:spPr>
        <p:txBody>
          <a:bodyPr>
            <a:noAutofit/>
          </a:bodyPr>
          <a:lstStyle/>
          <a:p>
            <a:pPr marL="0" indent="0" algn="just">
              <a:buNone/>
            </a:pPr>
            <a:r>
              <a:rPr lang="es-ES" b="1" dirty="0" smtClean="0"/>
              <a:t>Características:</a:t>
            </a:r>
            <a:endParaRPr lang="es-ES" b="1" dirty="0"/>
          </a:p>
          <a:p>
            <a:pPr algn="just"/>
            <a:r>
              <a:rPr lang="es-ES" dirty="0" smtClean="0"/>
              <a:t>10 sensores táctiles capacitivos en 10 </a:t>
            </a:r>
            <a:r>
              <a:rPr lang="es-ES" dirty="0" err="1" smtClean="0"/>
              <a:t>GPIOs</a:t>
            </a:r>
            <a:endParaRPr lang="es-ES" dirty="0"/>
          </a:p>
          <a:p>
            <a:pPr algn="just"/>
            <a:r>
              <a:rPr lang="es-ES" dirty="0" smtClean="0"/>
              <a:t>Los </a:t>
            </a:r>
            <a:r>
              <a:rPr lang="es-ES" dirty="0"/>
              <a:t>sensores táctiles </a:t>
            </a:r>
            <a:r>
              <a:rPr lang="es-ES" dirty="0" smtClean="0"/>
              <a:t>pueden </a:t>
            </a:r>
            <a:r>
              <a:rPr lang="es-ES" dirty="0"/>
              <a:t>disponerse en diferentes combinaciones, de modo que se pueda detectar un área mayor o más puntos</a:t>
            </a:r>
            <a:r>
              <a:rPr lang="es-ES" dirty="0" smtClean="0"/>
              <a:t>.</a:t>
            </a:r>
          </a:p>
          <a:p>
            <a:pPr algn="just"/>
            <a:r>
              <a:rPr lang="es-ES" dirty="0"/>
              <a:t>El proceso de detección de los sensores táctiles está bajo el control de una máquina de estados finitos </a:t>
            </a:r>
            <a:r>
              <a:rPr lang="es-ES" dirty="0" smtClean="0"/>
              <a:t>implementada </a:t>
            </a:r>
            <a:r>
              <a:rPr lang="es-ES" dirty="0"/>
              <a:t>por hardware que se inicia por software o por un temporizador de hardware dedicado.</a:t>
            </a:r>
          </a:p>
          <a:p>
            <a:pPr algn="just"/>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pic>
        <p:nvPicPr>
          <p:cNvPr id="2" name="Imagen 1"/>
          <p:cNvPicPr>
            <a:picLocks noChangeAspect="1"/>
          </p:cNvPicPr>
          <p:nvPr/>
        </p:nvPicPr>
        <p:blipFill>
          <a:blip r:embed="rId3"/>
          <a:stretch>
            <a:fillRect/>
          </a:stretch>
        </p:blipFill>
        <p:spPr>
          <a:xfrm>
            <a:off x="3845656" y="460375"/>
            <a:ext cx="4488437" cy="2562225"/>
          </a:xfrm>
          <a:prstGeom prst="rect">
            <a:avLst/>
          </a:prstGeom>
        </p:spPr>
      </p:pic>
    </p:spTree>
    <p:extLst>
      <p:ext uri="{BB962C8B-B14F-4D97-AF65-F5344CB8AC3E}">
        <p14:creationId xmlns:p14="http://schemas.microsoft.com/office/powerpoint/2010/main" val="2468822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La </a:t>
            </a:r>
            <a:r>
              <a:rPr lang="es-ES" dirty="0"/>
              <a:t>información de que se ha tocado </a:t>
            </a:r>
            <a:r>
              <a:rPr lang="es-ES" dirty="0" smtClean="0"/>
              <a:t>un </a:t>
            </a:r>
            <a:r>
              <a:rPr lang="es-ES" dirty="0"/>
              <a:t>sensores táctiles </a:t>
            </a:r>
            <a:r>
              <a:rPr lang="es-ES" dirty="0" smtClean="0"/>
              <a:t>puede </a:t>
            </a:r>
            <a:r>
              <a:rPr lang="es-ES" dirty="0"/>
              <a:t>obtenerse:</a:t>
            </a:r>
          </a:p>
          <a:p>
            <a:pPr marL="457200" lvl="1" indent="0" algn="just">
              <a:buNone/>
            </a:pPr>
            <a:r>
              <a:rPr lang="es-ES" sz="2800" dirty="0" smtClean="0"/>
              <a:t>Comprobando </a:t>
            </a:r>
            <a:r>
              <a:rPr lang="es-ES" sz="2800" dirty="0"/>
              <a:t>los registros del sensor táctil directamente a través del </a:t>
            </a:r>
            <a:r>
              <a:rPr lang="es-ES" sz="2800" dirty="0" smtClean="0"/>
              <a:t>software.</a:t>
            </a:r>
          </a:p>
          <a:p>
            <a:pPr marL="457200" lvl="1" indent="0" algn="just">
              <a:buNone/>
            </a:pPr>
            <a:r>
              <a:rPr lang="es-ES" sz="2800" dirty="0" smtClean="0"/>
              <a:t>A </a:t>
            </a:r>
            <a:r>
              <a:rPr lang="es-ES" sz="2800" dirty="0"/>
              <a:t>partir de una interrupción provocada por la detección de un </a:t>
            </a:r>
            <a:r>
              <a:rPr lang="es-ES" sz="2800" dirty="0" smtClean="0"/>
              <a:t>toque.</a:t>
            </a:r>
          </a:p>
          <a:p>
            <a:pPr marL="457200" lvl="1" indent="0" algn="just">
              <a:buNone/>
            </a:pPr>
            <a:r>
              <a:rPr lang="es-ES" sz="2800" dirty="0" smtClean="0"/>
              <a:t>Despertando </a:t>
            </a:r>
            <a:r>
              <a:rPr lang="es-ES" sz="2800" dirty="0"/>
              <a:t>a la CPU del sueño profundo tras la detección del toque</a:t>
            </a:r>
            <a:r>
              <a:rPr lang="es-ES" sz="2800" dirty="0" smtClean="0"/>
              <a:t>.</a:t>
            </a:r>
          </a:p>
          <a:p>
            <a:pPr algn="just"/>
            <a:r>
              <a:rPr lang="es-ES" dirty="0"/>
              <a:t>Soporte para el funcionamiento de bajo consumo en los siguientes escenarios:</a:t>
            </a:r>
          </a:p>
          <a:p>
            <a:pPr marL="457200" lvl="1" indent="0" algn="just">
              <a:buNone/>
            </a:pPr>
            <a:r>
              <a:rPr lang="es-ES" sz="2800" dirty="0"/>
              <a:t>La CPU espera en reposo profundo y ahorra energía hasta la detección del toque y su posterior despertar.</a:t>
            </a:r>
          </a:p>
          <a:p>
            <a:pPr marL="457200" lvl="1" indent="0" algn="just">
              <a:buNone/>
            </a:pPr>
            <a:r>
              <a:rPr lang="es-ES" sz="2800" dirty="0"/>
              <a:t>Detección del toque gestionada por el coprocesador </a:t>
            </a:r>
            <a:r>
              <a:rPr lang="es-ES" sz="2800" dirty="0" err="1"/>
              <a:t>ULPEl</a:t>
            </a:r>
            <a:r>
              <a:rPr lang="es-ES" sz="2800" dirty="0" smtClean="0"/>
              <a:t>.</a:t>
            </a: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649586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marL="457200" lvl="1" indent="0" algn="just">
              <a:buNone/>
            </a:pPr>
            <a:r>
              <a:rPr lang="es-ES" sz="2800" dirty="0" smtClean="0"/>
              <a:t>El programa </a:t>
            </a:r>
            <a:r>
              <a:rPr lang="es-ES" sz="2800" dirty="0"/>
              <a:t>de usuario en el coprocesador ULP puede desencadenar un proceso de escaneo mediante la comprobación y escritura en registros </a:t>
            </a:r>
            <a:r>
              <a:rPr lang="es-ES" sz="2800" dirty="0" smtClean="0"/>
              <a:t>específicos</a:t>
            </a:r>
            <a:r>
              <a:rPr lang="es-ES" sz="2800" dirty="0"/>
              <a:t>, con el fin de verificar si se alcanza el umbral de toque</a:t>
            </a:r>
            <a:r>
              <a:rPr lang="es-ES" sz="2800" dirty="0" smtClean="0"/>
              <a:t>.</a:t>
            </a:r>
          </a:p>
          <a:p>
            <a:pPr algn="just"/>
            <a:r>
              <a:rPr lang="es-CO" dirty="0" smtClean="0"/>
              <a:t>Pines del Sensor Táctil Capacitivo:</a:t>
            </a:r>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913437976"/>
              </p:ext>
            </p:extLst>
          </p:nvPr>
        </p:nvGraphicFramePr>
        <p:xfrm>
          <a:off x="4806950" y="2598739"/>
          <a:ext cx="2578100" cy="3644898"/>
        </p:xfrm>
        <a:graphic>
          <a:graphicData uri="http://schemas.openxmlformats.org/drawingml/2006/table">
            <a:tbl>
              <a:tblPr firstRow="1" firstCol="1" bandRow="1">
                <a:tableStyleId>{5C22544A-7EE6-4342-B048-85BDC9FD1C3A}</a:tableStyleId>
              </a:tblPr>
              <a:tblGrid>
                <a:gridCol w="1485900">
                  <a:extLst>
                    <a:ext uri="{9D8B030D-6E8A-4147-A177-3AD203B41FA5}">
                      <a16:colId xmlns:a16="http://schemas.microsoft.com/office/drawing/2014/main" val="3971293653"/>
                    </a:ext>
                  </a:extLst>
                </a:gridCol>
                <a:gridCol w="1092200">
                  <a:extLst>
                    <a:ext uri="{9D8B030D-6E8A-4147-A177-3AD203B41FA5}">
                      <a16:colId xmlns:a16="http://schemas.microsoft.com/office/drawing/2014/main" val="1422781303"/>
                    </a:ext>
                  </a:extLst>
                </a:gridCol>
              </a:tblGrid>
              <a:tr h="371928">
                <a:tc>
                  <a:txBody>
                    <a:bodyPr/>
                    <a:lstStyle/>
                    <a:p>
                      <a:pPr algn="just">
                        <a:spcAft>
                          <a:spcPts val="0"/>
                        </a:spcAft>
                      </a:pPr>
                      <a:r>
                        <a:rPr lang="es-ES" sz="2000" dirty="0">
                          <a:effectLst/>
                        </a:rPr>
                        <a:t>Sensor Táctil</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S" sz="2000">
                          <a:effectLst/>
                        </a:rPr>
                        <a:t>Pin GPIO</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866205"/>
                  </a:ext>
                </a:extLst>
              </a:tr>
              <a:tr h="327297">
                <a:tc>
                  <a:txBody>
                    <a:bodyPr/>
                    <a:lstStyle/>
                    <a:p>
                      <a:pPr algn="ctr">
                        <a:spcAft>
                          <a:spcPts val="0"/>
                        </a:spcAft>
                      </a:pPr>
                      <a:r>
                        <a:rPr lang="es-ES" sz="2000" dirty="0">
                          <a:effectLst/>
                        </a:rPr>
                        <a:t>T0</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GPIO4</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957628"/>
                  </a:ext>
                </a:extLst>
              </a:tr>
              <a:tr h="327297">
                <a:tc>
                  <a:txBody>
                    <a:bodyPr/>
                    <a:lstStyle/>
                    <a:p>
                      <a:pPr algn="ctr">
                        <a:spcAft>
                          <a:spcPts val="0"/>
                        </a:spcAft>
                      </a:pPr>
                      <a:r>
                        <a:rPr lang="es-ES" sz="2000" dirty="0">
                          <a:effectLst/>
                        </a:rPr>
                        <a:t>T1</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GPIO0</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185390"/>
                  </a:ext>
                </a:extLst>
              </a:tr>
              <a:tr h="327297">
                <a:tc>
                  <a:txBody>
                    <a:bodyPr/>
                    <a:lstStyle/>
                    <a:p>
                      <a:pPr algn="ctr">
                        <a:spcAft>
                          <a:spcPts val="0"/>
                        </a:spcAft>
                      </a:pPr>
                      <a:r>
                        <a:rPr lang="es-ES" sz="2000" dirty="0">
                          <a:effectLst/>
                        </a:rPr>
                        <a:t>T2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62899"/>
                  </a:ext>
                </a:extLst>
              </a:tr>
              <a:tr h="327297">
                <a:tc>
                  <a:txBody>
                    <a:bodyPr/>
                    <a:lstStyle/>
                    <a:p>
                      <a:pPr algn="ctr">
                        <a:spcAft>
                          <a:spcPts val="0"/>
                        </a:spcAft>
                      </a:pPr>
                      <a:r>
                        <a:rPr lang="es-ES" sz="2000" dirty="0">
                          <a:effectLst/>
                        </a:rPr>
                        <a:t>T3</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GPIO15</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043599"/>
                  </a:ext>
                </a:extLst>
              </a:tr>
              <a:tr h="327297">
                <a:tc>
                  <a:txBody>
                    <a:bodyPr/>
                    <a:lstStyle/>
                    <a:p>
                      <a:pPr algn="ctr">
                        <a:spcAft>
                          <a:spcPts val="0"/>
                        </a:spcAft>
                      </a:pPr>
                      <a:r>
                        <a:rPr lang="es-ES" sz="2000" dirty="0">
                          <a:effectLst/>
                        </a:rPr>
                        <a:t>T4</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GPIO13</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4061274"/>
                  </a:ext>
                </a:extLst>
              </a:tr>
              <a:tr h="327297">
                <a:tc>
                  <a:txBody>
                    <a:bodyPr/>
                    <a:lstStyle/>
                    <a:p>
                      <a:pPr algn="ctr">
                        <a:spcAft>
                          <a:spcPts val="0"/>
                        </a:spcAft>
                      </a:pPr>
                      <a:r>
                        <a:rPr lang="es-ES" sz="2000" dirty="0">
                          <a:effectLst/>
                        </a:rPr>
                        <a:t>T5</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GPIO12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767662"/>
                  </a:ext>
                </a:extLst>
              </a:tr>
              <a:tr h="327297">
                <a:tc>
                  <a:txBody>
                    <a:bodyPr/>
                    <a:lstStyle/>
                    <a:p>
                      <a:pPr algn="ctr">
                        <a:spcAft>
                          <a:spcPts val="0"/>
                        </a:spcAft>
                      </a:pPr>
                      <a:r>
                        <a:rPr lang="es-ES" sz="2000" dirty="0">
                          <a:effectLst/>
                        </a:rPr>
                        <a:t>T6</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GPIO14</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053796"/>
                  </a:ext>
                </a:extLst>
              </a:tr>
              <a:tr h="327297">
                <a:tc>
                  <a:txBody>
                    <a:bodyPr/>
                    <a:lstStyle/>
                    <a:p>
                      <a:pPr algn="ctr">
                        <a:spcAft>
                          <a:spcPts val="0"/>
                        </a:spcAft>
                      </a:pPr>
                      <a:r>
                        <a:rPr lang="es-ES" sz="2000" dirty="0">
                          <a:effectLst/>
                        </a:rPr>
                        <a:t>T7</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GPIO27</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53311"/>
                  </a:ext>
                </a:extLst>
              </a:tr>
              <a:tr h="327297">
                <a:tc>
                  <a:txBody>
                    <a:bodyPr/>
                    <a:lstStyle/>
                    <a:p>
                      <a:pPr algn="ctr">
                        <a:spcAft>
                          <a:spcPts val="0"/>
                        </a:spcAft>
                      </a:pPr>
                      <a:r>
                        <a:rPr lang="es-ES" sz="2000" dirty="0">
                          <a:effectLst/>
                        </a:rPr>
                        <a:t>T8</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GPIO33</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8329286"/>
                  </a:ext>
                </a:extLst>
              </a:tr>
              <a:tr h="327297">
                <a:tc>
                  <a:txBody>
                    <a:bodyPr/>
                    <a:lstStyle/>
                    <a:p>
                      <a:pPr algn="ctr">
                        <a:spcAft>
                          <a:spcPts val="0"/>
                        </a:spcAft>
                      </a:pPr>
                      <a:r>
                        <a:rPr lang="es-ES" sz="2000" dirty="0">
                          <a:effectLst/>
                        </a:rPr>
                        <a:t>T9</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2000" dirty="0">
                          <a:effectLst/>
                        </a:rPr>
                        <a:t>GPIO32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468686"/>
                  </a:ext>
                </a:extLst>
              </a:tr>
            </a:tbl>
          </a:graphicData>
        </a:graphic>
      </p:graphicFrame>
    </p:spTree>
    <p:extLst>
      <p:ext uri="{BB962C8B-B14F-4D97-AF65-F5344CB8AC3E}">
        <p14:creationId xmlns:p14="http://schemas.microsoft.com/office/powerpoint/2010/main" val="28421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1425575"/>
          </a:xfrm>
        </p:spPr>
        <p:txBody>
          <a:bodyPr>
            <a:noAutofit/>
          </a:bodyPr>
          <a:lstStyle/>
          <a:p>
            <a:pPr marL="0" indent="0" algn="just">
              <a:buNone/>
            </a:pPr>
            <a:r>
              <a:rPr lang="es-ES" b="1" dirty="0" smtClean="0"/>
              <a:t>Descripción </a:t>
            </a:r>
            <a:r>
              <a:rPr lang="es-ES" b="1" dirty="0"/>
              <a:t>del funcionamiento</a:t>
            </a:r>
          </a:p>
          <a:p>
            <a:pPr algn="just"/>
            <a:r>
              <a:rPr lang="es-ES" dirty="0"/>
              <a:t>La estructura interna del sensor </a:t>
            </a:r>
            <a:r>
              <a:rPr lang="es-ES" dirty="0" smtClean="0"/>
              <a:t>capacitivo táctil </a:t>
            </a:r>
            <a:r>
              <a:rPr lang="es-ES" dirty="0"/>
              <a:t>se muestra </a:t>
            </a:r>
            <a:r>
              <a:rPr lang="es-ES" dirty="0" smtClean="0"/>
              <a:t>a continuación:</a:t>
            </a: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pic>
        <p:nvPicPr>
          <p:cNvPr id="2" name="Imagen 1"/>
          <p:cNvPicPr>
            <a:picLocks noChangeAspect="1"/>
          </p:cNvPicPr>
          <p:nvPr/>
        </p:nvPicPr>
        <p:blipFill>
          <a:blip r:embed="rId3"/>
          <a:stretch>
            <a:fillRect/>
          </a:stretch>
        </p:blipFill>
        <p:spPr>
          <a:xfrm>
            <a:off x="1745635" y="1790700"/>
            <a:ext cx="8700729" cy="4229100"/>
          </a:xfrm>
          <a:prstGeom prst="rect">
            <a:avLst/>
          </a:prstGeom>
        </p:spPr>
      </p:pic>
    </p:spTree>
    <p:extLst>
      <p:ext uri="{BB962C8B-B14F-4D97-AF65-F5344CB8AC3E}">
        <p14:creationId xmlns:p14="http://schemas.microsoft.com/office/powerpoint/2010/main" val="124856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dirty="0" err="1">
                <a:latin typeface="+mn-lt"/>
              </a:rPr>
              <a:t>Timers</a:t>
            </a:r>
            <a:r>
              <a:rPr lang="es-ES" sz="5000" b="1" dirty="0">
                <a:latin typeface="+mn-lt"/>
              </a:rPr>
              <a:t> en el ESP32</a:t>
            </a:r>
          </a:p>
        </p:txBody>
      </p:sp>
      <p:sp>
        <p:nvSpPr>
          <p:cNvPr id="3" name="Marcador de contenido 2"/>
          <p:cNvSpPr>
            <a:spLocks noGrp="1"/>
          </p:cNvSpPr>
          <p:nvPr>
            <p:ph idx="1"/>
          </p:nvPr>
        </p:nvSpPr>
        <p:spPr/>
        <p:txBody>
          <a:bodyPr>
            <a:normAutofit/>
          </a:bodyPr>
          <a:lstStyle/>
          <a:p>
            <a:pPr algn="just"/>
            <a:r>
              <a:rPr lang="es-ES" dirty="0"/>
              <a:t>El ESP32 tiene dos grupos de temporizadores, cada uno con dos temporizadores de hardware de propósito general. Todos los temporizadores se basan en contadores de 64 bits y </a:t>
            </a:r>
            <a:r>
              <a:rPr lang="es-ES" dirty="0" err="1"/>
              <a:t>preescalizadores</a:t>
            </a:r>
            <a:r>
              <a:rPr lang="es-ES" dirty="0"/>
              <a:t> de 16 bits.</a:t>
            </a:r>
          </a:p>
          <a:p>
            <a:pPr algn="just"/>
            <a:r>
              <a:rPr lang="es-ES" dirty="0"/>
              <a:t>El </a:t>
            </a:r>
            <a:r>
              <a:rPr lang="es-ES" dirty="0" err="1"/>
              <a:t>preescalizador</a:t>
            </a:r>
            <a:r>
              <a:rPr lang="es-ES" dirty="0"/>
              <a:t> se utiliza para dividir la frecuencia de la señal de </a:t>
            </a:r>
            <a:r>
              <a:rPr lang="es-ES" dirty="0" smtClean="0"/>
              <a:t>base (típicamente 80MHz), </a:t>
            </a:r>
            <a:r>
              <a:rPr lang="es-ES" dirty="0"/>
              <a:t>que luego se utiliza para incrementar/disminuir el contador de tiempo. Dado que el </a:t>
            </a:r>
            <a:r>
              <a:rPr lang="es-ES" dirty="0" err="1"/>
              <a:t>prescalificador</a:t>
            </a:r>
            <a:r>
              <a:rPr lang="es-ES" dirty="0"/>
              <a:t> tiene 16 bits, puede dividir la frecuencia de la señal del reloj por un factor de 2 a </a:t>
            </a:r>
            <a:r>
              <a:rPr lang="es-ES" dirty="0" smtClean="0"/>
              <a:t>65535, </a:t>
            </a:r>
            <a:r>
              <a:rPr lang="es-ES" dirty="0"/>
              <a:t>lo que da mucha libertad de configuración</a:t>
            </a:r>
            <a:r>
              <a:rPr lang="es-ES" dirty="0" smtClean="0"/>
              <a:t>.</a:t>
            </a:r>
            <a:endParaRPr lang="es-ES" dirty="0"/>
          </a:p>
        </p:txBody>
      </p:sp>
      <p:pic>
        <p:nvPicPr>
          <p:cNvPr id="4" name="Imagen 3"/>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864137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1628775"/>
          </a:xfrm>
        </p:spPr>
        <p:txBody>
          <a:bodyPr>
            <a:noAutofit/>
          </a:bodyPr>
          <a:lstStyle/>
          <a:p>
            <a:pPr algn="just"/>
            <a:r>
              <a:rPr lang="es-ES" dirty="0" smtClean="0"/>
              <a:t>La </a:t>
            </a:r>
            <a:r>
              <a:rPr lang="es-ES" dirty="0"/>
              <a:t>capacitancia de </a:t>
            </a:r>
            <a:r>
              <a:rPr lang="es-ES" dirty="0" smtClean="0"/>
              <a:t>un sensor táctil </a:t>
            </a:r>
            <a:r>
              <a:rPr lang="es-ES" dirty="0"/>
              <a:t>se carga y descarga periódicamente. El gráfico "Tensión </a:t>
            </a:r>
            <a:r>
              <a:rPr lang="es-ES" dirty="0" smtClean="0"/>
              <a:t>del sensor" </a:t>
            </a:r>
            <a:r>
              <a:rPr lang="es-ES" dirty="0"/>
              <a:t>muestra la tensión de carga/descarga que oscila entre DREFH (tensión de referencia alta) y DREFL (tensión de referencia baja). </a:t>
            </a:r>
            <a:endParaRPr lang="es-ES" dirty="0" smtClean="0"/>
          </a:p>
          <a:p>
            <a:pPr algn="just"/>
            <a:endParaRPr lang="es-ES" dirty="0"/>
          </a:p>
          <a:p>
            <a:pPr algn="just"/>
            <a:endParaRPr lang="es-ES" dirty="0" smtClean="0"/>
          </a:p>
          <a:p>
            <a:pPr algn="just"/>
            <a:endParaRPr lang="es-ES" dirty="0"/>
          </a:p>
          <a:p>
            <a:pPr algn="just"/>
            <a:endParaRPr lang="es-ES" dirty="0" smtClean="0"/>
          </a:p>
          <a:p>
            <a:pPr algn="just"/>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pic>
        <p:nvPicPr>
          <p:cNvPr id="2" name="Imagen 1"/>
          <p:cNvPicPr>
            <a:picLocks noChangeAspect="1"/>
          </p:cNvPicPr>
          <p:nvPr/>
        </p:nvPicPr>
        <p:blipFill>
          <a:blip r:embed="rId3"/>
          <a:stretch>
            <a:fillRect/>
          </a:stretch>
        </p:blipFill>
        <p:spPr>
          <a:xfrm>
            <a:off x="838200" y="2157412"/>
            <a:ext cx="10515600" cy="4086225"/>
          </a:xfrm>
          <a:prstGeom prst="rect">
            <a:avLst/>
          </a:prstGeom>
        </p:spPr>
      </p:pic>
    </p:spTree>
    <p:extLst>
      <p:ext uri="{BB962C8B-B14F-4D97-AF65-F5344CB8AC3E}">
        <p14:creationId xmlns:p14="http://schemas.microsoft.com/office/powerpoint/2010/main" val="159519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Durante </a:t>
            </a:r>
            <a:r>
              <a:rPr lang="es-ES" dirty="0"/>
              <a:t>cada oscilación, el sensor táctil genera un impulso de salida, que se muestra en el gráfico como "OUT". La pendiente de oscilación es diferente cuando se toca </a:t>
            </a:r>
            <a:r>
              <a:rPr lang="es-ES" dirty="0" smtClean="0"/>
              <a:t>el sensor (alta </a:t>
            </a:r>
            <a:r>
              <a:rPr lang="es-ES" dirty="0"/>
              <a:t>capacitancia) y cuando no (baja capacitancia</a:t>
            </a:r>
            <a:r>
              <a:rPr lang="es-ES" dirty="0" smtClean="0"/>
              <a:t>).</a:t>
            </a:r>
          </a:p>
          <a:p>
            <a:pPr algn="just"/>
            <a:r>
              <a:rPr lang="es-ES" dirty="0" smtClean="0"/>
              <a:t>Comparando </a:t>
            </a:r>
            <a:r>
              <a:rPr lang="es-ES" dirty="0"/>
              <a:t>la diferencia entre las cuentas de los pulsos de salida durante el mismo intervalo de tiempo, </a:t>
            </a:r>
            <a:r>
              <a:rPr lang="es-ES" dirty="0" smtClean="0"/>
              <a:t>se puede concluir si el sensor táctil </a:t>
            </a:r>
            <a:r>
              <a:rPr lang="es-ES" dirty="0"/>
              <a:t>ha sido </a:t>
            </a:r>
            <a:r>
              <a:rPr lang="es-ES" dirty="0" smtClean="0"/>
              <a:t>tocado. </a:t>
            </a:r>
          </a:p>
          <a:p>
            <a:pPr algn="just"/>
            <a:r>
              <a:rPr lang="es-ES" dirty="0" smtClean="0"/>
              <a:t>TIE_OPT </a:t>
            </a:r>
            <a:r>
              <a:rPr lang="es-ES" dirty="0"/>
              <a:t>se utiliza para establecer el nivel de tensión inicial que inicia el ciclo de carga/descarga.</a:t>
            </a: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366401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smtClean="0"/>
              <a:t>Los contadores de tiempo pueden ser configurados para contar hacia arriba o hacia abajo con recarga automática o recarga por software. También pueden generar alarmas (interrupciones) cuando alcanzan un valor específico, definido por el software. El valor del contador puede ser leído por el software.</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4053551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5000" b="1" dirty="0">
                <a:latin typeface="+mn-lt"/>
              </a:rPr>
              <a:t>¿Cómo añadir un </a:t>
            </a:r>
            <a:r>
              <a:rPr lang="es-ES" sz="5000" b="1" dirty="0" err="1" smtClean="0">
                <a:latin typeface="+mn-lt"/>
              </a:rPr>
              <a:t>Timer</a:t>
            </a:r>
            <a:r>
              <a:rPr lang="es-ES" sz="5000" b="1" dirty="0" smtClean="0">
                <a:latin typeface="+mn-lt"/>
              </a:rPr>
              <a:t> </a:t>
            </a:r>
            <a:r>
              <a:rPr lang="es-ES" sz="5000" b="1" dirty="0">
                <a:latin typeface="+mn-lt"/>
              </a:rPr>
              <a:t>para el ESP32 </a:t>
            </a:r>
            <a:r>
              <a:rPr lang="es-ES" sz="5000" b="1" dirty="0" smtClean="0">
                <a:latin typeface="+mn-lt"/>
              </a:rPr>
              <a:t>en el IDE de Arduino?</a:t>
            </a:r>
            <a:endParaRPr lang="es-ES" sz="5000" b="1" dirty="0">
              <a:latin typeface="+mn-lt"/>
            </a:endParaRPr>
          </a:p>
        </p:txBody>
      </p:sp>
      <p:sp>
        <p:nvSpPr>
          <p:cNvPr id="3" name="Marcador de contenido 2"/>
          <p:cNvSpPr>
            <a:spLocks noGrp="1"/>
          </p:cNvSpPr>
          <p:nvPr>
            <p:ph idx="1"/>
          </p:nvPr>
        </p:nvSpPr>
        <p:spPr/>
        <p:txBody>
          <a:bodyPr>
            <a:noAutofit/>
          </a:bodyPr>
          <a:lstStyle/>
          <a:p>
            <a:pPr algn="just"/>
            <a:r>
              <a:rPr lang="es-ES" dirty="0"/>
              <a:t>Para configurar el temporizador, </a:t>
            </a:r>
            <a:r>
              <a:rPr lang="es-ES" dirty="0" smtClean="0"/>
              <a:t>se necesita un </a:t>
            </a:r>
            <a:r>
              <a:rPr lang="es-ES" dirty="0"/>
              <a:t>puntero a una variable de </a:t>
            </a:r>
            <a:r>
              <a:rPr lang="es-ES" dirty="0" smtClean="0"/>
              <a:t>tipo </a:t>
            </a:r>
            <a:r>
              <a:rPr lang="es-ES" sz="2800" b="1" dirty="0" err="1" smtClean="0"/>
              <a:t>hw_timer_t</a:t>
            </a:r>
            <a:r>
              <a:rPr lang="es-ES" sz="2800" dirty="0" smtClean="0"/>
              <a:t>.</a:t>
            </a:r>
          </a:p>
          <a:p>
            <a:pPr marL="914400" lvl="2" indent="0" algn="just">
              <a:buNone/>
            </a:pPr>
            <a:r>
              <a:rPr lang="es-ES" sz="2800" dirty="0" err="1" smtClean="0"/>
              <a:t>hw_timer_t</a:t>
            </a:r>
            <a:r>
              <a:rPr lang="es-ES" sz="2800" dirty="0" smtClean="0"/>
              <a:t> </a:t>
            </a:r>
            <a:r>
              <a:rPr lang="es-ES" sz="2800" dirty="0"/>
              <a:t>* </a:t>
            </a:r>
            <a:r>
              <a:rPr lang="es-ES" sz="2800" dirty="0" err="1"/>
              <a:t>timer</a:t>
            </a:r>
            <a:r>
              <a:rPr lang="es-ES" sz="2800" dirty="0"/>
              <a:t> = NULL</a:t>
            </a:r>
            <a:r>
              <a:rPr lang="es-ES" sz="2800" dirty="0" smtClean="0"/>
              <a:t>;</a:t>
            </a:r>
          </a:p>
          <a:p>
            <a:pPr algn="just"/>
            <a:r>
              <a:rPr lang="es-ES" dirty="0" smtClean="0"/>
              <a:t>La </a:t>
            </a:r>
            <a:r>
              <a:rPr lang="es-ES" dirty="0"/>
              <a:t>función </a:t>
            </a:r>
            <a:r>
              <a:rPr lang="es-ES" b="1" dirty="0" err="1" smtClean="0"/>
              <a:t>timerbegin</a:t>
            </a:r>
            <a:r>
              <a:rPr lang="es-ES" b="1" dirty="0" smtClean="0"/>
              <a:t>(</a:t>
            </a:r>
            <a:r>
              <a:rPr lang="es-ES" b="1" dirty="0" err="1" smtClean="0"/>
              <a:t>id,prescaler,flag</a:t>
            </a:r>
            <a:r>
              <a:rPr lang="es-ES" b="1" dirty="0"/>
              <a:t>) </a:t>
            </a:r>
            <a:r>
              <a:rPr lang="es-ES" dirty="0"/>
              <a:t>se utiliza para inicializar el temporizador. Requiere tres </a:t>
            </a:r>
            <a:r>
              <a:rPr lang="es-ES" dirty="0" smtClean="0"/>
              <a:t>argumentos:</a:t>
            </a:r>
          </a:p>
          <a:p>
            <a:pPr marL="457200" lvl="1" indent="0" algn="just">
              <a:buNone/>
            </a:pPr>
            <a:r>
              <a:rPr lang="es-ES" sz="2800" dirty="0" smtClean="0"/>
              <a:t>id: </a:t>
            </a:r>
            <a:r>
              <a:rPr lang="es-ES" sz="2800" dirty="0"/>
              <a:t>el número del temporizador de 0 a </a:t>
            </a:r>
            <a:r>
              <a:rPr lang="es-ES" sz="2800" dirty="0" smtClean="0"/>
              <a:t>3</a:t>
            </a:r>
          </a:p>
          <a:p>
            <a:pPr marL="457200" lvl="1" indent="0" algn="just">
              <a:buNone/>
            </a:pPr>
            <a:r>
              <a:rPr lang="es-ES" sz="2800" dirty="0" err="1" smtClean="0"/>
              <a:t>prescaler</a:t>
            </a:r>
            <a:r>
              <a:rPr lang="es-ES" sz="2800" dirty="0" smtClean="0"/>
              <a:t>: </a:t>
            </a:r>
            <a:r>
              <a:rPr lang="es-ES" sz="2800" dirty="0"/>
              <a:t>el valor del divisor de </a:t>
            </a:r>
            <a:r>
              <a:rPr lang="es-ES" sz="2800" dirty="0" smtClean="0"/>
              <a:t>tiempo</a:t>
            </a:r>
          </a:p>
          <a:p>
            <a:pPr marL="457200" lvl="1" indent="0" algn="just">
              <a:buNone/>
            </a:pPr>
            <a:r>
              <a:rPr lang="es-ES" sz="2800" dirty="0" err="1" smtClean="0"/>
              <a:t>flag</a:t>
            </a:r>
            <a:r>
              <a:rPr lang="es-ES" sz="2800" dirty="0" smtClean="0"/>
              <a:t>: true </a:t>
            </a:r>
            <a:r>
              <a:rPr lang="es-ES" sz="2800" dirty="0"/>
              <a:t>para contar en el flanco ascendente, false para contar en el flanco </a:t>
            </a:r>
            <a:r>
              <a:rPr lang="es-ES" sz="2800" dirty="0" smtClean="0"/>
              <a:t>descendente </a:t>
            </a:r>
          </a:p>
          <a:p>
            <a:pPr marL="914400" lvl="2" indent="0" algn="just">
              <a:buNone/>
            </a:pPr>
            <a:r>
              <a:rPr lang="es-ES" sz="2800" dirty="0" err="1" smtClean="0"/>
              <a:t>timer</a:t>
            </a:r>
            <a:r>
              <a:rPr lang="es-ES" sz="2800" dirty="0" smtClean="0"/>
              <a:t> </a:t>
            </a:r>
            <a:r>
              <a:rPr lang="es-ES" sz="2800" dirty="0"/>
              <a:t>= </a:t>
            </a:r>
            <a:r>
              <a:rPr lang="es-ES" sz="2800" dirty="0" err="1"/>
              <a:t>timerBegin</a:t>
            </a:r>
            <a:r>
              <a:rPr lang="es-ES" sz="2800" dirty="0"/>
              <a:t>(0, 80, true</a:t>
            </a:r>
            <a:r>
              <a:rPr lang="es-ES" sz="2800" dirty="0" smtClean="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600956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ES" dirty="0"/>
              <a:t>Activar una </a:t>
            </a:r>
            <a:r>
              <a:rPr lang="es-ES" dirty="0" smtClean="0"/>
              <a:t>alarma:</a:t>
            </a:r>
          </a:p>
          <a:p>
            <a:pPr algn="just"/>
            <a:r>
              <a:rPr lang="es-ES" dirty="0" smtClean="0"/>
              <a:t>Una </a:t>
            </a:r>
            <a:r>
              <a:rPr lang="es-ES" dirty="0"/>
              <a:t>vez puesto en marcha el Temporizador, sólo queda programar una alarma que se activará a intervalos regulares</a:t>
            </a:r>
            <a:r>
              <a:rPr lang="es-ES" dirty="0" smtClean="0"/>
              <a:t>. Para </a:t>
            </a:r>
            <a:r>
              <a:rPr lang="es-ES" dirty="0"/>
              <a:t>ello </a:t>
            </a:r>
            <a:r>
              <a:rPr lang="es-ES" dirty="0" smtClean="0"/>
              <a:t>se tiene </a:t>
            </a:r>
            <a:r>
              <a:rPr lang="es-ES" dirty="0"/>
              <a:t>el método </a:t>
            </a:r>
            <a:r>
              <a:rPr lang="es-ES" b="1" dirty="0" err="1" smtClean="0"/>
              <a:t>timerAlarmWrite</a:t>
            </a:r>
            <a:r>
              <a:rPr lang="es-ES" b="1" dirty="0" smtClean="0"/>
              <a:t>(</a:t>
            </a:r>
            <a:r>
              <a:rPr lang="es-ES" b="1" dirty="0" err="1" smtClean="0"/>
              <a:t>timer,frequency,autoreload</a:t>
            </a:r>
            <a:r>
              <a:rPr lang="es-ES" b="1" dirty="0"/>
              <a:t>) </a:t>
            </a:r>
            <a:r>
              <a:rPr lang="es-ES" dirty="0"/>
              <a:t>que requiere </a:t>
            </a:r>
            <a:r>
              <a:rPr lang="es-ES" dirty="0" smtClean="0"/>
              <a:t>tres parámetros:</a:t>
            </a:r>
          </a:p>
          <a:p>
            <a:pPr marL="457200" lvl="1" indent="0" algn="just">
              <a:buNone/>
            </a:pPr>
            <a:r>
              <a:rPr lang="es-ES" sz="2800" dirty="0" err="1" smtClean="0"/>
              <a:t>timer</a:t>
            </a:r>
            <a:r>
              <a:rPr lang="es-ES" sz="2800" dirty="0" smtClean="0"/>
              <a:t>: </a:t>
            </a:r>
            <a:r>
              <a:rPr lang="es-ES" sz="2800" dirty="0"/>
              <a:t>el puntero al </a:t>
            </a:r>
            <a:r>
              <a:rPr lang="es-ES" sz="2800" dirty="0" err="1"/>
              <a:t>Timer</a:t>
            </a:r>
            <a:r>
              <a:rPr lang="es-ES" sz="2800" dirty="0"/>
              <a:t> creado anteriormente    </a:t>
            </a:r>
            <a:endParaRPr lang="es-ES" sz="2800" dirty="0" smtClean="0"/>
          </a:p>
          <a:p>
            <a:pPr marL="457200" lvl="1" indent="0" algn="just">
              <a:buNone/>
            </a:pPr>
            <a:r>
              <a:rPr lang="es-ES" sz="2800" dirty="0" err="1" smtClean="0"/>
              <a:t>frequency</a:t>
            </a:r>
            <a:r>
              <a:rPr lang="es-ES" sz="2800" dirty="0" smtClean="0"/>
              <a:t>: </a:t>
            </a:r>
            <a:r>
              <a:rPr lang="es-ES" sz="2800" dirty="0"/>
              <a:t>la frecuencia de activación de la alarma en </a:t>
            </a:r>
            <a:r>
              <a:rPr lang="es-ES" sz="2800" dirty="0" err="1"/>
              <a:t>ticks</a:t>
            </a:r>
            <a:r>
              <a:rPr lang="es-ES" sz="2800" dirty="0"/>
              <a:t>. Para un ESP32 , hay 1.000.000 de tics por segundo    </a:t>
            </a:r>
            <a:endParaRPr lang="es-ES" sz="2800" dirty="0" smtClean="0"/>
          </a:p>
          <a:p>
            <a:pPr marL="457200" lvl="1" indent="0" algn="just">
              <a:buNone/>
            </a:pPr>
            <a:r>
              <a:rPr lang="es-ES" sz="2800" dirty="0" err="1" smtClean="0"/>
              <a:t>autoreload</a:t>
            </a:r>
            <a:r>
              <a:rPr lang="es-ES" sz="2800" dirty="0" smtClean="0"/>
              <a:t>: </a:t>
            </a:r>
            <a:r>
              <a:rPr lang="es-ES" sz="2800" dirty="0"/>
              <a:t>true para reiniciar la alarma automáticamente después de cada disparo</a:t>
            </a:r>
            <a:r>
              <a:rPr lang="es-ES" sz="2800" dirty="0" smtClean="0"/>
              <a:t>.</a:t>
            </a:r>
          </a:p>
          <a:p>
            <a:pPr marL="914400" lvl="2" indent="0" algn="just">
              <a:buNone/>
            </a:pPr>
            <a:r>
              <a:rPr lang="es-ES" sz="2800" dirty="0" err="1"/>
              <a:t>timerAlarmWrite</a:t>
            </a:r>
            <a:r>
              <a:rPr lang="es-ES" sz="2800" dirty="0"/>
              <a:t>(</a:t>
            </a:r>
            <a:r>
              <a:rPr lang="es-ES" sz="2800" dirty="0" err="1"/>
              <a:t>timer</a:t>
            </a:r>
            <a:r>
              <a:rPr lang="es-ES" sz="2800" dirty="0"/>
              <a:t>, 1000000, true);</a:t>
            </a:r>
          </a:p>
          <a:p>
            <a:pPr algn="just"/>
            <a:r>
              <a:rPr lang="es-ES" dirty="0" smtClean="0"/>
              <a:t>Finalmente se inicia </a:t>
            </a:r>
            <a:r>
              <a:rPr lang="es-ES" dirty="0"/>
              <a:t>la alarma usando el método </a:t>
            </a:r>
            <a:r>
              <a:rPr lang="es-ES" b="1" dirty="0" err="1"/>
              <a:t>timerAlarmEnable</a:t>
            </a:r>
            <a:r>
              <a:rPr lang="es-ES" b="1" dirty="0"/>
              <a:t>(</a:t>
            </a:r>
            <a:r>
              <a:rPr lang="es-ES" b="1" dirty="0" err="1"/>
              <a:t>timer</a:t>
            </a:r>
            <a:r>
              <a:rPr lang="es-ES" b="1" dirty="0" smtClean="0"/>
              <a:t>)</a:t>
            </a:r>
            <a:endParaRPr lang="es-ES" b="1"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15205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5000" b="1" dirty="0" smtClean="0">
                <a:latin typeface="+mn-lt"/>
              </a:rPr>
              <a:t>¿Cómo </a:t>
            </a:r>
            <a:r>
              <a:rPr lang="es-ES" sz="5000" b="1" dirty="0">
                <a:latin typeface="+mn-lt"/>
              </a:rPr>
              <a:t>hacer que el código sea "en tiempo </a:t>
            </a:r>
            <a:r>
              <a:rPr lang="es-ES" sz="5000" b="1" dirty="0" smtClean="0">
                <a:latin typeface="+mn-lt"/>
              </a:rPr>
              <a:t>real"?</a:t>
            </a:r>
            <a:endParaRPr lang="es-ES" sz="5000" b="1" dirty="0">
              <a:latin typeface="+mn-lt"/>
            </a:endParaRPr>
          </a:p>
        </p:txBody>
      </p:sp>
      <p:sp>
        <p:nvSpPr>
          <p:cNvPr id="3" name="Marcador de contenido 2"/>
          <p:cNvSpPr>
            <a:spLocks noGrp="1"/>
          </p:cNvSpPr>
          <p:nvPr>
            <p:ph idx="1"/>
          </p:nvPr>
        </p:nvSpPr>
        <p:spPr/>
        <p:txBody>
          <a:bodyPr>
            <a:noAutofit/>
          </a:bodyPr>
          <a:lstStyle/>
          <a:p>
            <a:pPr algn="just"/>
            <a:r>
              <a:rPr lang="es-ES" dirty="0"/>
              <a:t>Para que el código se ejecute de forma determinista en tiempo real, es posible enmarcar ciertas porciones críticas.</a:t>
            </a:r>
          </a:p>
          <a:p>
            <a:pPr algn="just"/>
            <a:r>
              <a:rPr lang="es-ES" dirty="0" smtClean="0"/>
              <a:t>Para </a:t>
            </a:r>
            <a:r>
              <a:rPr lang="es-ES" dirty="0"/>
              <a:t>ello, hay que definir un objeto de </a:t>
            </a:r>
            <a:r>
              <a:rPr lang="es-ES" dirty="0" smtClean="0"/>
              <a:t>tipo </a:t>
            </a:r>
            <a:r>
              <a:rPr lang="es-ES" b="1" dirty="0" err="1"/>
              <a:t>portMUX_TYPE</a:t>
            </a:r>
            <a:r>
              <a:rPr lang="es-ES" dirty="0"/>
              <a:t>, que se utilizará para la sincronización entre el bucle principal y la ISR, cuando se modifique una variable </a:t>
            </a:r>
            <a:r>
              <a:rPr lang="es-ES" dirty="0" smtClean="0"/>
              <a:t>compartida.</a:t>
            </a:r>
            <a:endParaRPr lang="es-ES" dirty="0"/>
          </a:p>
          <a:p>
            <a:pPr marL="457200" lvl="1" indent="0">
              <a:buNone/>
            </a:pPr>
            <a:r>
              <a:rPr lang="es-ES" sz="2800" dirty="0" err="1"/>
              <a:t>portMUX_TYPE</a:t>
            </a:r>
            <a:r>
              <a:rPr lang="es-ES" sz="2800" dirty="0"/>
              <a:t> </a:t>
            </a:r>
            <a:r>
              <a:rPr lang="es-ES" sz="2800" dirty="0" err="1"/>
              <a:t>timerMux</a:t>
            </a:r>
            <a:r>
              <a:rPr lang="es-ES" sz="2800" dirty="0"/>
              <a:t> = </a:t>
            </a:r>
            <a:r>
              <a:rPr lang="es-ES" sz="2800" dirty="0" err="1"/>
              <a:t>portMUX_INITIALIZER_UNLOCKED</a:t>
            </a:r>
            <a:r>
              <a:rPr lang="es-ES" sz="2800" dirty="0"/>
              <a:t>;</a:t>
            </a:r>
          </a:p>
          <a:p>
            <a:r>
              <a:rPr lang="es-ES" dirty="0"/>
              <a:t>Luego, se enmarca la porción de código crítico así:</a:t>
            </a:r>
          </a:p>
          <a:p>
            <a:pPr marL="457200" lvl="1" indent="0">
              <a:buNone/>
            </a:pPr>
            <a:r>
              <a:rPr lang="es-ES" sz="2800" dirty="0" err="1"/>
              <a:t>portENTER_CRITICAL_ISR</a:t>
            </a:r>
            <a:r>
              <a:rPr lang="es-ES" sz="2800" dirty="0"/>
              <a:t>(&amp;</a:t>
            </a:r>
            <a:r>
              <a:rPr lang="es-ES" sz="2800" dirty="0" err="1"/>
              <a:t>timerMux</a:t>
            </a:r>
            <a:r>
              <a:rPr lang="es-ES" sz="2800" dirty="0"/>
              <a:t>);</a:t>
            </a:r>
          </a:p>
          <a:p>
            <a:pPr marL="457200" lvl="1" indent="0">
              <a:buNone/>
            </a:pPr>
            <a:r>
              <a:rPr lang="es-ES" sz="2800" dirty="0"/>
              <a:t>  ... código crítico</a:t>
            </a:r>
          </a:p>
          <a:p>
            <a:pPr marL="457200" lvl="1" indent="0">
              <a:buNone/>
            </a:pPr>
            <a:r>
              <a:rPr lang="es-ES" sz="2800" dirty="0" err="1"/>
              <a:t>portEXIT_CRITICAL_ISR</a:t>
            </a:r>
            <a:r>
              <a:rPr lang="es-ES" sz="2800" dirty="0"/>
              <a:t>(&amp;</a:t>
            </a:r>
            <a:r>
              <a:rPr lang="es-ES" sz="2800" dirty="0" err="1"/>
              <a:t>timerMux</a:t>
            </a:r>
            <a:r>
              <a:rPr lang="es-ES" sz="2800" dirty="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709691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r>
              <a:rPr lang="es-ES" dirty="0"/>
              <a:t>Finalmente, </a:t>
            </a:r>
            <a:r>
              <a:rPr lang="es-ES" dirty="0" smtClean="0"/>
              <a:t>se necesita </a:t>
            </a:r>
            <a:r>
              <a:rPr lang="es-ES" dirty="0"/>
              <a:t>declarar una variable de tipo </a:t>
            </a:r>
            <a:r>
              <a:rPr lang="es-ES" b="1" dirty="0" err="1"/>
              <a:t>portMUX_TYPE</a:t>
            </a:r>
            <a:r>
              <a:rPr lang="es-ES" dirty="0"/>
              <a:t>, que </a:t>
            </a:r>
            <a:r>
              <a:rPr lang="es-ES" dirty="0" smtClean="0"/>
              <a:t>se utilizará para la </a:t>
            </a:r>
            <a:r>
              <a:rPr lang="es-ES" dirty="0"/>
              <a:t>sincronización entre el bucle principal y la ISR, cuando </a:t>
            </a:r>
            <a:r>
              <a:rPr lang="es-ES" dirty="0" smtClean="0"/>
              <a:t>se modifique </a:t>
            </a:r>
            <a:r>
              <a:rPr lang="es-ES" dirty="0"/>
              <a:t>una variable </a:t>
            </a:r>
            <a:r>
              <a:rPr lang="es-ES" dirty="0" smtClean="0"/>
              <a:t>compartida entre el programa principal y la rutina de interrupción.</a:t>
            </a:r>
            <a:endParaRPr lang="es-ES" dirty="0"/>
          </a:p>
          <a:p>
            <a:pPr marL="457200" lvl="1" indent="0">
              <a:buNone/>
            </a:pPr>
            <a:r>
              <a:rPr lang="es-ES" sz="2800" dirty="0" err="1"/>
              <a:t>portMUX_TYPE</a:t>
            </a:r>
            <a:r>
              <a:rPr lang="es-ES" sz="2800" dirty="0"/>
              <a:t> </a:t>
            </a:r>
            <a:r>
              <a:rPr lang="es-ES" sz="2800" dirty="0" err="1"/>
              <a:t>timerMux</a:t>
            </a:r>
            <a:r>
              <a:rPr lang="es-ES" sz="2800" dirty="0"/>
              <a:t> = </a:t>
            </a:r>
            <a:r>
              <a:rPr lang="es-ES" sz="2800" dirty="0" err="1"/>
              <a:t>portMUX_INITIALIZER_UNLOCKED</a:t>
            </a:r>
            <a:r>
              <a:rPr lang="es-ES" sz="2800" dirty="0" smtClean="0"/>
              <a:t>;</a:t>
            </a:r>
            <a:endParaRPr lang="es-ES" sz="2800" dirty="0"/>
          </a:p>
          <a:p>
            <a:r>
              <a:rPr lang="es-ES" dirty="0"/>
              <a:t>Luego, </a:t>
            </a:r>
            <a:r>
              <a:rPr lang="es-ES" dirty="0" smtClean="0"/>
              <a:t>se enmarca </a:t>
            </a:r>
            <a:r>
              <a:rPr lang="es-ES" dirty="0"/>
              <a:t>la porción de código crítico </a:t>
            </a:r>
            <a:r>
              <a:rPr lang="es-ES" dirty="0" smtClean="0"/>
              <a:t>así:</a:t>
            </a:r>
            <a:endParaRPr lang="es-ES" dirty="0"/>
          </a:p>
          <a:p>
            <a:pPr marL="457200" lvl="1" indent="0">
              <a:buNone/>
            </a:pPr>
            <a:r>
              <a:rPr lang="es-ES" sz="2800" dirty="0" err="1"/>
              <a:t>portENTER_CRITICAL_ISR</a:t>
            </a:r>
            <a:r>
              <a:rPr lang="es-ES" sz="2800" dirty="0"/>
              <a:t>(&amp;</a:t>
            </a:r>
            <a:r>
              <a:rPr lang="es-ES" sz="2800" dirty="0" err="1"/>
              <a:t>timerMux</a:t>
            </a:r>
            <a:r>
              <a:rPr lang="es-ES" sz="2800" dirty="0"/>
              <a:t>);</a:t>
            </a:r>
          </a:p>
          <a:p>
            <a:pPr marL="457200" lvl="1" indent="0">
              <a:buNone/>
            </a:pPr>
            <a:r>
              <a:rPr lang="es-ES" sz="2800" dirty="0"/>
              <a:t>  ... código crítico</a:t>
            </a:r>
          </a:p>
          <a:p>
            <a:pPr marL="457200" lvl="1" indent="0">
              <a:buNone/>
            </a:pPr>
            <a:r>
              <a:rPr lang="es-ES" sz="2800" dirty="0" err="1"/>
              <a:t>portEXIT_CRITICAL_ISR</a:t>
            </a:r>
            <a:r>
              <a:rPr lang="es-ES" sz="2800" dirty="0"/>
              <a:t>(&amp;</a:t>
            </a:r>
            <a:r>
              <a:rPr lang="es-ES" sz="2800" dirty="0" err="1"/>
              <a:t>timerMux</a:t>
            </a:r>
            <a:r>
              <a:rPr lang="es-ES" sz="2800" dirty="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128531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smtClean="0">
                <a:latin typeface="+mn-lt"/>
              </a:rPr>
              <a:t>PWM del </a:t>
            </a:r>
            <a:r>
              <a:rPr lang="es-ES" sz="5000" b="1" dirty="0" smtClean="0">
                <a:latin typeface="+mn-lt"/>
              </a:rPr>
              <a:t>ESP32</a:t>
            </a:r>
            <a:endParaRPr lang="es-ES" sz="5000" b="1" dirty="0">
              <a:latin typeface="+mn-lt"/>
            </a:endParaRPr>
          </a:p>
        </p:txBody>
      </p:sp>
      <p:sp>
        <p:nvSpPr>
          <p:cNvPr id="3" name="Marcador de contenido 2"/>
          <p:cNvSpPr>
            <a:spLocks noGrp="1"/>
          </p:cNvSpPr>
          <p:nvPr>
            <p:ph idx="1"/>
          </p:nvPr>
        </p:nvSpPr>
        <p:spPr/>
        <p:txBody>
          <a:bodyPr>
            <a:normAutofit/>
          </a:bodyPr>
          <a:lstStyle/>
          <a:p>
            <a:pPr algn="just"/>
            <a:r>
              <a:rPr lang="es-ES" dirty="0" smtClean="0"/>
              <a:t>El ESP32 </a:t>
            </a:r>
            <a:r>
              <a:rPr lang="es-ES" dirty="0"/>
              <a:t>puede generar </a:t>
            </a:r>
            <a:r>
              <a:rPr lang="es-ES" dirty="0" smtClean="0"/>
              <a:t>señales PWM </a:t>
            </a:r>
            <a:r>
              <a:rPr lang="es-ES" dirty="0"/>
              <a:t>en todos los pines </a:t>
            </a:r>
            <a:r>
              <a:rPr lang="es-ES" dirty="0" smtClean="0"/>
              <a:t>GPIO</a:t>
            </a:r>
            <a:r>
              <a:rPr lang="es-ES" dirty="0"/>
              <a:t>. En el ESP32 </a:t>
            </a:r>
            <a:r>
              <a:rPr lang="es-ES" dirty="0" smtClean="0"/>
              <a:t>la función </a:t>
            </a:r>
            <a:r>
              <a:rPr lang="es-ES" dirty="0" err="1" smtClean="0"/>
              <a:t>analogWrite</a:t>
            </a:r>
            <a:r>
              <a:rPr lang="es-ES" dirty="0" smtClean="0"/>
              <a:t>() </a:t>
            </a:r>
            <a:r>
              <a:rPr lang="es-ES" dirty="0"/>
              <a:t>no </a:t>
            </a:r>
            <a:r>
              <a:rPr lang="es-ES" dirty="0" smtClean="0"/>
              <a:t>opera, </a:t>
            </a:r>
            <a:r>
              <a:rPr lang="es-ES" dirty="0"/>
              <a:t>es </a:t>
            </a:r>
            <a:r>
              <a:rPr lang="es-ES" dirty="0" smtClean="0"/>
              <a:t>completamente diferente </a:t>
            </a:r>
            <a:r>
              <a:rPr lang="es-ES" dirty="0"/>
              <a:t>al </a:t>
            </a:r>
            <a:r>
              <a:rPr lang="es-ES" dirty="0" smtClean="0"/>
              <a:t>Arduino. El ESP32 </a:t>
            </a:r>
            <a:r>
              <a:rPr lang="es-ES" dirty="0"/>
              <a:t>utiliza </a:t>
            </a:r>
            <a:r>
              <a:rPr lang="es-ES" dirty="0" smtClean="0"/>
              <a:t>múltiples valores de resolución (en bits) para </a:t>
            </a:r>
            <a:r>
              <a:rPr lang="es-ES" dirty="0"/>
              <a:t>la generación de </a:t>
            </a:r>
            <a:r>
              <a:rPr lang="es-ES" dirty="0" smtClean="0"/>
              <a:t>la señal PWM.</a:t>
            </a:r>
          </a:p>
          <a:p>
            <a:pPr algn="just"/>
            <a:r>
              <a:rPr lang="es-ES" dirty="0" smtClean="0"/>
              <a:t>Se puede </a:t>
            </a:r>
            <a:r>
              <a:rPr lang="es-ES" dirty="0"/>
              <a:t>utilizar el PWM de ESP32 para </a:t>
            </a:r>
            <a:r>
              <a:rPr lang="es-ES" dirty="0" smtClean="0"/>
              <a:t>controlar el brillo de </a:t>
            </a:r>
            <a:r>
              <a:rPr lang="es-ES" dirty="0" err="1" smtClean="0"/>
              <a:t>LEDs</a:t>
            </a:r>
            <a:r>
              <a:rPr lang="es-ES" dirty="0"/>
              <a:t>, </a:t>
            </a:r>
            <a:r>
              <a:rPr lang="es-ES" dirty="0" smtClean="0"/>
              <a:t>control de motores </a:t>
            </a:r>
            <a:r>
              <a:rPr lang="es-ES" dirty="0"/>
              <a:t>(normales de CC, así como motores sin escobillas) y </a:t>
            </a:r>
            <a:r>
              <a:rPr lang="es-ES" dirty="0" smtClean="0"/>
              <a:t>luces </a:t>
            </a:r>
            <a:r>
              <a:rPr lang="es-ES" dirty="0"/>
              <a:t>inteligentes. El controlador PWM </a:t>
            </a:r>
            <a:r>
              <a:rPr lang="es-ES" dirty="0" smtClean="0"/>
              <a:t>de </a:t>
            </a:r>
            <a:r>
              <a:rPr lang="es-ES" dirty="0"/>
              <a:t>ESP32 consta de dos </a:t>
            </a:r>
            <a:r>
              <a:rPr lang="es-ES" dirty="0" err="1"/>
              <a:t>submódulos</a:t>
            </a:r>
            <a:r>
              <a:rPr lang="es-ES" dirty="0"/>
              <a:t> principales: El periférico de control de LED o LEDC y el periférico de control de motor de ancho de pulso o MCPWM</a:t>
            </a:r>
            <a:r>
              <a:rPr lang="es-ES" dirty="0" smtClean="0"/>
              <a:t>.</a:t>
            </a:r>
            <a:endParaRPr lang="es-ES" dirty="0"/>
          </a:p>
        </p:txBody>
      </p:sp>
      <p:pic>
        <p:nvPicPr>
          <p:cNvPr id="4" name="Imagen 3"/>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3114294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39775"/>
          </a:xfrm>
        </p:spPr>
        <p:txBody>
          <a:bodyPr/>
          <a:lstStyle/>
          <a:p>
            <a:r>
              <a:rPr lang="es-ES" sz="2800" b="1" dirty="0">
                <a:latin typeface="+mn-lt"/>
              </a:rPr>
              <a:t>Controlador LED PWM </a:t>
            </a:r>
            <a:r>
              <a:rPr lang="es-ES" sz="2800" b="1" dirty="0" smtClean="0">
                <a:latin typeface="+mn-lt"/>
              </a:rPr>
              <a:t>del </a:t>
            </a:r>
            <a:r>
              <a:rPr lang="es-ES" sz="2800" b="1" dirty="0">
                <a:latin typeface="+mn-lt"/>
              </a:rPr>
              <a:t>ESP32 (LEDC</a:t>
            </a:r>
            <a:r>
              <a:rPr lang="es-ES" sz="2800" b="1" dirty="0" smtClean="0">
                <a:latin typeface="+mn-lt"/>
              </a:rPr>
              <a:t>)</a:t>
            </a:r>
            <a:endParaRPr lang="es-ES" b="1" dirty="0">
              <a:latin typeface="+mn-lt"/>
            </a:endParaRPr>
          </a:p>
        </p:txBody>
      </p:sp>
      <p:sp>
        <p:nvSpPr>
          <p:cNvPr id="3" name="Marcador de contenido 2"/>
          <p:cNvSpPr>
            <a:spLocks noGrp="1"/>
          </p:cNvSpPr>
          <p:nvPr>
            <p:ph idx="1"/>
          </p:nvPr>
        </p:nvSpPr>
        <p:spPr>
          <a:xfrm>
            <a:off x="838200" y="1104900"/>
            <a:ext cx="10515600" cy="5072063"/>
          </a:xfrm>
        </p:spPr>
        <p:txBody>
          <a:bodyPr>
            <a:normAutofit/>
          </a:bodyPr>
          <a:lstStyle/>
          <a:p>
            <a:pPr algn="just"/>
            <a:r>
              <a:rPr lang="es-ES" dirty="0" smtClean="0"/>
              <a:t>El </a:t>
            </a:r>
            <a:r>
              <a:rPr lang="es-ES" dirty="0"/>
              <a:t>periférico LEDC de ESP32 consta de 16 canales PWM capaces de generar formas de onda independientes (pueden ser configurados de forma </a:t>
            </a:r>
            <a:r>
              <a:rPr lang="es-ES" dirty="0" smtClean="0"/>
              <a:t>independiente), </a:t>
            </a:r>
            <a:r>
              <a:rPr lang="es-ES" dirty="0"/>
              <a:t>principalmente para el control de </a:t>
            </a:r>
            <a:r>
              <a:rPr lang="es-ES" dirty="0" err="1"/>
              <a:t>LEDs</a:t>
            </a:r>
            <a:r>
              <a:rPr lang="es-ES" dirty="0"/>
              <a:t> RGB, pero también puede ser utilizado para otros fines.</a:t>
            </a:r>
          </a:p>
          <a:p>
            <a:pPr algn="just"/>
            <a:r>
              <a:rPr lang="es-ES" dirty="0" smtClean="0"/>
              <a:t>Características del </a:t>
            </a:r>
            <a:r>
              <a:rPr lang="es-ES" dirty="0"/>
              <a:t>Controlador PWM de LED en </a:t>
            </a:r>
            <a:r>
              <a:rPr lang="es-ES" dirty="0" smtClean="0"/>
              <a:t>el ESP32:</a:t>
            </a:r>
            <a:endParaRPr lang="es-ES" dirty="0"/>
          </a:p>
          <a:p>
            <a:pPr marL="457200" lvl="1" indent="0" algn="just">
              <a:buNone/>
            </a:pPr>
            <a:r>
              <a:rPr lang="es-ES" sz="2800" dirty="0" smtClean="0"/>
              <a:t>16 </a:t>
            </a:r>
            <a:r>
              <a:rPr lang="es-ES" sz="2800" dirty="0"/>
              <a:t>canales PWM independientes, divididos en grupos de dos con 8 canales por grupo.</a:t>
            </a:r>
          </a:p>
          <a:p>
            <a:pPr marL="457200" lvl="1" indent="0" algn="just">
              <a:buNone/>
            </a:pPr>
            <a:r>
              <a:rPr lang="es-ES" sz="2800" dirty="0" smtClean="0"/>
              <a:t>Resolución </a:t>
            </a:r>
            <a:r>
              <a:rPr lang="es-ES" sz="2800" dirty="0"/>
              <a:t>programable entre 1 bit y 16 bits.</a:t>
            </a:r>
          </a:p>
          <a:p>
            <a:pPr marL="457200" lvl="1" indent="0" algn="just">
              <a:buNone/>
            </a:pPr>
            <a:r>
              <a:rPr lang="es-ES" sz="2800" dirty="0" smtClean="0"/>
              <a:t>La </a:t>
            </a:r>
            <a:r>
              <a:rPr lang="es-ES" sz="2800" dirty="0"/>
              <a:t>frecuencia de la onda PWM depende de la resolución de PWM.</a:t>
            </a:r>
          </a:p>
          <a:p>
            <a:pPr marL="457200" lvl="1" indent="0" algn="just">
              <a:buNone/>
            </a:pPr>
            <a:r>
              <a:rPr lang="es-ES" sz="2800" dirty="0" smtClean="0"/>
              <a:t>Aumenta/disminuye </a:t>
            </a:r>
            <a:r>
              <a:rPr lang="es-ES" sz="2800" dirty="0"/>
              <a:t>automáticamente el ciclo de trabajo sin intervención del procesador.</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897519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530</TotalTime>
  <Words>1687</Words>
  <Application>Microsoft Office PowerPoint</Application>
  <PresentationFormat>Panorámica</PresentationFormat>
  <Paragraphs>119</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Times New Roman</vt:lpstr>
      <vt:lpstr>Tema de Office</vt:lpstr>
      <vt:lpstr>Timers, PWM y el Sensor Capacitivo en el ESP32</vt:lpstr>
      <vt:lpstr>Timers en el ESP32</vt:lpstr>
      <vt:lpstr>Presentación de PowerPoint</vt:lpstr>
      <vt:lpstr>¿Cómo añadir un Timer para el ESP32 en el IDE de Arduino?</vt:lpstr>
      <vt:lpstr>Presentación de PowerPoint</vt:lpstr>
      <vt:lpstr>¿Cómo hacer que el código sea "en tiempo real"?</vt:lpstr>
      <vt:lpstr>Presentación de PowerPoint</vt:lpstr>
      <vt:lpstr>PWM del ESP32</vt:lpstr>
      <vt:lpstr>Controlador LED PWM del ESP32 (LEDC)</vt:lpstr>
      <vt:lpstr>Presentación de PowerPoint</vt:lpstr>
      <vt:lpstr>Presentación de PowerPoint</vt:lpstr>
      <vt:lpstr>Controlador PWM para Motores del ESP32 (MCPWM)</vt:lpstr>
      <vt:lpstr>Presentación de PowerPoint</vt:lpstr>
      <vt:lpstr>Presentación de PowerPoint</vt:lpstr>
      <vt:lpstr>Sensor Táctil Capacitivo en el ESP32</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34</cp:revision>
  <dcterms:created xsi:type="dcterms:W3CDTF">2021-04-26T17:00:30Z</dcterms:created>
  <dcterms:modified xsi:type="dcterms:W3CDTF">2021-05-03T19:53:25Z</dcterms:modified>
</cp:coreProperties>
</file>