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64E99A76-C1FB-491E-A344-FB42D5227841}" type="datetimeFigureOut">
              <a:rPr lang="es-ES" smtClean="0"/>
              <a:t>09/08/2021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0271F9-4247-408A-9A5B-7F706F28FAE3}" type="slidenum">
              <a:rPr lang="es-ES" smtClean="0"/>
              <a:t>‹Nº›</a:t>
            </a:fld>
            <a:endParaRPr lang="es-ES"/>
          </a:p>
        </p:txBody>
      </p:sp>
    </p:spTree>
    <p:extLst>
      <p:ext uri="{BB962C8B-B14F-4D97-AF65-F5344CB8AC3E}">
        <p14:creationId xmlns:p14="http://schemas.microsoft.com/office/powerpoint/2010/main" val="2887006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4E99A76-C1FB-491E-A344-FB42D5227841}" type="datetimeFigureOut">
              <a:rPr lang="es-ES" smtClean="0"/>
              <a:t>09/08/2021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0271F9-4247-408A-9A5B-7F706F28FAE3}" type="slidenum">
              <a:rPr lang="es-ES" smtClean="0"/>
              <a:t>‹Nº›</a:t>
            </a:fld>
            <a:endParaRPr lang="es-ES"/>
          </a:p>
        </p:txBody>
      </p:sp>
    </p:spTree>
    <p:extLst>
      <p:ext uri="{BB962C8B-B14F-4D97-AF65-F5344CB8AC3E}">
        <p14:creationId xmlns:p14="http://schemas.microsoft.com/office/powerpoint/2010/main" val="249861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4E99A76-C1FB-491E-A344-FB42D5227841}" type="datetimeFigureOut">
              <a:rPr lang="es-ES" smtClean="0"/>
              <a:t>09/08/2021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0271F9-4247-408A-9A5B-7F706F28FAE3}" type="slidenum">
              <a:rPr lang="es-ES" smtClean="0"/>
              <a:t>‹Nº›</a:t>
            </a:fld>
            <a:endParaRPr lang="es-ES"/>
          </a:p>
        </p:txBody>
      </p:sp>
    </p:spTree>
    <p:extLst>
      <p:ext uri="{BB962C8B-B14F-4D97-AF65-F5344CB8AC3E}">
        <p14:creationId xmlns:p14="http://schemas.microsoft.com/office/powerpoint/2010/main" val="173653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4E99A76-C1FB-491E-A344-FB42D5227841}" type="datetimeFigureOut">
              <a:rPr lang="es-ES" smtClean="0"/>
              <a:t>09/08/2021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0271F9-4247-408A-9A5B-7F706F28FAE3}" type="slidenum">
              <a:rPr lang="es-ES" smtClean="0"/>
              <a:t>‹Nº›</a:t>
            </a:fld>
            <a:endParaRPr lang="es-ES"/>
          </a:p>
        </p:txBody>
      </p:sp>
    </p:spTree>
    <p:extLst>
      <p:ext uri="{BB962C8B-B14F-4D97-AF65-F5344CB8AC3E}">
        <p14:creationId xmlns:p14="http://schemas.microsoft.com/office/powerpoint/2010/main" val="282009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4E99A76-C1FB-491E-A344-FB42D5227841}" type="datetimeFigureOut">
              <a:rPr lang="es-ES" smtClean="0"/>
              <a:t>09/08/2021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0271F9-4247-408A-9A5B-7F706F28FAE3}" type="slidenum">
              <a:rPr lang="es-ES" smtClean="0"/>
              <a:t>‹Nº›</a:t>
            </a:fld>
            <a:endParaRPr lang="es-ES"/>
          </a:p>
        </p:txBody>
      </p:sp>
    </p:spTree>
    <p:extLst>
      <p:ext uri="{BB962C8B-B14F-4D97-AF65-F5344CB8AC3E}">
        <p14:creationId xmlns:p14="http://schemas.microsoft.com/office/powerpoint/2010/main" val="64426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64E99A76-C1FB-491E-A344-FB42D5227841}" type="datetimeFigureOut">
              <a:rPr lang="es-ES" smtClean="0"/>
              <a:t>09/08/2021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0271F9-4247-408A-9A5B-7F706F28FAE3}" type="slidenum">
              <a:rPr lang="es-ES" smtClean="0"/>
              <a:t>‹Nº›</a:t>
            </a:fld>
            <a:endParaRPr lang="es-ES"/>
          </a:p>
        </p:txBody>
      </p:sp>
    </p:spTree>
    <p:extLst>
      <p:ext uri="{BB962C8B-B14F-4D97-AF65-F5344CB8AC3E}">
        <p14:creationId xmlns:p14="http://schemas.microsoft.com/office/powerpoint/2010/main" val="335239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64E99A76-C1FB-491E-A344-FB42D5227841}" type="datetimeFigureOut">
              <a:rPr lang="es-ES" smtClean="0"/>
              <a:t>09/08/2021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D0271F9-4247-408A-9A5B-7F706F28FAE3}" type="slidenum">
              <a:rPr lang="es-ES" smtClean="0"/>
              <a:t>‹Nº›</a:t>
            </a:fld>
            <a:endParaRPr lang="es-ES"/>
          </a:p>
        </p:txBody>
      </p:sp>
    </p:spTree>
    <p:extLst>
      <p:ext uri="{BB962C8B-B14F-4D97-AF65-F5344CB8AC3E}">
        <p14:creationId xmlns:p14="http://schemas.microsoft.com/office/powerpoint/2010/main" val="225611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64E99A76-C1FB-491E-A344-FB42D5227841}" type="datetimeFigureOut">
              <a:rPr lang="es-ES" smtClean="0"/>
              <a:t>09/08/2021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D0271F9-4247-408A-9A5B-7F706F28FAE3}" type="slidenum">
              <a:rPr lang="es-ES" smtClean="0"/>
              <a:t>‹Nº›</a:t>
            </a:fld>
            <a:endParaRPr lang="es-ES"/>
          </a:p>
        </p:txBody>
      </p:sp>
    </p:spTree>
    <p:extLst>
      <p:ext uri="{BB962C8B-B14F-4D97-AF65-F5344CB8AC3E}">
        <p14:creationId xmlns:p14="http://schemas.microsoft.com/office/powerpoint/2010/main" val="360220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4E99A76-C1FB-491E-A344-FB42D5227841}" type="datetimeFigureOut">
              <a:rPr lang="es-ES" smtClean="0"/>
              <a:t>09/08/2021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D0271F9-4247-408A-9A5B-7F706F28FAE3}" type="slidenum">
              <a:rPr lang="es-ES" smtClean="0"/>
              <a:t>‹Nº›</a:t>
            </a:fld>
            <a:endParaRPr lang="es-ES"/>
          </a:p>
        </p:txBody>
      </p:sp>
    </p:spTree>
    <p:extLst>
      <p:ext uri="{BB962C8B-B14F-4D97-AF65-F5344CB8AC3E}">
        <p14:creationId xmlns:p14="http://schemas.microsoft.com/office/powerpoint/2010/main" val="100972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4E99A76-C1FB-491E-A344-FB42D5227841}" type="datetimeFigureOut">
              <a:rPr lang="es-ES" smtClean="0"/>
              <a:t>09/08/2021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0271F9-4247-408A-9A5B-7F706F28FAE3}" type="slidenum">
              <a:rPr lang="es-ES" smtClean="0"/>
              <a:t>‹Nº›</a:t>
            </a:fld>
            <a:endParaRPr lang="es-ES"/>
          </a:p>
        </p:txBody>
      </p:sp>
    </p:spTree>
    <p:extLst>
      <p:ext uri="{BB962C8B-B14F-4D97-AF65-F5344CB8AC3E}">
        <p14:creationId xmlns:p14="http://schemas.microsoft.com/office/powerpoint/2010/main" val="180354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4E99A76-C1FB-491E-A344-FB42D5227841}" type="datetimeFigureOut">
              <a:rPr lang="es-ES" smtClean="0"/>
              <a:t>09/08/2021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0271F9-4247-408A-9A5B-7F706F28FAE3}" type="slidenum">
              <a:rPr lang="es-ES" smtClean="0"/>
              <a:t>‹Nº›</a:t>
            </a:fld>
            <a:endParaRPr lang="es-ES"/>
          </a:p>
        </p:txBody>
      </p:sp>
    </p:spTree>
    <p:extLst>
      <p:ext uri="{BB962C8B-B14F-4D97-AF65-F5344CB8AC3E}">
        <p14:creationId xmlns:p14="http://schemas.microsoft.com/office/powerpoint/2010/main" val="412541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99A76-C1FB-491E-A344-FB42D5227841}" type="datetimeFigureOut">
              <a:rPr lang="es-ES" smtClean="0"/>
              <a:t>09/08/2021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271F9-4247-408A-9A5B-7F706F28FAE3}" type="slidenum">
              <a:rPr lang="es-ES" smtClean="0"/>
              <a:t>‹Nº›</a:t>
            </a:fld>
            <a:endParaRPr lang="es-ES"/>
          </a:p>
        </p:txBody>
      </p:sp>
    </p:spTree>
    <p:extLst>
      <p:ext uri="{BB962C8B-B14F-4D97-AF65-F5344CB8AC3E}">
        <p14:creationId xmlns:p14="http://schemas.microsoft.com/office/powerpoint/2010/main" val="392274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04900"/>
            <a:ext cx="9144000" cy="1998664"/>
          </a:xfrm>
        </p:spPr>
        <p:txBody>
          <a:bodyPr>
            <a:normAutofit/>
          </a:bodyPr>
          <a:lstStyle/>
          <a:p>
            <a:r>
              <a:rPr lang="es-ES_tradnl" altLang="es-CO" sz="6600" b="1" dirty="0">
                <a:latin typeface="Calibri" panose="020F0502020204030204" pitchFamily="34" charset="0"/>
                <a:cs typeface="Calibri" panose="020F0502020204030204" pitchFamily="34" charset="0"/>
              </a:rPr>
              <a:t>Bus I</a:t>
            </a:r>
            <a:r>
              <a:rPr lang="es-ES_tradnl" altLang="es-CO" sz="6600" b="1" baseline="30000" dirty="0">
                <a:latin typeface="Calibri" panose="020F0502020204030204" pitchFamily="34" charset="0"/>
                <a:cs typeface="Calibri" panose="020F0502020204030204" pitchFamily="34" charset="0"/>
              </a:rPr>
              <a:t>2</a:t>
            </a:r>
            <a:r>
              <a:rPr lang="es-ES_tradnl" altLang="es-CO" sz="6600" b="1" dirty="0">
                <a:latin typeface="Calibri" panose="020F0502020204030204" pitchFamily="34" charset="0"/>
                <a:cs typeface="Calibri" panose="020F0502020204030204" pitchFamily="34" charset="0"/>
              </a:rPr>
              <a:t>C</a:t>
            </a:r>
            <a:br>
              <a:rPr lang="es-ES_tradnl" altLang="es-CO" sz="6600" b="1" dirty="0">
                <a:latin typeface="Calibri" panose="020F0502020204030204" pitchFamily="34" charset="0"/>
                <a:cs typeface="Calibri" panose="020F0502020204030204" pitchFamily="34" charset="0"/>
              </a:rPr>
            </a:br>
            <a:r>
              <a:rPr lang="es-ES_tradnl" altLang="es-CO" sz="6600" b="1" dirty="0">
                <a:latin typeface="Calibri" panose="020F0502020204030204" pitchFamily="34" charset="0"/>
                <a:cs typeface="Calibri" panose="020F0502020204030204" pitchFamily="34" charset="0"/>
              </a:rPr>
              <a:t>(I</a:t>
            </a:r>
            <a:r>
              <a:rPr lang="es-ES" sz="6600" b="1" dirty="0" err="1">
                <a:latin typeface="Calibri" panose="020F0502020204030204" pitchFamily="34" charset="0"/>
                <a:cs typeface="Calibri" panose="020F0502020204030204" pitchFamily="34" charset="0"/>
              </a:rPr>
              <a:t>nter</a:t>
            </a:r>
            <a:r>
              <a:rPr lang="es-ES" sz="6600" b="1" dirty="0">
                <a:latin typeface="Calibri" panose="020F0502020204030204" pitchFamily="34" charset="0"/>
                <a:cs typeface="Calibri" panose="020F0502020204030204" pitchFamily="34" charset="0"/>
              </a:rPr>
              <a:t> </a:t>
            </a:r>
            <a:r>
              <a:rPr lang="es-ES" sz="6600" b="1" dirty="0" err="1">
                <a:latin typeface="Calibri" panose="020F0502020204030204" pitchFamily="34" charset="0"/>
                <a:cs typeface="Calibri" panose="020F0502020204030204" pitchFamily="34" charset="0"/>
              </a:rPr>
              <a:t>Integrated</a:t>
            </a:r>
            <a:r>
              <a:rPr lang="es-ES" sz="6600" b="1" dirty="0">
                <a:latin typeface="Calibri" panose="020F0502020204030204" pitchFamily="34" charset="0"/>
                <a:cs typeface="Calibri" panose="020F0502020204030204" pitchFamily="34" charset="0"/>
              </a:rPr>
              <a:t> </a:t>
            </a:r>
            <a:r>
              <a:rPr lang="es-ES" sz="6600" b="1" dirty="0" err="1">
                <a:latin typeface="Calibri" panose="020F0502020204030204" pitchFamily="34" charset="0"/>
                <a:cs typeface="Calibri" panose="020F0502020204030204" pitchFamily="34" charset="0"/>
              </a:rPr>
              <a:t>Circuits</a:t>
            </a:r>
            <a:r>
              <a:rPr lang="es-ES_tradnl" altLang="es-CO" sz="6600" b="1" dirty="0">
                <a:latin typeface="Calibri" panose="020F0502020204030204" pitchFamily="34" charset="0"/>
                <a:cs typeface="Calibri" panose="020F0502020204030204" pitchFamily="34" charset="0"/>
              </a:rPr>
              <a:t>)</a:t>
            </a:r>
            <a:endParaRPr lang="es-ES" sz="6600" dirty="0"/>
          </a:p>
        </p:txBody>
      </p:sp>
      <p:pic>
        <p:nvPicPr>
          <p:cNvPr id="4" name="Imagen 3"/>
          <p:cNvPicPr>
            <a:picLocks noChangeAspect="1"/>
          </p:cNvPicPr>
          <p:nvPr/>
        </p:nvPicPr>
        <p:blipFill>
          <a:blip r:embed="rId2"/>
          <a:stretch>
            <a:fillRect/>
          </a:stretch>
        </p:blipFill>
        <p:spPr>
          <a:xfrm>
            <a:off x="11582400" y="6238875"/>
            <a:ext cx="609600" cy="619125"/>
          </a:xfrm>
          <a:prstGeom prst="rect">
            <a:avLst/>
          </a:prstGeom>
        </p:spPr>
      </p:pic>
      <p:pic>
        <p:nvPicPr>
          <p:cNvPr id="5" name="Imagen 4"/>
          <p:cNvPicPr>
            <a:picLocks noChangeAspect="1"/>
          </p:cNvPicPr>
          <p:nvPr/>
        </p:nvPicPr>
        <p:blipFill>
          <a:blip r:embed="rId3"/>
          <a:stretch>
            <a:fillRect/>
          </a:stretch>
        </p:blipFill>
        <p:spPr>
          <a:xfrm>
            <a:off x="3901440" y="3769995"/>
            <a:ext cx="4389120" cy="2468880"/>
          </a:xfrm>
          <a:prstGeom prst="rect">
            <a:avLst/>
          </a:prstGeom>
        </p:spPr>
      </p:pic>
    </p:spTree>
    <p:extLst>
      <p:ext uri="{BB962C8B-B14F-4D97-AF65-F5344CB8AC3E}">
        <p14:creationId xmlns:p14="http://schemas.microsoft.com/office/powerpoint/2010/main" val="2767229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3055711"/>
          </a:xfrm>
        </p:spPr>
        <p:txBody>
          <a:bodyPr>
            <a:noAutofit/>
          </a:bodyPr>
          <a:lstStyle/>
          <a:p>
            <a:r>
              <a:rPr lang="es-ES" dirty="0" smtClean="0">
                <a:latin typeface="Calibri" panose="020F0502020204030204" pitchFamily="34" charset="0"/>
                <a:cs typeface="Calibri" panose="020F0502020204030204" pitchFamily="34" charset="0"/>
              </a:rPr>
              <a:t>En el caso contrario, cuando el bit de lectura/escritura esté a nivel lógico alto (lectura), el dispositivo maestro genera pulsos de reloj para que el dispositivo esclavo pueda enviar los datos. </a:t>
            </a:r>
          </a:p>
          <a:p>
            <a:r>
              <a:rPr lang="es-ES" dirty="0" smtClean="0">
                <a:latin typeface="Calibri" panose="020F0502020204030204" pitchFamily="34" charset="0"/>
                <a:cs typeface="Calibri" panose="020F0502020204030204" pitchFamily="34" charset="0"/>
              </a:rPr>
              <a:t>Luego de cada byte recibido el dispositivo maestro (quien está recibiendo los datos) genera un pulso de reconocimiento.</a:t>
            </a:r>
          </a:p>
          <a:p>
            <a:r>
              <a:rPr lang="es-ES" dirty="0" smtClean="0">
                <a:latin typeface="Calibri" panose="020F0502020204030204" pitchFamily="34" charset="0"/>
                <a:cs typeface="Calibri" panose="020F0502020204030204" pitchFamily="34" charset="0"/>
              </a:rPr>
              <a:t>El dispositivo maestro puede dejar libre el bus generando una condición de parada (Stop).</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818" y="3420836"/>
            <a:ext cx="2900363" cy="2100263"/>
          </a:xfrm>
          <a:prstGeom prst="rect">
            <a:avLst/>
          </a:prstGeom>
        </p:spPr>
      </p:pic>
      <p:pic>
        <p:nvPicPr>
          <p:cNvPr id="5" name="Imagen 4"/>
          <p:cNvPicPr>
            <a:picLocks noChangeAspect="1"/>
          </p:cNvPicPr>
          <p:nvPr/>
        </p:nvPicPr>
        <p:blipFill>
          <a:blip r:embed="rId3"/>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196607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Autofit/>
          </a:bodyPr>
          <a:lstStyle/>
          <a:p>
            <a:r>
              <a:rPr lang="es-ES" dirty="0" smtClean="0">
                <a:latin typeface="Calibri" panose="020F0502020204030204" pitchFamily="34" charset="0"/>
                <a:cs typeface="Calibri" panose="020F0502020204030204" pitchFamily="34" charset="0"/>
              </a:rPr>
              <a:t>Si se desea seguir transmitiendo, el maestro puede generar otra condición de inicio en lugar de una condición de parada. Esta nueva condición se denomina Re-inicio y se puede usar para direccionar un dispositivo esclavo diferente o para alterar el estado del bit R/W.</a:t>
            </a:r>
          </a:p>
        </p:txBody>
      </p:sp>
      <p:pic>
        <p:nvPicPr>
          <p:cNvPr id="5" name="Imagen 4"/>
          <p:cNvPicPr>
            <a:picLocks noChangeAspect="1"/>
          </p:cNvPicPr>
          <p:nvPr/>
        </p:nvPicPr>
        <p:blipFill>
          <a:blip r:embed="rId2"/>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3910821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6000" b="1" dirty="0">
                <a:latin typeface="Calibri" panose="020F0502020204030204" pitchFamily="34" charset="0"/>
                <a:cs typeface="Calibri" panose="020F0502020204030204" pitchFamily="34" charset="0"/>
              </a:rPr>
              <a:t>Terminología del Bus I</a:t>
            </a:r>
            <a:r>
              <a:rPr lang="es-CO" sz="6000" b="1" baseline="30000" dirty="0">
                <a:latin typeface="Calibri" panose="020F0502020204030204" pitchFamily="34" charset="0"/>
                <a:cs typeface="Calibri" panose="020F0502020204030204" pitchFamily="34" charset="0"/>
              </a:rPr>
              <a:t>2</a:t>
            </a:r>
            <a:r>
              <a:rPr lang="es-CO" sz="6000" b="1" dirty="0">
                <a:latin typeface="Calibri" panose="020F0502020204030204" pitchFamily="34" charset="0"/>
                <a:cs typeface="Calibri" panose="020F0502020204030204" pitchFamily="34" charset="0"/>
              </a:rPr>
              <a:t>C</a:t>
            </a:r>
            <a:endParaRPr lang="es-ES" sz="6000" dirty="0"/>
          </a:p>
        </p:txBody>
      </p:sp>
      <p:sp>
        <p:nvSpPr>
          <p:cNvPr id="3" name="Marcador de contenido 2"/>
          <p:cNvSpPr>
            <a:spLocks noGrp="1"/>
          </p:cNvSpPr>
          <p:nvPr>
            <p:ph idx="1"/>
          </p:nvPr>
        </p:nvSpPr>
        <p:spPr/>
        <p:txBody>
          <a:bodyPr/>
          <a:lstStyle/>
          <a:p>
            <a:r>
              <a:rPr lang="es-ES" b="1" dirty="0">
                <a:latin typeface="Calibri" panose="020F0502020204030204" pitchFamily="34" charset="0"/>
                <a:cs typeface="Calibri" panose="020F0502020204030204" pitchFamily="34" charset="0"/>
              </a:rPr>
              <a:t>Maestro (Master):</a:t>
            </a:r>
            <a:r>
              <a:rPr lang="es-ES" dirty="0">
                <a:latin typeface="Calibri" panose="020F0502020204030204" pitchFamily="34" charset="0"/>
                <a:cs typeface="Calibri" panose="020F0502020204030204" pitchFamily="34" charset="0"/>
              </a:rPr>
              <a:t> Dispositivo que determina los tiempos y la dirección del tráfico en el bus. Es el único que aplica los pulsos de reloj en la línea SCL. Cuando se conectan varios dispositivos maestros a un mismo bus la configuración se denomina </a:t>
            </a:r>
            <a:r>
              <a:rPr lang="es-ES" dirty="0" err="1">
                <a:latin typeface="Calibri" panose="020F0502020204030204" pitchFamily="34" charset="0"/>
                <a:cs typeface="Calibri" panose="020F0502020204030204" pitchFamily="34" charset="0"/>
              </a:rPr>
              <a:t>Multi</a:t>
            </a:r>
            <a:r>
              <a:rPr lang="es-ES" dirty="0">
                <a:latin typeface="Calibri" panose="020F0502020204030204" pitchFamily="34" charset="0"/>
                <a:cs typeface="Calibri" panose="020F0502020204030204" pitchFamily="34" charset="0"/>
              </a:rPr>
              <a:t>-maestro.</a:t>
            </a:r>
          </a:p>
          <a:p>
            <a:r>
              <a:rPr lang="es-ES" b="1" dirty="0">
                <a:latin typeface="Calibri" panose="020F0502020204030204" pitchFamily="34" charset="0"/>
                <a:cs typeface="Calibri" panose="020F0502020204030204" pitchFamily="34" charset="0"/>
              </a:rPr>
              <a:t>Esclavo (Slave):</a:t>
            </a:r>
            <a:r>
              <a:rPr lang="es-ES" dirty="0">
                <a:latin typeface="Calibri" panose="020F0502020204030204" pitchFamily="34" charset="0"/>
                <a:cs typeface="Calibri" panose="020F0502020204030204" pitchFamily="34" charset="0"/>
              </a:rPr>
              <a:t> Todo dispositivo conectado al bus que no tiene la capacidad de generar pulsos de reloj. Los dispositivos esclavos reciben señales de comando y de reloj generados desde el maestro.</a:t>
            </a:r>
          </a:p>
          <a:p>
            <a:r>
              <a:rPr lang="es-ES" b="1" dirty="0" smtClean="0">
                <a:latin typeface="Calibri" panose="020F0502020204030204" pitchFamily="34" charset="0"/>
                <a:cs typeface="Calibri" panose="020F0502020204030204" pitchFamily="34" charset="0"/>
              </a:rPr>
              <a:t>Bus libre:</a:t>
            </a:r>
            <a:r>
              <a:rPr lang="es-ES" dirty="0" smtClean="0">
                <a:latin typeface="Calibri" panose="020F0502020204030204" pitchFamily="34" charset="0"/>
                <a:cs typeface="Calibri" panose="020F0502020204030204" pitchFamily="34" charset="0"/>
              </a:rPr>
              <a:t> Estado en el que ambas líneas (SDA y SCL) están inactivas, presentando un estado lógico alto. Es el único momento en que un dispositivo maestro puede comenzar a hacer uso del bus.</a:t>
            </a:r>
          </a:p>
        </p:txBody>
      </p:sp>
      <p:pic>
        <p:nvPicPr>
          <p:cNvPr id="4" name="Imagen 3"/>
          <p:cNvPicPr>
            <a:picLocks noChangeAspect="1"/>
          </p:cNvPicPr>
          <p:nvPr/>
        </p:nvPicPr>
        <p:blipFill>
          <a:blip r:embed="rId2"/>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327957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rmAutofit lnSpcReduction="10000"/>
          </a:bodyPr>
          <a:lstStyle/>
          <a:p>
            <a:r>
              <a:rPr lang="es-ES" b="1" dirty="0" smtClean="0">
                <a:latin typeface="Calibri" panose="020F0502020204030204" pitchFamily="34" charset="0"/>
                <a:cs typeface="Calibri" panose="020F0502020204030204" pitchFamily="34" charset="0"/>
              </a:rPr>
              <a:t>Bit de inicio (</a:t>
            </a:r>
            <a:r>
              <a:rPr lang="es-ES" b="1" dirty="0" err="1" smtClean="0">
                <a:latin typeface="Calibri" panose="020F0502020204030204" pitchFamily="34" charset="0"/>
                <a:cs typeface="Calibri" panose="020F0502020204030204" pitchFamily="34" charset="0"/>
              </a:rPr>
              <a:t>Start</a:t>
            </a:r>
            <a:r>
              <a:rPr lang="es-ES" b="1" dirty="0" smtClean="0">
                <a:latin typeface="Calibri" panose="020F0502020204030204" pitchFamily="34" charset="0"/>
                <a:cs typeface="Calibri" panose="020F0502020204030204" pitchFamily="34" charset="0"/>
              </a:rPr>
              <a:t>):</a:t>
            </a:r>
            <a:r>
              <a:rPr lang="es-ES" dirty="0" smtClean="0">
                <a:latin typeface="Calibri" panose="020F0502020204030204" pitchFamily="34" charset="0"/>
                <a:cs typeface="Calibri" panose="020F0502020204030204" pitchFamily="34" charset="0"/>
              </a:rPr>
              <a:t> Se produce cuando un dispositivo maestro ocupa el bus, generando dicha condición. La línea de datos (SDA) toma un estado bajo mientras que la línea de reloj (SCL) permanece alta.</a:t>
            </a:r>
          </a:p>
          <a:p>
            <a:r>
              <a:rPr lang="es-ES" b="1" dirty="0" smtClean="0">
                <a:latin typeface="Calibri" panose="020F0502020204030204" pitchFamily="34" charset="0"/>
                <a:cs typeface="Calibri" panose="020F0502020204030204" pitchFamily="34" charset="0"/>
              </a:rPr>
              <a:t>Bit de parada (Stop):</a:t>
            </a:r>
            <a:r>
              <a:rPr lang="es-ES" dirty="0" smtClean="0">
                <a:latin typeface="Calibri" panose="020F0502020204030204" pitchFamily="34" charset="0"/>
                <a:cs typeface="Calibri" panose="020F0502020204030204" pitchFamily="34" charset="0"/>
              </a:rPr>
              <a:t> Un dispositivo maestro puede generar esta condición, dejando libre el bus. La línea de datos y la de reloj toman un estado lógico alto.</a:t>
            </a:r>
          </a:p>
          <a:p>
            <a:r>
              <a:rPr lang="es-ES" b="1" dirty="0" smtClean="0">
                <a:latin typeface="Calibri" panose="020F0502020204030204" pitchFamily="34" charset="0"/>
                <a:cs typeface="Calibri" panose="020F0502020204030204" pitchFamily="34" charset="0"/>
              </a:rPr>
              <a:t>Dato válido:</a:t>
            </a:r>
            <a:r>
              <a:rPr lang="es-ES" dirty="0" smtClean="0">
                <a:latin typeface="Calibri" panose="020F0502020204030204" pitchFamily="34" charset="0"/>
                <a:cs typeface="Calibri" panose="020F0502020204030204" pitchFamily="34" charset="0"/>
              </a:rPr>
              <a:t> Situación generada cuando un dato presente en la línea SDA es estable al tiempo que la línea SCL está a nivel lógico alto.</a:t>
            </a:r>
          </a:p>
          <a:p>
            <a:r>
              <a:rPr lang="es-ES" b="1" dirty="0" smtClean="0">
                <a:latin typeface="Calibri" panose="020F0502020204030204" pitchFamily="34" charset="0"/>
                <a:cs typeface="Calibri" panose="020F0502020204030204" pitchFamily="34" charset="0"/>
              </a:rPr>
              <a:t>Formato de Datos:</a:t>
            </a:r>
            <a:r>
              <a:rPr lang="es-ES" dirty="0" smtClean="0">
                <a:latin typeface="Calibri" panose="020F0502020204030204" pitchFamily="34" charset="0"/>
                <a:cs typeface="Calibri" panose="020F0502020204030204" pitchFamily="34" charset="0"/>
              </a:rPr>
              <a:t> Un dato transmitido por el bus tiene una longitud de 8 bits. A cada byte transmitido le sigue un noveno pulso de reloj en el cual el dispositivo receptor del byte debe generar un pulso de reconocimiento.</a:t>
            </a:r>
          </a:p>
          <a:p>
            <a:r>
              <a:rPr lang="es-ES" b="1" dirty="0" smtClean="0">
                <a:latin typeface="Calibri" panose="020F0502020204030204" pitchFamily="34" charset="0"/>
                <a:cs typeface="Calibri" panose="020F0502020204030204" pitchFamily="34" charset="0"/>
              </a:rPr>
              <a:t>Reconocimiento (</a:t>
            </a:r>
            <a:r>
              <a:rPr lang="es-ES" b="1" dirty="0" err="1" smtClean="0">
                <a:latin typeface="Calibri" panose="020F0502020204030204" pitchFamily="34" charset="0"/>
                <a:cs typeface="Calibri" panose="020F0502020204030204" pitchFamily="34" charset="0"/>
              </a:rPr>
              <a:t>Acknowledge</a:t>
            </a:r>
            <a:r>
              <a:rPr lang="es-ES" b="1" dirty="0" smtClean="0">
                <a:latin typeface="Calibri" panose="020F0502020204030204" pitchFamily="34" charset="0"/>
                <a:cs typeface="Calibri" panose="020F0502020204030204" pitchFamily="34" charset="0"/>
              </a:rPr>
              <a:t>):</a:t>
            </a:r>
            <a:r>
              <a:rPr lang="es-ES" dirty="0" smtClean="0">
                <a:latin typeface="Calibri" panose="020F0502020204030204" pitchFamily="34" charset="0"/>
                <a:cs typeface="Calibri" panose="020F0502020204030204" pitchFamily="34" charset="0"/>
              </a:rPr>
              <a:t> El pulso de reconocimiento, conocido como ACK, se logra colocando la línea de datos a un nivel lógico bajo durante el transcurso del noveno pulso de reloj.</a:t>
            </a:r>
          </a:p>
        </p:txBody>
      </p:sp>
      <p:pic>
        <p:nvPicPr>
          <p:cNvPr id="4" name="Imagen 3"/>
          <p:cNvPicPr>
            <a:picLocks noChangeAspect="1"/>
          </p:cNvPicPr>
          <p:nvPr/>
        </p:nvPicPr>
        <p:blipFill>
          <a:blip r:embed="rId2"/>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153359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rmAutofit/>
          </a:bodyPr>
          <a:lstStyle/>
          <a:p>
            <a:r>
              <a:rPr lang="es-ES" b="1" dirty="0" smtClean="0">
                <a:latin typeface="Calibri" panose="020F0502020204030204" pitchFamily="34" charset="0"/>
                <a:cs typeface="Calibri" panose="020F0502020204030204" pitchFamily="34" charset="0"/>
              </a:rPr>
              <a:t>Dirección (</a:t>
            </a:r>
            <a:r>
              <a:rPr lang="es-ES" b="1" dirty="0" err="1" smtClean="0">
                <a:latin typeface="Calibri" panose="020F0502020204030204" pitchFamily="34" charset="0"/>
                <a:cs typeface="Calibri" panose="020F0502020204030204" pitchFamily="34" charset="0"/>
              </a:rPr>
              <a:t>Address</a:t>
            </a:r>
            <a:r>
              <a:rPr lang="es-ES" b="1" dirty="0" smtClean="0">
                <a:latin typeface="Calibri" panose="020F0502020204030204" pitchFamily="34" charset="0"/>
                <a:cs typeface="Calibri" panose="020F0502020204030204" pitchFamily="34" charset="0"/>
              </a:rPr>
              <a:t>):</a:t>
            </a:r>
            <a:r>
              <a:rPr lang="es-ES" dirty="0" smtClean="0">
                <a:latin typeface="Calibri" panose="020F0502020204030204" pitchFamily="34" charset="0"/>
                <a:cs typeface="Calibri" panose="020F0502020204030204" pitchFamily="34" charset="0"/>
              </a:rPr>
              <a:t> Los dispositivos usados en este bus poseen su propia y única dirección de acceso, preestablecida por el fabricante. Hay dispositivos que permiten definir parte de esa dirección, lo que permite que se pueda conectar en un mismo bus varios dispositivos del mismo tipo, sin líos de identificación.</a:t>
            </a:r>
          </a:p>
          <a:p>
            <a:r>
              <a:rPr lang="es-ES" b="1" dirty="0" smtClean="0">
                <a:latin typeface="Calibri" panose="020F0502020204030204" pitchFamily="34" charset="0"/>
                <a:cs typeface="Calibri" panose="020F0502020204030204" pitchFamily="34" charset="0"/>
              </a:rPr>
              <a:t>Dirección de acceso general: </a:t>
            </a:r>
            <a:r>
              <a:rPr lang="es-ES" dirty="0" smtClean="0">
                <a:latin typeface="Calibri" panose="020F0502020204030204" pitchFamily="34" charset="0"/>
                <a:cs typeface="Calibri" panose="020F0502020204030204" pitchFamily="34" charset="0"/>
              </a:rPr>
              <a:t>Es la dirección 00 a la que responden todos los dispositivos conectados al bus.</a:t>
            </a:r>
          </a:p>
          <a:p>
            <a:r>
              <a:rPr lang="es-ES" b="1" dirty="0" smtClean="0">
                <a:latin typeface="Calibri" panose="020F0502020204030204" pitchFamily="34" charset="0"/>
                <a:cs typeface="Calibri" panose="020F0502020204030204" pitchFamily="34" charset="0"/>
              </a:rPr>
              <a:t>Bit de Lectura/Escritura (R/W):</a:t>
            </a:r>
            <a:r>
              <a:rPr lang="es-ES" dirty="0" smtClean="0">
                <a:latin typeface="Calibri" panose="020F0502020204030204" pitchFamily="34" charset="0"/>
                <a:cs typeface="Calibri" panose="020F0502020204030204" pitchFamily="34" charset="0"/>
              </a:rPr>
              <a:t> Cada dispositivo tiene una dirección de 7 bits. El octavo bit (el menos significativo) que se envía durante la operación de direccionamiento, indica el tipo de operación a realizar. Si el bit es alto el maestro lee información proveniente de un dispositivo esclavo. Si el bit es bajo, el  maestro escribe información en un dispositivo esclavo.</a:t>
            </a:r>
          </a:p>
        </p:txBody>
      </p:sp>
      <p:pic>
        <p:nvPicPr>
          <p:cNvPr id="4" name="Imagen 3"/>
          <p:cNvPicPr>
            <a:picLocks noChangeAspect="1"/>
          </p:cNvPicPr>
          <p:nvPr/>
        </p:nvPicPr>
        <p:blipFill>
          <a:blip r:embed="rId2"/>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32342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6000" b="1" dirty="0">
                <a:latin typeface="Calibri" panose="020F0502020204030204" pitchFamily="34" charset="0"/>
                <a:cs typeface="Calibri" panose="020F0502020204030204" pitchFamily="34" charset="0"/>
              </a:rPr>
              <a:t>Algunos dispositivos I</a:t>
            </a:r>
            <a:r>
              <a:rPr lang="es-CO" sz="6000" b="1" baseline="30000" dirty="0">
                <a:latin typeface="Calibri" panose="020F0502020204030204" pitchFamily="34" charset="0"/>
                <a:cs typeface="Calibri" panose="020F0502020204030204" pitchFamily="34" charset="0"/>
              </a:rPr>
              <a:t>2</a:t>
            </a:r>
            <a:r>
              <a:rPr lang="es-CO" sz="6000" b="1" dirty="0">
                <a:latin typeface="Calibri" panose="020F0502020204030204" pitchFamily="34" charset="0"/>
                <a:cs typeface="Calibri" panose="020F0502020204030204" pitchFamily="34" charset="0"/>
              </a:rPr>
              <a:t>C</a:t>
            </a:r>
            <a:endParaRPr lang="es-ES" sz="6000" dirty="0"/>
          </a:p>
        </p:txBody>
      </p:sp>
      <p:sp>
        <p:nvSpPr>
          <p:cNvPr id="3" name="Marcador de contenido 2"/>
          <p:cNvSpPr>
            <a:spLocks noGrp="1"/>
          </p:cNvSpPr>
          <p:nvPr>
            <p:ph idx="1"/>
          </p:nvPr>
        </p:nvSpPr>
        <p:spPr/>
        <p:txBody>
          <a:bodyPr>
            <a:normAutofit lnSpcReduction="10000"/>
          </a:bodyPr>
          <a:lstStyle/>
          <a:p>
            <a:r>
              <a:rPr lang="es-ES_tradnl" altLang="es-CO" dirty="0" smtClean="0">
                <a:latin typeface="Calibri" panose="020F0502020204030204" pitchFamily="34" charset="0"/>
                <a:cs typeface="Calibri" panose="020F0502020204030204" pitchFamily="34" charset="0"/>
              </a:rPr>
              <a:t>24LC256 Memoria EEPROM 32K</a:t>
            </a:r>
          </a:p>
          <a:p>
            <a:r>
              <a:rPr lang="es-ES_tradnl" altLang="es-CO" dirty="0" smtClean="0">
                <a:latin typeface="Calibri" panose="020F0502020204030204" pitchFamily="34" charset="0"/>
                <a:cs typeface="Calibri" panose="020F0502020204030204" pitchFamily="34" charset="0"/>
              </a:rPr>
              <a:t>DS1624, Termómetro Digital</a:t>
            </a:r>
          </a:p>
          <a:p>
            <a:r>
              <a:rPr lang="es-ES_tradnl" altLang="es-CO" dirty="0" smtClean="0">
                <a:latin typeface="Calibri" panose="020F0502020204030204" pitchFamily="34" charset="0"/>
                <a:cs typeface="Calibri" panose="020F0502020204030204" pitchFamily="34" charset="0"/>
              </a:rPr>
              <a:t>DS1307, Reloj Tiempo Real</a:t>
            </a:r>
          </a:p>
          <a:p>
            <a:r>
              <a:rPr lang="es-ES_tradnl" altLang="es-CO" dirty="0" smtClean="0">
                <a:latin typeface="Calibri" panose="020F0502020204030204" pitchFamily="34" charset="0"/>
                <a:cs typeface="Calibri" panose="020F0502020204030204" pitchFamily="34" charset="0"/>
              </a:rPr>
              <a:t>PCF8574, Conversor de 8 líneas a I</a:t>
            </a:r>
            <a:r>
              <a:rPr lang="es-ES_tradnl" altLang="es-CO" baseline="30000" dirty="0" smtClean="0">
                <a:latin typeface="Calibri" panose="020F0502020204030204" pitchFamily="34" charset="0"/>
                <a:cs typeface="Calibri" panose="020F0502020204030204" pitchFamily="34" charset="0"/>
              </a:rPr>
              <a:t>2</a:t>
            </a:r>
            <a:r>
              <a:rPr lang="es-ES_tradnl" altLang="es-CO" dirty="0" smtClean="0">
                <a:latin typeface="Calibri" panose="020F0502020204030204" pitchFamily="34" charset="0"/>
                <a:cs typeface="Calibri" panose="020F0502020204030204" pitchFamily="34" charset="0"/>
              </a:rPr>
              <a:t>C</a:t>
            </a:r>
          </a:p>
          <a:p>
            <a:r>
              <a:rPr lang="es-ES_tradnl" altLang="es-CO" dirty="0" smtClean="0">
                <a:latin typeface="Calibri" panose="020F0502020204030204" pitchFamily="34" charset="0"/>
                <a:cs typeface="Calibri" panose="020F0502020204030204" pitchFamily="34" charset="0"/>
              </a:rPr>
              <a:t>PCF8591, Conversor ADC</a:t>
            </a:r>
          </a:p>
          <a:p>
            <a:r>
              <a:rPr lang="es-ES_tradnl" altLang="es-CO" dirty="0" smtClean="0">
                <a:latin typeface="Calibri" panose="020F0502020204030204" pitchFamily="34" charset="0"/>
                <a:cs typeface="Calibri" panose="020F0502020204030204" pitchFamily="34" charset="0"/>
              </a:rPr>
              <a:t>PCF8576, Driver Display LCD</a:t>
            </a:r>
          </a:p>
          <a:p>
            <a:r>
              <a:rPr lang="es-ES_tradnl" altLang="es-CO" dirty="0" smtClean="0">
                <a:latin typeface="Calibri" panose="020F0502020204030204" pitchFamily="34" charset="0"/>
                <a:cs typeface="Calibri" panose="020F0502020204030204" pitchFamily="34" charset="0"/>
              </a:rPr>
              <a:t>LM76, Termómetro Digital</a:t>
            </a:r>
          </a:p>
          <a:p>
            <a:r>
              <a:rPr lang="es-CO" altLang="es-CO" dirty="0" smtClean="0">
                <a:latin typeface="Calibri" panose="020F0502020204030204" pitchFamily="34" charset="0"/>
                <a:cs typeface="Calibri" panose="020F0502020204030204" pitchFamily="34" charset="0"/>
              </a:rPr>
              <a:t>AM2320, Sensor de Humedad y Temperatura</a:t>
            </a:r>
          </a:p>
          <a:p>
            <a:r>
              <a:rPr lang="es-CO" altLang="es-CO" dirty="0" smtClean="0">
                <a:latin typeface="Calibri" panose="020F0502020204030204" pitchFamily="34" charset="0"/>
                <a:cs typeface="Calibri" panose="020F0502020204030204" pitchFamily="34" charset="0"/>
              </a:rPr>
              <a:t>CMPS10, Brújula Digital</a:t>
            </a:r>
            <a:endParaRPr lang="es-ES" altLang="es-CO" dirty="0" smtClean="0">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182862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6000" b="1" dirty="0">
                <a:latin typeface="Calibri" panose="020F0502020204030204" pitchFamily="34" charset="0"/>
                <a:cs typeface="Calibri" panose="020F0502020204030204" pitchFamily="34" charset="0"/>
              </a:rPr>
              <a:t>El I</a:t>
            </a:r>
            <a:r>
              <a:rPr lang="es-CO" sz="6000" b="1" baseline="30000" dirty="0">
                <a:latin typeface="Calibri" panose="020F0502020204030204" pitchFamily="34" charset="0"/>
                <a:cs typeface="Calibri" panose="020F0502020204030204" pitchFamily="34" charset="0"/>
              </a:rPr>
              <a:t>2</a:t>
            </a:r>
            <a:r>
              <a:rPr lang="es-CO" sz="6000" b="1" dirty="0">
                <a:latin typeface="Calibri" panose="020F0502020204030204" pitchFamily="34" charset="0"/>
                <a:cs typeface="Calibri" panose="020F0502020204030204" pitchFamily="34" charset="0"/>
              </a:rPr>
              <a:t>C en el ESP32</a:t>
            </a:r>
            <a:endParaRPr lang="es-ES" sz="6000" dirty="0"/>
          </a:p>
        </p:txBody>
      </p:sp>
      <p:sp>
        <p:nvSpPr>
          <p:cNvPr id="3" name="Marcador de contenido 2"/>
          <p:cNvSpPr>
            <a:spLocks noGrp="1"/>
          </p:cNvSpPr>
          <p:nvPr>
            <p:ph idx="1"/>
          </p:nvPr>
        </p:nvSpPr>
        <p:spPr/>
        <p:txBody>
          <a:bodyPr>
            <a:normAutofit lnSpcReduction="10000"/>
          </a:bodyPr>
          <a:lstStyle/>
          <a:p>
            <a:r>
              <a:rPr lang="es-ES" dirty="0" smtClean="0">
                <a:latin typeface="Calibri" panose="020F0502020204030204" pitchFamily="34" charset="0"/>
                <a:cs typeface="Calibri" panose="020F0502020204030204" pitchFamily="34" charset="0"/>
              </a:rPr>
              <a:t>El ESP32 tiene dos interfaces de bus I²C (I2C0 e I2C1) que pueden servir como maestro o esclavo I²C, dependiendo de la configuración del usuario.</a:t>
            </a:r>
          </a:p>
          <a:p>
            <a:r>
              <a:rPr lang="es-ES" dirty="0" smtClean="0">
                <a:latin typeface="Calibri" panose="020F0502020204030204" pitchFamily="34" charset="0"/>
                <a:cs typeface="Calibri" panose="020F0502020204030204" pitchFamily="34" charset="0"/>
              </a:rPr>
              <a:t>Las interfaces I²C soportan:</a:t>
            </a:r>
          </a:p>
          <a:p>
            <a:pPr marL="800100" lvl="2" indent="0">
              <a:buNone/>
            </a:pPr>
            <a:r>
              <a:rPr lang="es-ES" sz="2800" dirty="0" smtClean="0">
                <a:latin typeface="Calibri" panose="020F0502020204030204" pitchFamily="34" charset="0"/>
                <a:cs typeface="Calibri" panose="020F0502020204030204" pitchFamily="34" charset="0"/>
              </a:rPr>
              <a:t>Modo estándar (100 Kbit/s)</a:t>
            </a:r>
          </a:p>
          <a:p>
            <a:pPr marL="800100" lvl="2" indent="0">
              <a:buNone/>
            </a:pPr>
            <a:r>
              <a:rPr lang="es-ES" sz="2800" dirty="0" smtClean="0">
                <a:latin typeface="Calibri" panose="020F0502020204030204" pitchFamily="34" charset="0"/>
                <a:cs typeface="Calibri" panose="020F0502020204030204" pitchFamily="34" charset="0"/>
              </a:rPr>
              <a:t>Modo rápido (400 Kbit/s)</a:t>
            </a:r>
          </a:p>
          <a:p>
            <a:pPr marL="800100" lvl="2" indent="0">
              <a:buNone/>
            </a:pPr>
            <a:r>
              <a:rPr lang="es-ES" sz="2800" dirty="0" smtClean="0">
                <a:latin typeface="Calibri" panose="020F0502020204030204" pitchFamily="34" charset="0"/>
                <a:cs typeface="Calibri" panose="020F0502020204030204" pitchFamily="34" charset="0"/>
              </a:rPr>
              <a:t>Hasta 5 MHz, aunque limitado por la “fuerza” de </a:t>
            </a:r>
            <a:r>
              <a:rPr lang="es-ES" sz="2800" dirty="0" err="1" smtClean="0">
                <a:latin typeface="Calibri" panose="020F0502020204030204" pitchFamily="34" charset="0"/>
                <a:cs typeface="Calibri" panose="020F0502020204030204" pitchFamily="34" charset="0"/>
              </a:rPr>
              <a:t>pull</a:t>
            </a:r>
            <a:r>
              <a:rPr lang="es-ES" sz="2800" dirty="0" smtClean="0">
                <a:latin typeface="Calibri" panose="020F0502020204030204" pitchFamily="34" charset="0"/>
                <a:cs typeface="Calibri" panose="020F0502020204030204" pitchFamily="34" charset="0"/>
              </a:rPr>
              <a:t>-up de SDA</a:t>
            </a:r>
          </a:p>
          <a:p>
            <a:pPr marL="800100" lvl="2" indent="0">
              <a:buNone/>
            </a:pPr>
            <a:r>
              <a:rPr lang="es-ES" sz="2800" dirty="0" smtClean="0">
                <a:latin typeface="Calibri" panose="020F0502020204030204" pitchFamily="34" charset="0"/>
                <a:cs typeface="Calibri" panose="020F0502020204030204" pitchFamily="34" charset="0"/>
              </a:rPr>
              <a:t>Modo de direccionamiento de 7 bits/10 bits</a:t>
            </a:r>
          </a:p>
          <a:p>
            <a:pPr marL="800100" lvl="2" indent="0">
              <a:buNone/>
            </a:pPr>
            <a:r>
              <a:rPr lang="es-ES" sz="2800" dirty="0" smtClean="0">
                <a:latin typeface="Calibri" panose="020F0502020204030204" pitchFamily="34" charset="0"/>
                <a:cs typeface="Calibri" panose="020F0502020204030204" pitchFamily="34" charset="0"/>
              </a:rPr>
              <a:t>Modo de direccionamiento doble.</a:t>
            </a:r>
          </a:p>
          <a:p>
            <a:pPr marL="800100" lvl="2" indent="0">
              <a:buNone/>
            </a:pPr>
            <a:r>
              <a:rPr lang="fr-FR" sz="2800" dirty="0" smtClean="0">
                <a:latin typeface="Calibri" panose="020F0502020204030204" pitchFamily="34" charset="0"/>
                <a:cs typeface="Calibri" panose="020F0502020204030204" pitchFamily="34" charset="0"/>
              </a:rPr>
              <a:t>Filtro de ruido de tipo digital programable.</a:t>
            </a:r>
            <a:endParaRPr lang="es-ES" sz="2800" dirty="0" smtClean="0">
              <a:latin typeface="Calibri" panose="020F0502020204030204" pitchFamily="34" charset="0"/>
              <a:cs typeface="Calibri" panose="020F0502020204030204" pitchFamily="34" charset="0"/>
            </a:endParaRPr>
          </a:p>
        </p:txBody>
      </p:sp>
      <p:pic>
        <p:nvPicPr>
          <p:cNvPr id="5" name="Imagen 4"/>
          <p:cNvPicPr>
            <a:picLocks noChangeAspect="1"/>
          </p:cNvPicPr>
          <p:nvPr/>
        </p:nvPicPr>
        <p:blipFill>
          <a:blip r:embed="rId2"/>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325933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3368675"/>
          </a:xfrm>
        </p:spPr>
        <p:txBody>
          <a:bodyPr>
            <a:normAutofit/>
          </a:bodyPr>
          <a:lstStyle/>
          <a:p>
            <a:r>
              <a:rPr lang="es-ES" dirty="0" smtClean="0">
                <a:cs typeface="Calibri" panose="020F0502020204030204" pitchFamily="34" charset="0"/>
              </a:rPr>
              <a:t>Los usuarios pueden programar registros de comandos para controlar las interfaces I²C, de modo que tienen más flexibilidad.</a:t>
            </a:r>
          </a:p>
          <a:p>
            <a:r>
              <a:rPr lang="es-ES" dirty="0" smtClean="0"/>
              <a:t>Todos los periféricos del ESP32 están interconectados internamente a través de una matriz GPIO. Esto te permite, al usuario, </a:t>
            </a:r>
            <a:r>
              <a:rPr lang="es-ES" dirty="0" err="1" smtClean="0"/>
              <a:t>enrutar</a:t>
            </a:r>
            <a:r>
              <a:rPr lang="es-ES" dirty="0" smtClean="0"/>
              <a:t> cualquier señal de periférico a cualquier pin GPIO. Pero, por defecto, la señal de cada periférico se </a:t>
            </a:r>
            <a:r>
              <a:rPr lang="es-ES" dirty="0" err="1" smtClean="0"/>
              <a:t>enruta</a:t>
            </a:r>
            <a:r>
              <a:rPr lang="es-ES" dirty="0" smtClean="0"/>
              <a:t> a un pin específico. Estos son los pines I</a:t>
            </a:r>
            <a:r>
              <a:rPr lang="es-ES" baseline="30000" dirty="0" smtClean="0"/>
              <a:t>2</a:t>
            </a:r>
            <a:r>
              <a:rPr lang="es-ES" dirty="0" smtClean="0"/>
              <a:t>C para (I2C0, I2C1) en el ESP32 tal como se indica en su hoja de datos :</a:t>
            </a:r>
          </a:p>
        </p:txBody>
      </p:sp>
      <p:pic>
        <p:nvPicPr>
          <p:cNvPr id="4" name="Imagen 3"/>
          <p:cNvPicPr>
            <a:picLocks noChangeAspect="1"/>
          </p:cNvPicPr>
          <p:nvPr/>
        </p:nvPicPr>
        <p:blipFill>
          <a:blip r:embed="rId2"/>
          <a:stretch>
            <a:fillRect/>
          </a:stretch>
        </p:blipFill>
        <p:spPr>
          <a:xfrm>
            <a:off x="11582400" y="6238875"/>
            <a:ext cx="609600" cy="619125"/>
          </a:xfrm>
          <a:prstGeom prst="rect">
            <a:avLst/>
          </a:prstGeom>
        </p:spPr>
      </p:pic>
      <p:pic>
        <p:nvPicPr>
          <p:cNvPr id="6" name="Imagen 5"/>
          <p:cNvPicPr>
            <a:picLocks noChangeAspect="1"/>
          </p:cNvPicPr>
          <p:nvPr/>
        </p:nvPicPr>
        <p:blipFill>
          <a:blip r:embed="rId3"/>
          <a:stretch>
            <a:fillRect/>
          </a:stretch>
        </p:blipFill>
        <p:spPr>
          <a:xfrm>
            <a:off x="1042338" y="3733800"/>
            <a:ext cx="10107324" cy="2044700"/>
          </a:xfrm>
          <a:prstGeom prst="rect">
            <a:avLst/>
          </a:prstGeom>
        </p:spPr>
      </p:pic>
    </p:spTree>
    <p:extLst>
      <p:ext uri="{BB962C8B-B14F-4D97-AF65-F5344CB8AC3E}">
        <p14:creationId xmlns:p14="http://schemas.microsoft.com/office/powerpoint/2010/main" val="1296571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2797175"/>
          </a:xfrm>
        </p:spPr>
        <p:txBody>
          <a:bodyPr>
            <a:noAutofit/>
          </a:bodyPr>
          <a:lstStyle/>
          <a:p>
            <a:r>
              <a:rPr lang="es-ES" dirty="0" smtClean="0"/>
              <a:t>El problema es que algunos de esos pines GPIO no son accesibles en muchos módulos ESP32. Por lo tanto, el controlador de Arduino Core para I</a:t>
            </a:r>
            <a:r>
              <a:rPr lang="es-ES" baseline="30000" dirty="0" smtClean="0"/>
              <a:t>2</a:t>
            </a:r>
            <a:r>
              <a:rPr lang="es-ES" dirty="0" smtClean="0"/>
              <a:t>C tuvo que hacer uso de la matriz GPIO para redirigir esas señales a otros pines "más accesibles". </a:t>
            </a:r>
          </a:p>
          <a:p>
            <a:r>
              <a:rPr lang="es-ES" dirty="0" smtClean="0"/>
              <a:t>Los siguientes pines son los pines I2C0 por defecto en Arduino Core (utilizando la biblioteca genérica </a:t>
            </a:r>
            <a:r>
              <a:rPr lang="es-ES" i="1" dirty="0" err="1" smtClean="0"/>
              <a:t>Wire.begin</a:t>
            </a:r>
            <a:r>
              <a:rPr lang="es-ES" i="1" dirty="0" smtClean="0"/>
              <a:t>()</a:t>
            </a:r>
            <a:r>
              <a:rPr lang="es-ES" dirty="0" smtClean="0"/>
              <a:t>):</a:t>
            </a:r>
            <a:endParaRPr lang="es-ES" dirty="0"/>
          </a:p>
        </p:txBody>
      </p:sp>
      <p:pic>
        <p:nvPicPr>
          <p:cNvPr id="4" name="Imagen 3"/>
          <p:cNvPicPr>
            <a:picLocks noChangeAspect="1"/>
          </p:cNvPicPr>
          <p:nvPr/>
        </p:nvPicPr>
        <p:blipFill>
          <a:blip r:embed="rId2"/>
          <a:stretch>
            <a:fillRect/>
          </a:stretch>
        </p:blipFill>
        <p:spPr>
          <a:xfrm>
            <a:off x="11582400" y="6238875"/>
            <a:ext cx="609600" cy="619125"/>
          </a:xfrm>
          <a:prstGeom prst="rect">
            <a:avLst/>
          </a:prstGeom>
        </p:spPr>
      </p:pic>
      <p:pic>
        <p:nvPicPr>
          <p:cNvPr id="5" name="Imagen 4"/>
          <p:cNvPicPr>
            <a:picLocks noChangeAspect="1"/>
          </p:cNvPicPr>
          <p:nvPr/>
        </p:nvPicPr>
        <p:blipFill>
          <a:blip r:embed="rId3"/>
          <a:stretch>
            <a:fillRect/>
          </a:stretch>
        </p:blipFill>
        <p:spPr>
          <a:xfrm>
            <a:off x="2582941" y="3162300"/>
            <a:ext cx="7026117" cy="2628900"/>
          </a:xfrm>
          <a:prstGeom prst="rect">
            <a:avLst/>
          </a:prstGeom>
        </p:spPr>
      </p:pic>
    </p:spTree>
    <p:extLst>
      <p:ext uri="{BB962C8B-B14F-4D97-AF65-F5344CB8AC3E}">
        <p14:creationId xmlns:p14="http://schemas.microsoft.com/office/powerpoint/2010/main" val="1599643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rmAutofit/>
          </a:bodyPr>
          <a:lstStyle/>
          <a:p>
            <a:r>
              <a:rPr lang="es-ES" dirty="0" smtClean="0"/>
              <a:t>Cuando se incluye la </a:t>
            </a:r>
            <a:r>
              <a:rPr lang="es-ES" dirty="0" err="1" smtClean="0"/>
              <a:t>libreria"Wire.h</a:t>
            </a:r>
            <a:r>
              <a:rPr lang="es-ES" dirty="0" smtClean="0"/>
              <a:t>", está por defecto configurado como periférico I</a:t>
            </a:r>
            <a:r>
              <a:rPr lang="es-ES" baseline="30000" dirty="0" smtClean="0"/>
              <a:t>2</a:t>
            </a:r>
            <a:r>
              <a:rPr lang="es-ES" dirty="0" smtClean="0"/>
              <a:t>C el componente I2C0, y las líneas (SDA y SCL) están configuradas por defecto como se indicó anteriormente. Sin embargo, es posible cambiar los pines I</a:t>
            </a:r>
            <a:r>
              <a:rPr lang="es-ES" baseline="30000" dirty="0" smtClean="0"/>
              <a:t>2</a:t>
            </a:r>
            <a:r>
              <a:rPr lang="es-ES" dirty="0" smtClean="0"/>
              <a:t>C por defecto del ESP32 en la función de configuración y dirigir esas señales a cualquier pin GPIO que se desee:</a:t>
            </a:r>
          </a:p>
          <a:p>
            <a:pPr marL="0" indent="0">
              <a:buNone/>
            </a:pPr>
            <a:r>
              <a:rPr lang="es-ES" dirty="0"/>
              <a:t>	</a:t>
            </a:r>
            <a:r>
              <a:rPr lang="es-ES" b="1" dirty="0" err="1" smtClean="0"/>
              <a:t>Wire.begin</a:t>
            </a:r>
            <a:r>
              <a:rPr lang="es-ES" b="1" dirty="0" smtClean="0"/>
              <a:t>(SDA0_Pin, SCL0_Pin);</a:t>
            </a:r>
          </a:p>
          <a:p>
            <a:r>
              <a:rPr lang="es-ES" dirty="0" smtClean="0"/>
              <a:t>Lo recomendable es utilizar el objeto </a:t>
            </a:r>
            <a:r>
              <a:rPr lang="es-ES" i="1" dirty="0" err="1" smtClean="0"/>
              <a:t>TwoWire</a:t>
            </a:r>
            <a:r>
              <a:rPr lang="es-ES" dirty="0" smtClean="0"/>
              <a:t> que permite definir un bus I</a:t>
            </a:r>
            <a:r>
              <a:rPr lang="es-ES" baseline="30000" dirty="0" smtClean="0"/>
              <a:t>2</a:t>
            </a:r>
            <a:r>
              <a:rPr lang="es-ES" dirty="0" smtClean="0"/>
              <a:t>C con las señales (SCL y SDA) que se </a:t>
            </a:r>
            <a:r>
              <a:rPr lang="es-ES" dirty="0" err="1" smtClean="0"/>
              <a:t>enrutan</a:t>
            </a:r>
            <a:r>
              <a:rPr lang="es-ES" dirty="0" smtClean="0"/>
              <a:t> a los pines GPIO personalizados que el usuario elija:</a:t>
            </a:r>
          </a:p>
          <a:p>
            <a:pPr marL="0" indent="0">
              <a:buNone/>
            </a:pPr>
            <a:r>
              <a:rPr lang="es-ES" dirty="0" smtClean="0"/>
              <a:t>	</a:t>
            </a:r>
            <a:r>
              <a:rPr lang="es-ES" b="1" dirty="0" err="1" smtClean="0"/>
              <a:t>TwoWire</a:t>
            </a:r>
            <a:r>
              <a:rPr lang="es-ES" b="1" dirty="0" smtClean="0"/>
              <a:t> I2C_0 = </a:t>
            </a:r>
            <a:r>
              <a:rPr lang="es-ES" b="1" dirty="0" err="1" smtClean="0"/>
              <a:t>TwoWire</a:t>
            </a:r>
            <a:r>
              <a:rPr lang="es-ES" b="1" dirty="0" smtClean="0"/>
              <a:t>(0);</a:t>
            </a:r>
          </a:p>
        </p:txBody>
      </p:sp>
      <p:pic>
        <p:nvPicPr>
          <p:cNvPr id="4" name="Imagen 3"/>
          <p:cNvPicPr>
            <a:picLocks noChangeAspect="1"/>
          </p:cNvPicPr>
          <p:nvPr/>
        </p:nvPicPr>
        <p:blipFill>
          <a:blip r:embed="rId2"/>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40249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6000" b="1" dirty="0">
                <a:latin typeface="Calibri" panose="020F0502020204030204" pitchFamily="34" charset="0"/>
                <a:cs typeface="Calibri" panose="020F0502020204030204" pitchFamily="34" charset="0"/>
              </a:rPr>
              <a:t>Especificaciones del I</a:t>
            </a:r>
            <a:r>
              <a:rPr lang="es-CO" sz="6000" b="1" baseline="30000" dirty="0">
                <a:latin typeface="Calibri" panose="020F0502020204030204" pitchFamily="34" charset="0"/>
                <a:cs typeface="Calibri" panose="020F0502020204030204" pitchFamily="34" charset="0"/>
              </a:rPr>
              <a:t>2</a:t>
            </a:r>
            <a:r>
              <a:rPr lang="es-CO" sz="6000" b="1" dirty="0">
                <a:latin typeface="Calibri" panose="020F0502020204030204" pitchFamily="34" charset="0"/>
                <a:cs typeface="Calibri" panose="020F0502020204030204" pitchFamily="34" charset="0"/>
              </a:rPr>
              <a:t>C</a:t>
            </a:r>
            <a:endParaRPr lang="es-ES" sz="6000" dirty="0"/>
          </a:p>
        </p:txBody>
      </p:sp>
      <p:sp>
        <p:nvSpPr>
          <p:cNvPr id="3" name="Marcador de contenido 2"/>
          <p:cNvSpPr>
            <a:spLocks noGrp="1"/>
          </p:cNvSpPr>
          <p:nvPr>
            <p:ph idx="1"/>
          </p:nvPr>
        </p:nvSpPr>
        <p:spPr/>
        <p:txBody>
          <a:bodyPr>
            <a:normAutofit lnSpcReduction="10000"/>
          </a:bodyPr>
          <a:lstStyle/>
          <a:p>
            <a:r>
              <a:rPr lang="es-ES" dirty="0">
                <a:latin typeface="Calibri" panose="020F0502020204030204" pitchFamily="34" charset="0"/>
                <a:cs typeface="Calibri" panose="020F0502020204030204" pitchFamily="34" charset="0"/>
              </a:rPr>
              <a:t>El bus I</a:t>
            </a:r>
            <a:r>
              <a:rPr lang="es-ES" baseline="30000" dirty="0">
                <a:latin typeface="Calibri" panose="020F0502020204030204" pitchFamily="34" charset="0"/>
                <a:cs typeface="Calibri" panose="020F0502020204030204" pitchFamily="34" charset="0"/>
              </a:rPr>
              <a:t>2</a:t>
            </a:r>
            <a:r>
              <a:rPr lang="es-ES" dirty="0">
                <a:latin typeface="Calibri" panose="020F0502020204030204" pitchFamily="34" charset="0"/>
                <a:cs typeface="Calibri" panose="020F0502020204030204" pitchFamily="34" charset="0"/>
              </a:rPr>
              <a:t>C es un estándar mundial que se implementa en más de 1000 IC diferentes fabricados por más de 50 compañías.</a:t>
            </a:r>
          </a:p>
          <a:p>
            <a:r>
              <a:rPr lang="es-ES" dirty="0">
                <a:latin typeface="Calibri" panose="020F0502020204030204" pitchFamily="34" charset="0"/>
                <a:cs typeface="Calibri" panose="020F0502020204030204" pitchFamily="34" charset="0"/>
              </a:rPr>
              <a:t>El bus I</a:t>
            </a:r>
            <a:r>
              <a:rPr lang="es-ES" baseline="30000" dirty="0">
                <a:latin typeface="Calibri" panose="020F0502020204030204" pitchFamily="34" charset="0"/>
                <a:cs typeface="Calibri" panose="020F0502020204030204" pitchFamily="34" charset="0"/>
              </a:rPr>
              <a:t>2</a:t>
            </a:r>
            <a:r>
              <a:rPr lang="es-ES" dirty="0">
                <a:latin typeface="Calibri" panose="020F0502020204030204" pitchFamily="34" charset="0"/>
                <a:cs typeface="Calibri" panose="020F0502020204030204" pitchFamily="34" charset="0"/>
              </a:rPr>
              <a:t>C se utiliza en diversas arquitecturas de control, como el bus de administración del sistema (</a:t>
            </a:r>
            <a:r>
              <a:rPr lang="es-ES" dirty="0" err="1">
                <a:latin typeface="Calibri" panose="020F0502020204030204" pitchFamily="34" charset="0"/>
                <a:cs typeface="Calibri" panose="020F0502020204030204" pitchFamily="34" charset="0"/>
              </a:rPr>
              <a:t>SMBus</a:t>
            </a:r>
            <a:r>
              <a:rPr lang="es-ES" dirty="0">
                <a:latin typeface="Calibri" panose="020F0502020204030204" pitchFamily="34" charset="0"/>
                <a:cs typeface="Calibri" panose="020F0502020204030204" pitchFamily="34" charset="0"/>
              </a:rPr>
              <a:t>), el bus de administración de energía (</a:t>
            </a:r>
            <a:r>
              <a:rPr lang="es-ES" dirty="0" err="1">
                <a:latin typeface="Calibri" panose="020F0502020204030204" pitchFamily="34" charset="0"/>
                <a:cs typeface="Calibri" panose="020F0502020204030204" pitchFamily="34" charset="0"/>
              </a:rPr>
              <a:t>PMBus</a:t>
            </a:r>
            <a:r>
              <a:rPr lang="es-ES" dirty="0">
                <a:latin typeface="Calibri" panose="020F0502020204030204" pitchFamily="34" charset="0"/>
                <a:cs typeface="Calibri" panose="020F0502020204030204" pitchFamily="34" charset="0"/>
              </a:rPr>
              <a:t>), la interfaz de administración de plataforma inteligente (IPMI), el canal de datos de pantalla (DDC) y la arquitectura avanzada de computación de telecomunicaciones (ATCA</a:t>
            </a:r>
            <a:r>
              <a:rPr lang="es-ES" dirty="0" smtClean="0">
                <a:latin typeface="Calibri" panose="020F0502020204030204" pitchFamily="34" charset="0"/>
                <a:cs typeface="Calibri" panose="020F0502020204030204" pitchFamily="34" charset="0"/>
              </a:rPr>
              <a:t>).</a:t>
            </a:r>
          </a:p>
          <a:p>
            <a:r>
              <a:rPr lang="es-ES" dirty="0" smtClean="0">
                <a:latin typeface="Calibri" panose="020F0502020204030204" pitchFamily="34" charset="0"/>
                <a:cs typeface="Calibri" panose="020F0502020204030204" pitchFamily="34" charset="0"/>
              </a:rPr>
              <a:t>Para simplificar la conexión entre circuitos integrados, Philips </a:t>
            </a:r>
            <a:r>
              <a:rPr lang="es-ES" dirty="0" err="1" smtClean="0">
                <a:latin typeface="Calibri" panose="020F0502020204030204" pitchFamily="34" charset="0"/>
                <a:cs typeface="Calibri" panose="020F0502020204030204" pitchFamily="34" charset="0"/>
              </a:rPr>
              <a:t>Semiconductors</a:t>
            </a:r>
            <a:r>
              <a:rPr lang="es-ES" dirty="0" smtClean="0">
                <a:latin typeface="Calibri" panose="020F0502020204030204" pitchFamily="34" charset="0"/>
                <a:cs typeface="Calibri" panose="020F0502020204030204" pitchFamily="34" charset="0"/>
              </a:rPr>
              <a:t> (ahora NXP </a:t>
            </a:r>
            <a:r>
              <a:rPr lang="es-ES" dirty="0" err="1" smtClean="0">
                <a:latin typeface="Calibri" panose="020F0502020204030204" pitchFamily="34" charset="0"/>
                <a:cs typeface="Calibri" panose="020F0502020204030204" pitchFamily="34" charset="0"/>
              </a:rPr>
              <a:t>Semiconductors</a:t>
            </a:r>
            <a:r>
              <a:rPr lang="es-ES" dirty="0" smtClean="0">
                <a:latin typeface="Calibri" panose="020F0502020204030204" pitchFamily="34" charset="0"/>
                <a:cs typeface="Calibri" panose="020F0502020204030204" pitchFamily="34" charset="0"/>
              </a:rPr>
              <a:t>) desarrolló un bus bidireccional sencillo de 2 hilos. </a:t>
            </a:r>
            <a:endParaRPr lang="es-ES" dirty="0"/>
          </a:p>
        </p:txBody>
      </p:sp>
      <p:pic>
        <p:nvPicPr>
          <p:cNvPr id="4" name="Imagen 3"/>
          <p:cNvPicPr>
            <a:picLocks noChangeAspect="1"/>
          </p:cNvPicPr>
          <p:nvPr/>
        </p:nvPicPr>
        <p:blipFill>
          <a:blip r:embed="rId2"/>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1119231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lstStyle/>
          <a:p>
            <a:r>
              <a:rPr lang="es-ES" dirty="0" smtClean="0">
                <a:latin typeface="Calibri" panose="020F0502020204030204" pitchFamily="34" charset="0"/>
                <a:cs typeface="Calibri" panose="020F0502020204030204" pitchFamily="34" charset="0"/>
              </a:rPr>
              <a:t>Este bus se llama Inter IC o I</a:t>
            </a:r>
            <a:r>
              <a:rPr lang="es-ES" baseline="30000" dirty="0" smtClean="0">
                <a:latin typeface="Calibri" panose="020F0502020204030204" pitchFamily="34" charset="0"/>
                <a:cs typeface="Calibri" panose="020F0502020204030204" pitchFamily="34" charset="0"/>
              </a:rPr>
              <a:t>2</a:t>
            </a:r>
            <a:r>
              <a:rPr lang="es-ES" dirty="0" smtClean="0">
                <a:latin typeface="Calibri" panose="020F0502020204030204" pitchFamily="34" charset="0"/>
                <a:cs typeface="Calibri" panose="020F0502020204030204" pitchFamily="34" charset="0"/>
              </a:rPr>
              <a:t>C-bus. </a:t>
            </a:r>
          </a:p>
          <a:p>
            <a:r>
              <a:rPr lang="es-ES" dirty="0" smtClean="0">
                <a:latin typeface="Calibri" panose="020F0502020204030204" pitchFamily="34" charset="0"/>
                <a:cs typeface="Calibri" panose="020F0502020204030204" pitchFamily="34" charset="0"/>
              </a:rPr>
              <a:t>Todos los dispositivos compatibles con el bus I</a:t>
            </a:r>
            <a:r>
              <a:rPr lang="es-ES" baseline="30000" dirty="0" smtClean="0">
                <a:latin typeface="Calibri" panose="020F0502020204030204" pitchFamily="34" charset="0"/>
                <a:cs typeface="Calibri" panose="020F0502020204030204" pitchFamily="34" charset="0"/>
              </a:rPr>
              <a:t>2</a:t>
            </a:r>
            <a:r>
              <a:rPr lang="es-ES" dirty="0" smtClean="0">
                <a:latin typeface="Calibri" panose="020F0502020204030204" pitchFamily="34" charset="0"/>
                <a:cs typeface="Calibri" panose="020F0502020204030204" pitchFamily="34" charset="0"/>
              </a:rPr>
              <a:t>C incorporan una interfaz en el chip que les permite comunicarse directamente entre sí a través del bus I</a:t>
            </a:r>
            <a:r>
              <a:rPr lang="es-ES" baseline="30000" dirty="0" smtClean="0">
                <a:latin typeface="Calibri" panose="020F0502020204030204" pitchFamily="34" charset="0"/>
                <a:cs typeface="Calibri" panose="020F0502020204030204" pitchFamily="34" charset="0"/>
              </a:rPr>
              <a:t>2</a:t>
            </a:r>
            <a:r>
              <a:rPr lang="es-ES" dirty="0" smtClean="0">
                <a:latin typeface="Calibri" panose="020F0502020204030204" pitchFamily="34" charset="0"/>
                <a:cs typeface="Calibri" panose="020F0502020204030204" pitchFamily="34" charset="0"/>
              </a:rPr>
              <a:t>C, este concepto de diseño resuelve  muchos problemas de interconexión que surgen al diseñar circuitos de control digital.</a:t>
            </a:r>
          </a:p>
          <a:p>
            <a:endParaRPr lang="es-ES" dirty="0"/>
          </a:p>
        </p:txBody>
      </p:sp>
      <p:pic>
        <p:nvPicPr>
          <p:cNvPr id="4" name="Imagen 3"/>
          <p:cNvPicPr>
            <a:picLocks noChangeAspect="1"/>
          </p:cNvPicPr>
          <p:nvPr/>
        </p:nvPicPr>
        <p:blipFill>
          <a:blip r:embed="rId2"/>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142960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6000" b="1" dirty="0">
                <a:latin typeface="Calibri" panose="020F0502020204030204" pitchFamily="34" charset="0"/>
                <a:cs typeface="Calibri" panose="020F0502020204030204" pitchFamily="34" charset="0"/>
              </a:rPr>
              <a:t>Características del Bus I</a:t>
            </a:r>
            <a:r>
              <a:rPr lang="es-CO" sz="6000" b="1" baseline="30000" dirty="0">
                <a:latin typeface="Calibri" panose="020F0502020204030204" pitchFamily="34" charset="0"/>
                <a:cs typeface="Calibri" panose="020F0502020204030204" pitchFamily="34" charset="0"/>
              </a:rPr>
              <a:t>2</a:t>
            </a:r>
            <a:r>
              <a:rPr lang="es-CO" sz="6000" b="1" dirty="0">
                <a:latin typeface="Calibri" panose="020F0502020204030204" pitchFamily="34" charset="0"/>
                <a:cs typeface="Calibri" panose="020F0502020204030204" pitchFamily="34" charset="0"/>
              </a:rPr>
              <a:t>C</a:t>
            </a:r>
            <a:endParaRPr lang="es-ES" sz="6000" dirty="0"/>
          </a:p>
        </p:txBody>
      </p:sp>
      <p:sp>
        <p:nvSpPr>
          <p:cNvPr id="3" name="Marcador de contenido 2"/>
          <p:cNvSpPr>
            <a:spLocks noGrp="1"/>
          </p:cNvSpPr>
          <p:nvPr>
            <p:ph idx="1"/>
          </p:nvPr>
        </p:nvSpPr>
        <p:spPr/>
        <p:txBody>
          <a:bodyPr>
            <a:noAutofit/>
          </a:bodyPr>
          <a:lstStyle/>
          <a:p>
            <a:r>
              <a:rPr lang="es-ES" dirty="0" smtClean="0">
                <a:latin typeface="Calibri" panose="020F0502020204030204" pitchFamily="34" charset="0"/>
                <a:cs typeface="Calibri" panose="020F0502020204030204" pitchFamily="34" charset="0"/>
              </a:rPr>
              <a:t>Solo se requieren dos líneas de bus; una línea de datos en serie (SDA) y una línea de reloj en serie SCL (por sus siglas en inglés). </a:t>
            </a:r>
          </a:p>
          <a:p>
            <a:r>
              <a:rPr lang="es-ES" dirty="0" smtClean="0">
                <a:latin typeface="Calibri" panose="020F0502020204030204" pitchFamily="34" charset="0"/>
                <a:cs typeface="Calibri" panose="020F0502020204030204" pitchFamily="34" charset="0"/>
              </a:rPr>
              <a:t>Cada dispositivo conectado al bus es </a:t>
            </a:r>
            <a:r>
              <a:rPr lang="es-ES" dirty="0" err="1" smtClean="0">
                <a:latin typeface="Calibri" panose="020F0502020204030204" pitchFamily="34" charset="0"/>
                <a:cs typeface="Calibri" panose="020F0502020204030204" pitchFamily="34" charset="0"/>
              </a:rPr>
              <a:t>direccionable</a:t>
            </a:r>
            <a:r>
              <a:rPr lang="es-ES" dirty="0" smtClean="0">
                <a:latin typeface="Calibri" panose="020F0502020204030204" pitchFamily="34" charset="0"/>
                <a:cs typeface="Calibri" panose="020F0502020204030204" pitchFamily="34" charset="0"/>
              </a:rPr>
              <a:t> por software mediante una dirección única y en todo momento existen simples relaciones maestro/esclavo; los maestros pueden operar como transmisores maestros o como receptores maestros.</a:t>
            </a:r>
          </a:p>
          <a:p>
            <a:r>
              <a:rPr lang="es-ES" dirty="0" smtClean="0">
                <a:latin typeface="Calibri" panose="020F0502020204030204" pitchFamily="34" charset="0"/>
                <a:cs typeface="Calibri" panose="020F0502020204030204" pitchFamily="34" charset="0"/>
              </a:rPr>
              <a:t>Es un verdadero bus de múltiples maestros que incluye detección de colisiones y arbitraje para evitar la corrupción de datos si dos o más maestros inician la transferencia de datos simultáneamente.</a:t>
            </a:r>
          </a:p>
          <a:p>
            <a:endParaRPr lang="es-ES" dirty="0"/>
          </a:p>
        </p:txBody>
      </p:sp>
      <p:pic>
        <p:nvPicPr>
          <p:cNvPr id="4" name="Imagen 3"/>
          <p:cNvPicPr>
            <a:picLocks noChangeAspect="1"/>
          </p:cNvPicPr>
          <p:nvPr/>
        </p:nvPicPr>
        <p:blipFill>
          <a:blip r:embed="rId2"/>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78815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lstStyle/>
          <a:p>
            <a:r>
              <a:rPr lang="es-ES" dirty="0" smtClean="0">
                <a:latin typeface="Calibri" panose="020F0502020204030204" pitchFamily="34" charset="0"/>
                <a:cs typeface="Calibri" panose="020F0502020204030204" pitchFamily="34" charset="0"/>
              </a:rPr>
              <a:t>Comunicación serial a 8 bits, bidireccional, las transferencias de datos se pueden realizar a una velocidad de hasta 100 kbit/s en modo Estándar, hasta 400 kbit/s en modo rápido, hasta 1 Mbit/s en modo rápido plus o hasta 3.4 Mbit/s en el modo de alta velocidad.</a:t>
            </a:r>
          </a:p>
          <a:p>
            <a:r>
              <a:rPr lang="es-ES" dirty="0" smtClean="0">
                <a:latin typeface="Calibri" panose="020F0502020204030204" pitchFamily="34" charset="0"/>
                <a:cs typeface="Calibri" panose="020F0502020204030204" pitchFamily="34" charset="0"/>
              </a:rPr>
              <a:t>Comunicación serial a 8 bits, para transferencias de datos unidireccionales de hasta 5 Mbit/s en modo ultra rápido.</a:t>
            </a:r>
          </a:p>
          <a:p>
            <a:r>
              <a:rPr lang="es-ES" dirty="0" smtClean="0">
                <a:latin typeface="Calibri" panose="020F0502020204030204" pitchFamily="34" charset="0"/>
                <a:cs typeface="Calibri" panose="020F0502020204030204" pitchFamily="34" charset="0"/>
              </a:rPr>
              <a:t>El filtrado en chip rechaza los picos en la línea de datos del bus para preservar la integridad de los datos.</a:t>
            </a:r>
          </a:p>
          <a:p>
            <a:r>
              <a:rPr lang="es-ES" dirty="0" smtClean="0">
                <a:latin typeface="Calibri" panose="020F0502020204030204" pitchFamily="34" charset="0"/>
                <a:cs typeface="Calibri" panose="020F0502020204030204" pitchFamily="34" charset="0"/>
              </a:rPr>
              <a:t>La cantidad de circuitos integrados que se pueden conectar a la misma está limitado solo por una capacitancia máxima del bus (típicamente 400pF). Se puede permitir más capacitancia bajo ciertas condiciones. </a:t>
            </a:r>
          </a:p>
          <a:p>
            <a:endParaRPr lang="es-ES" dirty="0"/>
          </a:p>
        </p:txBody>
      </p:sp>
      <p:pic>
        <p:nvPicPr>
          <p:cNvPr id="4" name="Imagen 3"/>
          <p:cNvPicPr>
            <a:picLocks noChangeAspect="1"/>
          </p:cNvPicPr>
          <p:nvPr/>
        </p:nvPicPr>
        <p:blipFill>
          <a:blip r:embed="rId2"/>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6514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2565854"/>
          </a:xfrm>
        </p:spPr>
        <p:txBody>
          <a:bodyPr/>
          <a:lstStyle/>
          <a:p>
            <a:r>
              <a:rPr lang="es-ES" dirty="0" smtClean="0">
                <a:latin typeface="Calibri" panose="020F0502020204030204" pitchFamily="34" charset="0"/>
                <a:cs typeface="Calibri" panose="020F0502020204030204" pitchFamily="34" charset="0"/>
              </a:rPr>
              <a:t>SDA y SCL son líneas bidireccionales, conectadas a una tensión de alimentación positiva a través de una fuente de corriente o una resistencia de </a:t>
            </a:r>
            <a:r>
              <a:rPr lang="es-ES" dirty="0" err="1" smtClean="0">
                <a:latin typeface="Calibri" panose="020F0502020204030204" pitchFamily="34" charset="0"/>
                <a:cs typeface="Calibri" panose="020F0502020204030204" pitchFamily="34" charset="0"/>
              </a:rPr>
              <a:t>pull</a:t>
            </a:r>
            <a:r>
              <a:rPr lang="es-ES" dirty="0" smtClean="0">
                <a:latin typeface="Calibri" panose="020F0502020204030204" pitchFamily="34" charset="0"/>
                <a:cs typeface="Calibri" panose="020F0502020204030204" pitchFamily="34" charset="0"/>
              </a:rPr>
              <a:t>-up, cuando el bus  está libre ambas líneas son altas. Las etapas de salida de los dispositivos conectados al bus deben tener un drenaje abierto o un colector abierto para realizar la función AND cableada.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246" y="2930979"/>
            <a:ext cx="9957508" cy="2918899"/>
          </a:xfrm>
          <a:prstGeom prst="rect">
            <a:avLst/>
          </a:prstGeom>
        </p:spPr>
      </p:pic>
      <p:pic>
        <p:nvPicPr>
          <p:cNvPr id="5" name="Imagen 4"/>
          <p:cNvPicPr>
            <a:picLocks noChangeAspect="1"/>
          </p:cNvPicPr>
          <p:nvPr/>
        </p:nvPicPr>
        <p:blipFill>
          <a:blip r:embed="rId3"/>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87496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6000" b="1" dirty="0">
                <a:latin typeface="Calibri" panose="020F0502020204030204" pitchFamily="34" charset="0"/>
                <a:cs typeface="Calibri" panose="020F0502020204030204" pitchFamily="34" charset="0"/>
              </a:rPr>
              <a:t>Comunicación del Bus I</a:t>
            </a:r>
            <a:r>
              <a:rPr lang="es-CO" sz="6000" b="1" baseline="30000" dirty="0">
                <a:latin typeface="Calibri" panose="020F0502020204030204" pitchFamily="34" charset="0"/>
                <a:cs typeface="Calibri" panose="020F0502020204030204" pitchFamily="34" charset="0"/>
              </a:rPr>
              <a:t>2</a:t>
            </a:r>
            <a:r>
              <a:rPr lang="es-CO" sz="6000" b="1" dirty="0">
                <a:latin typeface="Calibri" panose="020F0502020204030204" pitchFamily="34" charset="0"/>
                <a:cs typeface="Calibri" panose="020F0502020204030204" pitchFamily="34" charset="0"/>
              </a:rPr>
              <a:t>C</a:t>
            </a:r>
            <a:endParaRPr lang="es-ES" sz="6000" dirty="0"/>
          </a:p>
        </p:txBody>
      </p:sp>
      <p:sp>
        <p:nvSpPr>
          <p:cNvPr id="3" name="Marcador de contenido 2"/>
          <p:cNvSpPr>
            <a:spLocks noGrp="1"/>
          </p:cNvSpPr>
          <p:nvPr>
            <p:ph idx="1"/>
          </p:nvPr>
        </p:nvSpPr>
        <p:spPr/>
        <p:txBody>
          <a:bodyPr/>
          <a:lstStyle/>
          <a:p>
            <a:r>
              <a:rPr lang="es-ES" dirty="0" smtClean="0">
                <a:latin typeface="Calibri" panose="020F0502020204030204" pitchFamily="34" charset="0"/>
                <a:cs typeface="Calibri" panose="020F0502020204030204" pitchFamily="34" charset="0"/>
              </a:rPr>
              <a:t>Habiendo varios dispositivos conectados sobre el bus, es necesario tener un protocolo para establecer una comunicación a través de él.</a:t>
            </a:r>
          </a:p>
          <a:p>
            <a:r>
              <a:rPr lang="es-ES" dirty="0" smtClean="0">
                <a:latin typeface="Calibri" panose="020F0502020204030204" pitchFamily="34" charset="0"/>
                <a:cs typeface="Calibri" panose="020F0502020204030204" pitchFamily="34" charset="0"/>
              </a:rPr>
              <a:t>Lo más importante: existen dispositivos maestros y dispositivos esclavos. Sólo los dispositivos maestros pueden iniciar una comunicación.</a:t>
            </a:r>
          </a:p>
          <a:p>
            <a:r>
              <a:rPr lang="es-ES" dirty="0" smtClean="0">
                <a:latin typeface="Calibri" panose="020F0502020204030204" pitchFamily="34" charset="0"/>
                <a:cs typeface="Calibri" panose="020F0502020204030204" pitchFamily="34" charset="0"/>
              </a:rPr>
              <a:t>La condición inicial, de bus libre, es cuando ambas señales (SDA y SCL) están en estado lógico alto. En este estado cualquier dispositivo maestro puede ocuparlo, estableciendo la condición de inicio (</a:t>
            </a:r>
            <a:r>
              <a:rPr lang="es-ES" dirty="0" err="1" smtClean="0">
                <a:latin typeface="Calibri" panose="020F0502020204030204" pitchFamily="34" charset="0"/>
                <a:cs typeface="Calibri" panose="020F0502020204030204" pitchFamily="34" charset="0"/>
              </a:rPr>
              <a:t>Start</a:t>
            </a:r>
            <a:r>
              <a:rPr lang="es-ES" dirty="0" smtClean="0">
                <a:latin typeface="Calibri" panose="020F0502020204030204" pitchFamily="34" charset="0"/>
                <a:cs typeface="Calibri" panose="020F0502020204030204" pitchFamily="34" charset="0"/>
              </a:rPr>
              <a:t>). Esta condición se da cuando un maestro pone en estado bajo la línea de datos (SDA), pero dejando en alto la línea de reloj (SCL).</a:t>
            </a:r>
          </a:p>
        </p:txBody>
      </p:sp>
      <p:pic>
        <p:nvPicPr>
          <p:cNvPr id="4" name="Imagen 3"/>
          <p:cNvPicPr>
            <a:picLocks noChangeAspect="1"/>
          </p:cNvPicPr>
          <p:nvPr/>
        </p:nvPicPr>
        <p:blipFill>
          <a:blip r:embed="rId2"/>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216249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849335"/>
            <a:ext cx="10515600" cy="3327627"/>
          </a:xfrm>
        </p:spPr>
        <p:txBody>
          <a:bodyPr/>
          <a:lstStyle/>
          <a:p>
            <a:r>
              <a:rPr lang="es-ES" dirty="0" smtClean="0">
                <a:latin typeface="Calibri" panose="020F0502020204030204" pitchFamily="34" charset="0"/>
                <a:cs typeface="Calibri" panose="020F0502020204030204" pitchFamily="34" charset="0"/>
              </a:rPr>
              <a:t>El primer byte que se transmite luego de la condición de inicio contiene siete bits que componen la dirección del dispositivo que se desea seleccionar, y un octavo bit que corresponde a la operación que se quiere realizar con él (lectura o escritura).</a:t>
            </a:r>
          </a:p>
          <a:p>
            <a:r>
              <a:rPr lang="es-ES" dirty="0" smtClean="0">
                <a:latin typeface="Calibri" panose="020F0502020204030204" pitchFamily="34" charset="0"/>
                <a:cs typeface="Calibri" panose="020F0502020204030204" pitchFamily="34" charset="0"/>
              </a:rPr>
              <a:t>Si el dispositivo cuya dirección corresponde a la que se indica en los siete bits (A0-A6) está presente en el bus, éste contesta con un bit en bajo, ubicado inmediatamente luego del octavo bit que ha enviado el dispositivo maestro (ACK). </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818" y="485076"/>
            <a:ext cx="2900363" cy="2100263"/>
          </a:xfrm>
          <a:prstGeom prst="rect">
            <a:avLst/>
          </a:prstGeom>
        </p:spPr>
      </p:pic>
      <p:pic>
        <p:nvPicPr>
          <p:cNvPr id="5" name="Imagen 4"/>
          <p:cNvPicPr>
            <a:picLocks noChangeAspect="1"/>
          </p:cNvPicPr>
          <p:nvPr/>
        </p:nvPicPr>
        <p:blipFill>
          <a:blip r:embed="rId3"/>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206450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lstStyle/>
          <a:p>
            <a:r>
              <a:rPr lang="es-ES" dirty="0" smtClean="0">
                <a:latin typeface="Calibri" panose="020F0502020204030204" pitchFamily="34" charset="0"/>
                <a:cs typeface="Calibri" panose="020F0502020204030204" pitchFamily="34" charset="0"/>
              </a:rPr>
              <a:t>El bit ACK en bajo le indica al maestro que el esclavo reconoce la solicitud y está en condiciones de comunicarse, así se establece la comunicación y se inicia el intercambio de información entre los dispositivos.</a:t>
            </a:r>
          </a:p>
          <a:p>
            <a:endParaRPr lang="es-CO" dirty="0">
              <a:latin typeface="Calibri" panose="020F0502020204030204" pitchFamily="34" charset="0"/>
              <a:cs typeface="Calibri" panose="020F0502020204030204" pitchFamily="34" charset="0"/>
            </a:endParaRPr>
          </a:p>
          <a:p>
            <a:endParaRPr lang="es-CO" dirty="0" smtClean="0">
              <a:latin typeface="Calibri" panose="020F0502020204030204" pitchFamily="34" charset="0"/>
              <a:cs typeface="Calibri" panose="020F0502020204030204" pitchFamily="34" charset="0"/>
            </a:endParaRPr>
          </a:p>
          <a:p>
            <a:endParaRPr lang="es-CO" dirty="0">
              <a:latin typeface="Calibri" panose="020F0502020204030204" pitchFamily="34" charset="0"/>
              <a:cs typeface="Calibri" panose="020F0502020204030204" pitchFamily="34" charset="0"/>
            </a:endParaRPr>
          </a:p>
          <a:p>
            <a:r>
              <a:rPr lang="es-ES" dirty="0" smtClean="0">
                <a:latin typeface="Calibri" panose="020F0502020204030204" pitchFamily="34" charset="0"/>
                <a:cs typeface="Calibri" panose="020F0502020204030204" pitchFamily="34" charset="0"/>
              </a:rPr>
              <a:t>Si el bit de lectura/escritura (R/W) fue puesto a nivel lógico bajo (escritura), el dispositivo maestro envía datos al dispositivo esclavo. </a:t>
            </a:r>
          </a:p>
          <a:p>
            <a:r>
              <a:rPr lang="es-ES" dirty="0" smtClean="0">
                <a:latin typeface="Calibri" panose="020F0502020204030204" pitchFamily="34" charset="0"/>
                <a:cs typeface="Calibri" panose="020F0502020204030204" pitchFamily="34" charset="0"/>
              </a:rPr>
              <a:t>Esto se mantiene mientras continúe recibiendo señales de reconocimiento, la comunicación concluye cuando se hayan transmitido todos los datos.</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768" y="2064706"/>
            <a:ext cx="8764464" cy="1372457"/>
          </a:xfrm>
          <a:prstGeom prst="rect">
            <a:avLst/>
          </a:prstGeom>
        </p:spPr>
      </p:pic>
      <p:pic>
        <p:nvPicPr>
          <p:cNvPr id="5" name="Imagen 4"/>
          <p:cNvPicPr>
            <a:picLocks noChangeAspect="1"/>
          </p:cNvPicPr>
          <p:nvPr/>
        </p:nvPicPr>
        <p:blipFill>
          <a:blip r:embed="rId3"/>
          <a:stretch>
            <a:fillRect/>
          </a:stretch>
        </p:blipFill>
        <p:spPr>
          <a:xfrm>
            <a:off x="11582400" y="6238875"/>
            <a:ext cx="609600" cy="619125"/>
          </a:xfrm>
          <a:prstGeom prst="rect">
            <a:avLst/>
          </a:prstGeom>
        </p:spPr>
      </p:pic>
    </p:spTree>
    <p:extLst>
      <p:ext uri="{BB962C8B-B14F-4D97-AF65-F5344CB8AC3E}">
        <p14:creationId xmlns:p14="http://schemas.microsoft.com/office/powerpoint/2010/main" val="5221607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1581</Words>
  <Application>Microsoft Office PowerPoint</Application>
  <PresentationFormat>Panorámica</PresentationFormat>
  <Paragraphs>71</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Tema de Office</vt:lpstr>
      <vt:lpstr>Bus I2C (Inter Integrated Circuits)</vt:lpstr>
      <vt:lpstr>Especificaciones del I2C</vt:lpstr>
      <vt:lpstr>Presentación de PowerPoint</vt:lpstr>
      <vt:lpstr>Características del Bus I2C</vt:lpstr>
      <vt:lpstr>Presentación de PowerPoint</vt:lpstr>
      <vt:lpstr>Presentación de PowerPoint</vt:lpstr>
      <vt:lpstr>Comunicación del Bus I2C</vt:lpstr>
      <vt:lpstr>Presentación de PowerPoint</vt:lpstr>
      <vt:lpstr>Presentación de PowerPoint</vt:lpstr>
      <vt:lpstr>Presentación de PowerPoint</vt:lpstr>
      <vt:lpstr>Presentación de PowerPoint</vt:lpstr>
      <vt:lpstr>Terminología del Bus I2C</vt:lpstr>
      <vt:lpstr>Presentación de PowerPoint</vt:lpstr>
      <vt:lpstr>Presentación de PowerPoint</vt:lpstr>
      <vt:lpstr>Algunos dispositivos I2C</vt:lpstr>
      <vt:lpstr>El I2C en el ESP32</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I2C (Inter Integrated Circuits)</dc:title>
  <dc:creator>Usuario de Windows</dc:creator>
  <cp:lastModifiedBy>Usuario de Windows</cp:lastModifiedBy>
  <cp:revision>9</cp:revision>
  <dcterms:created xsi:type="dcterms:W3CDTF">2021-08-09T16:00:18Z</dcterms:created>
  <dcterms:modified xsi:type="dcterms:W3CDTF">2021-08-09T19:22:00Z</dcterms:modified>
</cp:coreProperties>
</file>