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DE66-9134-4DF4-8099-99ABC8219D56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AE4A-734F-4602-8C8B-2CE395CEB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494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DE66-9134-4DF4-8099-99ABC8219D56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AE4A-734F-4602-8C8B-2CE395CEB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69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DE66-9134-4DF4-8099-99ABC8219D56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AE4A-734F-4602-8C8B-2CE395CEB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642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DE66-9134-4DF4-8099-99ABC8219D56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AE4A-734F-4602-8C8B-2CE395CEB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486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DE66-9134-4DF4-8099-99ABC8219D56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AE4A-734F-4602-8C8B-2CE395CEB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994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DE66-9134-4DF4-8099-99ABC8219D56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AE4A-734F-4602-8C8B-2CE395CEB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76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DE66-9134-4DF4-8099-99ABC8219D56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AE4A-734F-4602-8C8B-2CE395CEB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108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DE66-9134-4DF4-8099-99ABC8219D56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AE4A-734F-4602-8C8B-2CE395CEB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123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DE66-9134-4DF4-8099-99ABC8219D56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AE4A-734F-4602-8C8B-2CE395CEB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32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DE66-9134-4DF4-8099-99ABC8219D56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AE4A-734F-4602-8C8B-2CE395CEB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702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DE66-9134-4DF4-8099-99ABC8219D56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AE4A-734F-4602-8C8B-2CE395CEB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836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9DE66-9134-4DF4-8099-99ABC8219D56}" type="datetimeFigureOut">
              <a:rPr lang="es-ES" smtClean="0"/>
              <a:t>10/08/2021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FAE4A-734F-4602-8C8B-2CE395CEB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175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320801"/>
            <a:ext cx="9144000" cy="1092200"/>
          </a:xfrm>
        </p:spPr>
        <p:txBody>
          <a:bodyPr>
            <a:noAutofit/>
          </a:bodyPr>
          <a:lstStyle/>
          <a:p>
            <a:r>
              <a:rPr lang="es-CO" sz="6600" b="1" dirty="0" smtClean="0">
                <a:latin typeface="+mn-lt"/>
              </a:rPr>
              <a:t>Bluetooth </a:t>
            </a:r>
            <a:r>
              <a:rPr lang="es-CO" sz="6600" b="1" dirty="0">
                <a:latin typeface="+mn-lt"/>
              </a:rPr>
              <a:t>del ESP32</a:t>
            </a:r>
            <a:endParaRPr lang="es-ES" sz="6600" b="1" dirty="0">
              <a:latin typeface="+mn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221" y="3792582"/>
            <a:ext cx="8263558" cy="245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9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Autofit/>
          </a:bodyPr>
          <a:lstStyle/>
          <a:p>
            <a:pPr marL="228600" lvl="1" algn="just">
              <a:spcBef>
                <a:spcPts val="1000"/>
              </a:spcBef>
            </a:pPr>
            <a:r>
              <a:rPr lang="es-ES" sz="2800" dirty="0" smtClean="0"/>
              <a:t>Comprobar </a:t>
            </a:r>
            <a:r>
              <a:rPr lang="es-ES" sz="2800" dirty="0"/>
              <a:t>si hay bytes disponibles para leer en el puerto </a:t>
            </a:r>
            <a:r>
              <a:rPr lang="es-ES" sz="2800" dirty="0" smtClean="0"/>
              <a:t>serial Bluetooth, la </a:t>
            </a:r>
            <a:r>
              <a:rPr lang="es-ES" sz="2800" dirty="0"/>
              <a:t>función no requiere ningún parámetro de </a:t>
            </a:r>
            <a:r>
              <a:rPr lang="es-ES" sz="2800" dirty="0" smtClean="0"/>
              <a:t>entrada:</a:t>
            </a:r>
            <a:endParaRPr lang="es-CO" sz="2800" dirty="0"/>
          </a:p>
          <a:p>
            <a:pPr marL="457200" lvl="1" indent="0" algn="just">
              <a:buNone/>
            </a:pPr>
            <a:r>
              <a:rPr lang="es-ES" sz="2800" b="1" dirty="0" err="1" smtClean="0"/>
              <a:t>SerialBT.available</a:t>
            </a:r>
            <a:r>
              <a:rPr lang="es-ES" sz="2800" b="1" dirty="0" smtClean="0"/>
              <a:t>();</a:t>
            </a:r>
            <a:endParaRPr lang="es-ES" sz="2800" dirty="0" smtClean="0"/>
          </a:p>
          <a:p>
            <a:pPr marL="228600" lvl="1" algn="just">
              <a:spcBef>
                <a:spcPts val="1000"/>
              </a:spcBef>
            </a:pPr>
            <a:r>
              <a:rPr lang="es-CO" sz="2800" dirty="0" smtClean="0"/>
              <a:t>Leer </a:t>
            </a:r>
            <a:r>
              <a:rPr lang="es-ES" sz="2800" dirty="0" smtClean="0"/>
              <a:t>datos recibidos por Bluetooth, la función no requiere ningún parámetro de entrada:</a:t>
            </a:r>
            <a:endParaRPr lang="es-CO" sz="2800" dirty="0"/>
          </a:p>
          <a:p>
            <a:pPr marL="457200" lvl="1" indent="0" algn="just">
              <a:buNone/>
            </a:pPr>
            <a:r>
              <a:rPr lang="es-ES" sz="2800" b="1" dirty="0" err="1" smtClean="0"/>
              <a:t>SerialBT.read</a:t>
            </a:r>
            <a:r>
              <a:rPr lang="es-ES" sz="2800" b="1" dirty="0" smtClean="0"/>
              <a:t>();</a:t>
            </a:r>
            <a:endParaRPr lang="es-ES" sz="2800" b="1" dirty="0"/>
          </a:p>
          <a:p>
            <a:pPr algn="just"/>
            <a:r>
              <a:rPr lang="es-ES" dirty="0" smtClean="0"/>
              <a:t>Enviar una </a:t>
            </a:r>
            <a:r>
              <a:rPr lang="es-ES" dirty="0"/>
              <a:t>cadena de texto, o el valor de una expresión, que se pasa como argumento:</a:t>
            </a:r>
          </a:p>
          <a:p>
            <a:pPr marL="457200" lvl="1" indent="0" algn="just">
              <a:buNone/>
            </a:pPr>
            <a:r>
              <a:rPr lang="es-ES" sz="2800" b="1" dirty="0" err="1"/>
              <a:t>SerialBT</a:t>
            </a:r>
            <a:r>
              <a:rPr lang="es-ES" sz="2800" b="1" dirty="0" err="1" smtClean="0"/>
              <a:t>.print</a:t>
            </a:r>
            <a:r>
              <a:rPr lang="es-ES" sz="2800" b="1" dirty="0"/>
              <a:t>(); </a:t>
            </a:r>
          </a:p>
          <a:p>
            <a:pPr algn="just"/>
            <a:r>
              <a:rPr lang="es-ES" dirty="0"/>
              <a:t>Enviar una cadena de texto, o el valor de una expresión, que se pasa como argumento. Al final, inserta un salto de línea:</a:t>
            </a:r>
          </a:p>
          <a:p>
            <a:pPr marL="457200" lvl="1" indent="0" algn="just">
              <a:buNone/>
            </a:pPr>
            <a:r>
              <a:rPr lang="es-ES" sz="2800" b="1" dirty="0" err="1"/>
              <a:t>SerialBT</a:t>
            </a:r>
            <a:r>
              <a:rPr lang="es-ES" sz="2800" b="1" dirty="0" err="1" smtClean="0"/>
              <a:t>.println</a:t>
            </a:r>
            <a:r>
              <a:rPr lang="es-ES" sz="2800" b="1" dirty="0"/>
              <a:t>();</a:t>
            </a:r>
          </a:p>
          <a:p>
            <a:pPr algn="just"/>
            <a:endParaRPr lang="es-ES" dirty="0" smtClean="0"/>
          </a:p>
          <a:p>
            <a:pPr algn="just"/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Autofit/>
          </a:bodyPr>
          <a:lstStyle/>
          <a:p>
            <a:pPr algn="just"/>
            <a:r>
              <a:rPr lang="es-ES" dirty="0" smtClean="0"/>
              <a:t>El ESP32 integra un controlador de enlace Bluetooth y banda base Bluetooth, que llevan a cabo los protocolos de banda base y otras rutinas de enlace de bajo nivel, como la modulación/demodulación, el procesamiento de paquetes, el procesamiento del flujo de bits salto de frecuencia, etc.</a:t>
            </a:r>
          </a:p>
          <a:p>
            <a:pPr algn="just"/>
            <a:r>
              <a:rPr lang="es-ES" dirty="0" smtClean="0"/>
              <a:t>Cumple con las especificaciones Bluetooth v4.2 BR/EDR y BLE:</a:t>
            </a:r>
          </a:p>
          <a:p>
            <a:pPr marL="457200" lvl="1" indent="0" algn="just">
              <a:buNone/>
            </a:pPr>
            <a:r>
              <a:rPr lang="es-ES" sz="2800" dirty="0" smtClean="0"/>
              <a:t>Transmisor de clase 1, clase 2 y clase 3 sin amplificador de potencia externo</a:t>
            </a:r>
          </a:p>
          <a:p>
            <a:pPr marL="457200" lvl="1" indent="0" algn="just">
              <a:buNone/>
            </a:pPr>
            <a:r>
              <a:rPr lang="es-ES" sz="2800" dirty="0" smtClean="0"/>
              <a:t>Control de potencia mejorado</a:t>
            </a:r>
          </a:p>
          <a:p>
            <a:pPr marL="457200" lvl="1" indent="0" algn="just">
              <a:buNone/>
            </a:pPr>
            <a:r>
              <a:rPr lang="es-ES" sz="2800" dirty="0" smtClean="0"/>
              <a:t>Potencia de transmisión de +12 </a:t>
            </a:r>
            <a:r>
              <a:rPr lang="es-ES" sz="2800" dirty="0" err="1" smtClean="0"/>
              <a:t>dBm</a:t>
            </a:r>
            <a:endParaRPr lang="es-ES" sz="2800" dirty="0" smtClean="0"/>
          </a:p>
          <a:p>
            <a:pPr marL="457200" lvl="1" indent="0" algn="just">
              <a:buNone/>
            </a:pPr>
            <a:r>
              <a:rPr lang="es-ES" sz="2800" dirty="0" smtClean="0"/>
              <a:t>Receptor NZIF con sensibilidad BLE de -94 </a:t>
            </a:r>
            <a:r>
              <a:rPr lang="es-ES" sz="2800" dirty="0" err="1" smtClean="0"/>
              <a:t>dBm</a:t>
            </a:r>
            <a:endParaRPr lang="es-ES" sz="2800" dirty="0" smtClean="0"/>
          </a:p>
          <a:p>
            <a:pPr marL="457200" lvl="1" indent="0" algn="just">
              <a:buNone/>
            </a:pPr>
            <a:r>
              <a:rPr lang="es-ES" sz="2800" dirty="0" smtClean="0"/>
              <a:t>Salto de frecuencia adaptativo (AFH)</a:t>
            </a:r>
          </a:p>
          <a:p>
            <a:pPr marL="457200" lvl="1" indent="0" algn="just">
              <a:buNone/>
            </a:pPr>
            <a:r>
              <a:rPr lang="es-ES" sz="2800" dirty="0" smtClean="0"/>
              <a:t>HCI estándar basado en SDIO/SPI/UART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8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s-ES" sz="2800" dirty="0" smtClean="0"/>
              <a:t>HCI UART de alta velocidad, hasta 4 Mbps</a:t>
            </a:r>
          </a:p>
          <a:p>
            <a:pPr marL="457200" lvl="1" indent="0" algn="just">
              <a:buNone/>
            </a:pPr>
            <a:r>
              <a:rPr lang="es-ES" sz="2800" dirty="0" smtClean="0"/>
              <a:t>Controlador de modo dual Bluetooth 4.2 BR/EDR BLE</a:t>
            </a:r>
          </a:p>
          <a:p>
            <a:pPr marL="457200" lvl="1" indent="0" algn="just">
              <a:buNone/>
            </a:pPr>
            <a:r>
              <a:rPr lang="es-ES" sz="2800" dirty="0" smtClean="0"/>
              <a:t>Conexión síncrona orientada/extendida (SCO/</a:t>
            </a:r>
            <a:r>
              <a:rPr lang="es-ES" sz="2800" dirty="0" err="1" smtClean="0"/>
              <a:t>eSCO</a:t>
            </a:r>
            <a:r>
              <a:rPr lang="es-ES" sz="2800" dirty="0" smtClean="0"/>
              <a:t>)</a:t>
            </a:r>
          </a:p>
          <a:p>
            <a:pPr marL="457200" lvl="1" indent="0" algn="just">
              <a:buNone/>
            </a:pPr>
            <a:r>
              <a:rPr lang="es-ES" sz="2800" dirty="0" smtClean="0"/>
              <a:t>CVSD y SBC para el códec de audio</a:t>
            </a:r>
          </a:p>
          <a:p>
            <a:pPr marL="457200" lvl="1" indent="0" algn="just">
              <a:buNone/>
            </a:pPr>
            <a:r>
              <a:rPr lang="es-ES" sz="2800" dirty="0" err="1" smtClean="0"/>
              <a:t>Piconet</a:t>
            </a:r>
            <a:r>
              <a:rPr lang="es-ES" sz="2800" dirty="0" smtClean="0"/>
              <a:t> y </a:t>
            </a:r>
            <a:r>
              <a:rPr lang="es-ES" sz="2800" dirty="0" err="1" smtClean="0"/>
              <a:t>Scatternet</a:t>
            </a:r>
            <a:r>
              <a:rPr lang="es-ES" sz="2800" dirty="0" smtClean="0"/>
              <a:t> Bluetooth</a:t>
            </a:r>
          </a:p>
          <a:p>
            <a:pPr marL="457200" lvl="1" indent="0" algn="just">
              <a:buNone/>
            </a:pPr>
            <a:r>
              <a:rPr lang="es-ES" sz="2800" dirty="0" err="1" smtClean="0"/>
              <a:t>Multiconexiones</a:t>
            </a:r>
            <a:r>
              <a:rPr lang="es-ES" sz="2800" dirty="0" smtClean="0"/>
              <a:t> en BT clásico y BLE</a:t>
            </a:r>
          </a:p>
          <a:p>
            <a:pPr marL="457200" lvl="1" indent="0" algn="just">
              <a:buNone/>
            </a:pPr>
            <a:r>
              <a:rPr lang="es-ES" sz="2800" dirty="0" smtClean="0"/>
              <a:t>Publicidad y escaneo simultáneos</a:t>
            </a:r>
            <a:endParaRPr lang="es-ES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4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000" b="1" dirty="0">
                <a:latin typeface="+mn-lt"/>
              </a:rPr>
              <a:t>Radio y banda base Bluetooth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ES" dirty="0" smtClean="0"/>
              <a:t>La radio y la banda base Bluetooth admiten las siguientes características:</a:t>
            </a:r>
          </a:p>
          <a:p>
            <a:pPr marL="457200" lvl="1" indent="0" algn="just">
              <a:buNone/>
            </a:pPr>
            <a:r>
              <a:rPr lang="es-ES" sz="2800" dirty="0" smtClean="0"/>
              <a:t>Potencias de salida de transmisión de clase 1, clase 2 y clase 3, y un rango de control dinámico de hasta 24 dB.</a:t>
            </a:r>
          </a:p>
          <a:p>
            <a:pPr marL="457200" lvl="1" indent="0" algn="just">
              <a:buNone/>
            </a:pPr>
            <a:r>
              <a:rPr lang="es-ES" sz="2800" dirty="0" smtClean="0"/>
              <a:t>Modulación π/4 DQPSK y 8 DPSK.</a:t>
            </a:r>
          </a:p>
          <a:p>
            <a:pPr marL="457200" lvl="1" indent="0" algn="just">
              <a:buNone/>
            </a:pPr>
            <a:r>
              <a:rPr lang="es-ES" sz="2800" dirty="0" smtClean="0"/>
              <a:t>Alto rendimiento en la sensibilidad del receptor NZIF con más de 94 </a:t>
            </a:r>
            <a:r>
              <a:rPr lang="es-ES" sz="2800" dirty="0" err="1" smtClean="0"/>
              <a:t>dBm</a:t>
            </a:r>
            <a:r>
              <a:rPr lang="es-ES" sz="2800" dirty="0" smtClean="0"/>
              <a:t> de rango dinámico.</a:t>
            </a:r>
          </a:p>
          <a:p>
            <a:pPr marL="457200" lvl="1" indent="0" algn="just">
              <a:buNone/>
            </a:pPr>
            <a:r>
              <a:rPr lang="es-ES" sz="2800" dirty="0" smtClean="0"/>
              <a:t>Funcionamiento de clase 1 sin PA externo.</a:t>
            </a:r>
          </a:p>
          <a:p>
            <a:pPr marL="457200" lvl="1" indent="0" algn="just">
              <a:buNone/>
            </a:pPr>
            <a:r>
              <a:rPr lang="es-ES" sz="2800" dirty="0" smtClean="0"/>
              <a:t>La SRAM interna permite la transferencia de datos a toda velocidad, la mezcla de voz y datos y el funcionamiento completo de la </a:t>
            </a:r>
            <a:r>
              <a:rPr lang="es-ES" sz="2800" dirty="0" err="1" smtClean="0"/>
              <a:t>piconet</a:t>
            </a:r>
            <a:r>
              <a:rPr lang="es-ES" sz="2800" dirty="0" smtClean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29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s-ES" sz="2800" dirty="0" smtClean="0"/>
              <a:t>Lógica para la corrección de errores hacia adelante, control de errores de cabecera, correlación de códigos de acceso, CRC, demodulación, generación de flujos de bits de encriptación, blanqueo y conformación del pulso de transmisión.</a:t>
            </a:r>
          </a:p>
          <a:p>
            <a:pPr marL="457200" lvl="1" indent="0" algn="just">
              <a:buNone/>
            </a:pPr>
            <a:r>
              <a:rPr lang="es-ES" sz="2800" dirty="0" smtClean="0"/>
              <a:t>ACL, SCO, </a:t>
            </a:r>
            <a:r>
              <a:rPr lang="es-ES" sz="2800" dirty="0" err="1" smtClean="0"/>
              <a:t>eSCO</a:t>
            </a:r>
            <a:r>
              <a:rPr lang="es-ES" sz="2800" dirty="0" smtClean="0"/>
              <a:t> y AFH.</a:t>
            </a:r>
          </a:p>
          <a:p>
            <a:pPr marL="457200" lvl="1" indent="0" algn="just">
              <a:buNone/>
            </a:pPr>
            <a:r>
              <a:rPr lang="es-ES" sz="2800" dirty="0" smtClean="0"/>
              <a:t>CODEC de audio digital A-</a:t>
            </a:r>
            <a:r>
              <a:rPr lang="es-ES" sz="2800" dirty="0" err="1" smtClean="0"/>
              <a:t>law</a:t>
            </a:r>
            <a:r>
              <a:rPr lang="es-ES" sz="2800" dirty="0" smtClean="0"/>
              <a:t>, μ-</a:t>
            </a:r>
            <a:r>
              <a:rPr lang="es-ES" sz="2800" dirty="0" err="1" smtClean="0"/>
              <a:t>law</a:t>
            </a:r>
            <a:r>
              <a:rPr lang="es-ES" sz="2800" dirty="0" smtClean="0"/>
              <a:t> y CVSD en interfaz PCM- CODEC de audio SBC.</a:t>
            </a:r>
          </a:p>
          <a:p>
            <a:pPr marL="457200" lvl="1" indent="0" algn="just">
              <a:buNone/>
            </a:pPr>
            <a:r>
              <a:rPr lang="es-ES" sz="2800" dirty="0" smtClean="0"/>
              <a:t>Gestión de la energía para aplicaciones de bajo consumo.</a:t>
            </a:r>
          </a:p>
          <a:p>
            <a:pPr marL="457200" lvl="1" indent="0" algn="just">
              <a:buNone/>
            </a:pPr>
            <a:r>
              <a:rPr lang="es-ES" sz="2800" dirty="0" smtClean="0"/>
              <a:t>SMP con AES de 128 bits.</a:t>
            </a:r>
          </a:p>
          <a:p>
            <a:pPr algn="just"/>
            <a:r>
              <a:rPr lang="es-ES" sz="3200" dirty="0" smtClean="0"/>
              <a:t>Interfaz Bluetooth:</a:t>
            </a:r>
          </a:p>
          <a:p>
            <a:pPr marL="457200" lvl="1" indent="0" algn="just">
              <a:buNone/>
            </a:pPr>
            <a:r>
              <a:rPr lang="es-ES" sz="2800" dirty="0" smtClean="0"/>
              <a:t>Proporciona interfaz UART HCI, hasta 4 Mbps</a:t>
            </a:r>
          </a:p>
          <a:p>
            <a:pPr marL="457200" lvl="1" indent="0" algn="just">
              <a:buNone/>
            </a:pPr>
            <a:r>
              <a:rPr lang="es-ES" sz="2800" dirty="0" smtClean="0"/>
              <a:t>Proporciona una interfaz HCI SDIO / SPI</a:t>
            </a:r>
          </a:p>
          <a:p>
            <a:pPr marL="457200" lvl="1" indent="0" algn="just">
              <a:buNone/>
            </a:pPr>
            <a:r>
              <a:rPr lang="es-ES" sz="2800" dirty="0" smtClean="0"/>
              <a:t>Proporciona interfaz de audio PCM / I²S</a:t>
            </a:r>
            <a:endParaRPr lang="es-ES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4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000" b="1" dirty="0">
                <a:latin typeface="+mn-lt"/>
              </a:rPr>
              <a:t>Controlador</a:t>
            </a:r>
            <a:r>
              <a:rPr lang="es-ES" sz="5400" dirty="0" smtClean="0"/>
              <a:t> </a:t>
            </a:r>
            <a:r>
              <a:rPr lang="es-ES" sz="5000" b="1" dirty="0">
                <a:latin typeface="+mn-lt"/>
              </a:rPr>
              <a:t>de enlace Bluetooth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ES" dirty="0" smtClean="0"/>
              <a:t>El controlador de enlace funciona en tres estados principales: espera, conexión y </a:t>
            </a:r>
            <a:r>
              <a:rPr lang="es-ES" dirty="0" err="1" smtClean="0"/>
              <a:t>sniff</a:t>
            </a:r>
            <a:r>
              <a:rPr lang="es-ES" dirty="0" smtClean="0"/>
              <a:t>. </a:t>
            </a:r>
          </a:p>
          <a:p>
            <a:pPr algn="just"/>
            <a:r>
              <a:rPr lang="es-ES" dirty="0" smtClean="0"/>
              <a:t>Permite múltiples conexiones y otras operaciones, como la consulta, la página y el emparejamiento simple seguro, y por lo tanto permite </a:t>
            </a:r>
            <a:r>
              <a:rPr lang="es-ES" dirty="0" err="1" smtClean="0"/>
              <a:t>Piconet</a:t>
            </a:r>
            <a:r>
              <a:rPr lang="es-ES" dirty="0" smtClean="0"/>
              <a:t> y </a:t>
            </a:r>
            <a:r>
              <a:rPr lang="es-ES" dirty="0" err="1" smtClean="0"/>
              <a:t>Scatternet</a:t>
            </a:r>
            <a:r>
              <a:rPr lang="es-ES" dirty="0" smtClean="0"/>
              <a:t>. </a:t>
            </a:r>
          </a:p>
          <a:p>
            <a:pPr algn="just"/>
            <a:r>
              <a:rPr lang="es-ES" dirty="0" smtClean="0"/>
              <a:t>A continuación se detallan las características:</a:t>
            </a:r>
          </a:p>
          <a:p>
            <a:pPr algn="just"/>
            <a:r>
              <a:rPr lang="es-ES" sz="2800" b="1" dirty="0" smtClean="0"/>
              <a:t>Bluetooth clásico:</a:t>
            </a:r>
          </a:p>
          <a:p>
            <a:pPr marL="457200" lvl="1" indent="0" algn="just">
              <a:buNone/>
            </a:pPr>
            <a:r>
              <a:rPr lang="es-ES" sz="2800" dirty="0" smtClean="0"/>
              <a:t>Descubrimiento de dispositivos (consulta y escaneo de consulta)</a:t>
            </a:r>
          </a:p>
          <a:p>
            <a:pPr marL="457200" lvl="1" indent="0" algn="just">
              <a:buNone/>
            </a:pPr>
            <a:r>
              <a:rPr lang="es-ES" sz="2800" dirty="0" smtClean="0"/>
              <a:t>Establecimiento de la conexión (page, y page </a:t>
            </a:r>
            <a:r>
              <a:rPr lang="es-ES" sz="2800" dirty="0" err="1" smtClean="0"/>
              <a:t>scan</a:t>
            </a:r>
            <a:r>
              <a:rPr lang="es-ES" sz="2800" dirty="0" smtClean="0"/>
              <a:t>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69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s-ES" sz="2800" dirty="0" smtClean="0"/>
              <a:t>Conexiones múltiples- Recepción y transmisión asíncrona de datos</a:t>
            </a:r>
          </a:p>
          <a:p>
            <a:pPr marL="457200" lvl="1" indent="0" algn="just">
              <a:buNone/>
            </a:pPr>
            <a:r>
              <a:rPr lang="es-ES" sz="2800" dirty="0" smtClean="0"/>
              <a:t>Enlaces síncronos (SCO/</a:t>
            </a:r>
            <a:r>
              <a:rPr lang="es-ES" sz="2800" dirty="0" err="1" smtClean="0"/>
              <a:t>eSCO</a:t>
            </a:r>
            <a:r>
              <a:rPr lang="es-ES" sz="2800" dirty="0" smtClean="0"/>
              <a:t>)</a:t>
            </a:r>
          </a:p>
          <a:p>
            <a:pPr marL="457200" lvl="1" indent="0" algn="just">
              <a:buNone/>
            </a:pPr>
            <a:r>
              <a:rPr lang="es-ES" sz="2800" dirty="0" smtClean="0"/>
              <a:t>Conmutación maestro/esclavo</a:t>
            </a:r>
          </a:p>
          <a:p>
            <a:pPr marL="457200" lvl="1" indent="0" algn="just">
              <a:buNone/>
            </a:pPr>
            <a:r>
              <a:rPr lang="es-ES" sz="2800" dirty="0" smtClean="0"/>
              <a:t>Salto de frecuencia adaptativo y evaluación de canales</a:t>
            </a:r>
          </a:p>
          <a:p>
            <a:pPr marL="457200" lvl="1" indent="0" algn="just">
              <a:buNone/>
            </a:pPr>
            <a:r>
              <a:rPr lang="es-ES" sz="2800" dirty="0" smtClean="0"/>
              <a:t>Codificación de la difusión</a:t>
            </a:r>
          </a:p>
          <a:p>
            <a:pPr marL="457200" lvl="1" indent="0" algn="just">
              <a:buNone/>
            </a:pPr>
            <a:r>
              <a:rPr lang="es-ES" sz="2800" dirty="0" smtClean="0"/>
              <a:t>Autenticación y encriptación</a:t>
            </a:r>
          </a:p>
          <a:p>
            <a:pPr marL="457200" lvl="1" indent="0" algn="just">
              <a:buNone/>
            </a:pPr>
            <a:r>
              <a:rPr lang="es-ES" sz="2800" dirty="0" smtClean="0"/>
              <a:t>Emparejamiento simple seguro</a:t>
            </a:r>
          </a:p>
          <a:p>
            <a:pPr marL="457200" lvl="1" indent="0" algn="just">
              <a:buNone/>
            </a:pPr>
            <a:r>
              <a:rPr lang="es-ES" sz="2800" dirty="0" smtClean="0"/>
              <a:t>Gestión multipunto y de red dispersa</a:t>
            </a:r>
          </a:p>
          <a:p>
            <a:pPr marL="457200" lvl="1" indent="0" algn="just">
              <a:buNone/>
            </a:pPr>
            <a:r>
              <a:rPr lang="es-ES" sz="2800" dirty="0" smtClean="0"/>
              <a:t>Modo de </a:t>
            </a:r>
            <a:r>
              <a:rPr lang="es-ES" sz="2800" dirty="0" err="1" smtClean="0"/>
              <a:t>sniffing</a:t>
            </a:r>
            <a:endParaRPr lang="es-ES" sz="2800" dirty="0" smtClean="0"/>
          </a:p>
          <a:p>
            <a:pPr marL="457200" lvl="1" indent="0" algn="just">
              <a:buNone/>
            </a:pPr>
            <a:r>
              <a:rPr lang="es-ES" sz="2800" dirty="0" smtClean="0"/>
              <a:t>Difusión esclava sin conexión (emisor y receptor)- Control de potencia mejorado</a:t>
            </a:r>
          </a:p>
          <a:p>
            <a:pPr marL="457200" lvl="1" indent="0" algn="just">
              <a:buNone/>
            </a:pPr>
            <a:r>
              <a:rPr lang="es-CO" sz="2800" dirty="0" smtClean="0"/>
              <a:t>Ping</a:t>
            </a:r>
          </a:p>
          <a:p>
            <a:pPr marL="457200" lvl="1" indent="0" algn="just">
              <a:buNone/>
            </a:pPr>
            <a:endParaRPr lang="es-ES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6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Autofit/>
          </a:bodyPr>
          <a:lstStyle/>
          <a:p>
            <a:pPr algn="just"/>
            <a:r>
              <a:rPr lang="es-ES" sz="3200" b="1" dirty="0" smtClean="0"/>
              <a:t>Bluetooth de baja energía:</a:t>
            </a:r>
          </a:p>
          <a:p>
            <a:pPr marL="457200" lvl="1" indent="0" algn="just">
              <a:buNone/>
            </a:pPr>
            <a:r>
              <a:rPr lang="es-ES" sz="2800" dirty="0" smtClean="0"/>
              <a:t>Publicidad</a:t>
            </a:r>
          </a:p>
          <a:p>
            <a:pPr marL="457200" lvl="1" indent="0" algn="just">
              <a:buNone/>
            </a:pPr>
            <a:r>
              <a:rPr lang="es-ES" sz="2800" dirty="0" smtClean="0"/>
              <a:t>Escaneo</a:t>
            </a:r>
          </a:p>
          <a:p>
            <a:pPr marL="457200" lvl="1" indent="0" algn="just">
              <a:buNone/>
            </a:pPr>
            <a:r>
              <a:rPr lang="es-ES" sz="2800" dirty="0" smtClean="0"/>
              <a:t>Publicidad y escaneo simultáneos</a:t>
            </a:r>
          </a:p>
          <a:p>
            <a:pPr marL="457200" lvl="1" indent="0" algn="just">
              <a:buNone/>
            </a:pPr>
            <a:r>
              <a:rPr lang="es-ES" sz="2800" dirty="0" smtClean="0"/>
              <a:t>Conexiones múltiples</a:t>
            </a:r>
          </a:p>
          <a:p>
            <a:pPr marL="457200" lvl="1" indent="0" algn="just">
              <a:buNone/>
            </a:pPr>
            <a:r>
              <a:rPr lang="es-ES" sz="2800" dirty="0" smtClean="0"/>
              <a:t>Recepción y transmisión asíncrona de datos</a:t>
            </a:r>
          </a:p>
          <a:p>
            <a:pPr marL="457200" lvl="1" indent="0" algn="just">
              <a:buNone/>
            </a:pPr>
            <a:r>
              <a:rPr lang="es-ES" sz="2800" dirty="0" smtClean="0"/>
              <a:t>Salto de frecuencia adaptativo y evaluación del canal</a:t>
            </a:r>
          </a:p>
          <a:p>
            <a:pPr marL="457200" lvl="1" indent="0" algn="just">
              <a:buNone/>
            </a:pPr>
            <a:r>
              <a:rPr lang="es-ES" sz="2800" dirty="0" smtClean="0"/>
              <a:t>Actualización de los parámetros de conexión</a:t>
            </a:r>
          </a:p>
          <a:p>
            <a:pPr marL="457200" lvl="1" indent="0" algn="just">
              <a:buNone/>
            </a:pPr>
            <a:r>
              <a:rPr lang="es-ES" sz="2800" dirty="0" smtClean="0"/>
              <a:t>Extensión de la longitud de los datos</a:t>
            </a:r>
          </a:p>
          <a:p>
            <a:pPr marL="457200" lvl="1" indent="0" algn="just">
              <a:buNone/>
            </a:pPr>
            <a:r>
              <a:rPr lang="es-ES" sz="2800" dirty="0" smtClean="0"/>
              <a:t>Encriptación de la capa de enlace</a:t>
            </a:r>
          </a:p>
          <a:p>
            <a:pPr marL="457200" lvl="1" indent="0" algn="just">
              <a:buNone/>
            </a:pPr>
            <a:r>
              <a:rPr lang="es-ES" sz="2800" dirty="0" smtClean="0"/>
              <a:t>LE Ping</a:t>
            </a:r>
            <a:endParaRPr lang="es-ES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000" b="1" dirty="0" smtClean="0">
                <a:latin typeface="+mn-lt"/>
              </a:rPr>
              <a:t>Funciones del Bluetooth en el ESP32</a:t>
            </a:r>
            <a:endParaRPr lang="es-ES" sz="5000" b="1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8012"/>
          </a:xfrm>
        </p:spPr>
        <p:txBody>
          <a:bodyPr>
            <a:noAutofit/>
          </a:bodyPr>
          <a:lstStyle/>
          <a:p>
            <a:pPr algn="just"/>
            <a:r>
              <a:rPr lang="es-ES" dirty="0" smtClean="0"/>
              <a:t>Se requiere el uso de la librería </a:t>
            </a:r>
            <a:r>
              <a:rPr lang="es-ES" b="1" dirty="0" err="1" smtClean="0"/>
              <a:t>BluetoothSerial.h</a:t>
            </a:r>
            <a:r>
              <a:rPr lang="es-ES" dirty="0" smtClean="0"/>
              <a:t> para la operación del módulo Bluetooth interno del ESP32.</a:t>
            </a:r>
          </a:p>
          <a:p>
            <a:pPr algn="just"/>
            <a:r>
              <a:rPr lang="es-ES" dirty="0"/>
              <a:t>Crear el objeto </a:t>
            </a:r>
            <a:r>
              <a:rPr lang="es-ES" dirty="0" smtClean="0"/>
              <a:t>asociado al Bluetooth:</a:t>
            </a:r>
            <a:endParaRPr lang="es-ES" dirty="0"/>
          </a:p>
          <a:p>
            <a:pPr marL="457200" lvl="1" indent="0" algn="just">
              <a:buNone/>
            </a:pPr>
            <a:r>
              <a:rPr lang="es-ES" sz="2800" b="1" dirty="0" err="1"/>
              <a:t>BluetoothSerial</a:t>
            </a:r>
            <a:r>
              <a:rPr lang="es-ES" sz="2800" b="1" dirty="0" smtClean="0"/>
              <a:t> </a:t>
            </a:r>
            <a:r>
              <a:rPr lang="es-ES" sz="2800" b="1" dirty="0" err="1" smtClean="0"/>
              <a:t>SerialBT</a:t>
            </a:r>
            <a:r>
              <a:rPr lang="es-ES" sz="2800" b="1" dirty="0" smtClean="0"/>
              <a:t>; </a:t>
            </a:r>
            <a:r>
              <a:rPr lang="es-ES" sz="2800" dirty="0" smtClean="0"/>
              <a:t> //</a:t>
            </a:r>
            <a:r>
              <a:rPr lang="es-ES" sz="2800" dirty="0" err="1" smtClean="0"/>
              <a:t>SerialBT</a:t>
            </a:r>
            <a:r>
              <a:rPr lang="es-ES" sz="2800" dirty="0" smtClean="0"/>
              <a:t> </a:t>
            </a:r>
            <a:r>
              <a:rPr lang="es-ES" sz="2800" dirty="0"/>
              <a:t>nombre del objeto</a:t>
            </a:r>
          </a:p>
          <a:p>
            <a:pPr algn="just"/>
            <a:r>
              <a:rPr lang="es-ES" dirty="0" smtClean="0"/>
              <a:t>Inicializar </a:t>
            </a:r>
            <a:r>
              <a:rPr lang="es-ES" dirty="0"/>
              <a:t>el dispositivo serie </a:t>
            </a:r>
            <a:r>
              <a:rPr lang="es-ES" dirty="0" smtClean="0"/>
              <a:t>Bluetooth, pasando </a:t>
            </a:r>
            <a:r>
              <a:rPr lang="es-ES" dirty="0"/>
              <a:t>como argumento </a:t>
            </a:r>
            <a:r>
              <a:rPr lang="es-ES" dirty="0" smtClean="0"/>
              <a:t>de la función el </a:t>
            </a:r>
            <a:r>
              <a:rPr lang="es-ES" dirty="0"/>
              <a:t>nombre </a:t>
            </a:r>
            <a:r>
              <a:rPr lang="es-ES" dirty="0" smtClean="0"/>
              <a:t>(entre comillas dobles) que se desea asignar al </a:t>
            </a:r>
            <a:r>
              <a:rPr lang="es-ES" dirty="0"/>
              <a:t>dispositivo Bluetooth.</a:t>
            </a:r>
            <a:endParaRPr lang="es-CO" dirty="0"/>
          </a:p>
          <a:p>
            <a:pPr marL="457200" lvl="1" indent="0" algn="just">
              <a:buNone/>
            </a:pPr>
            <a:r>
              <a:rPr lang="es-ES" sz="2800" b="1" dirty="0" err="1"/>
              <a:t>SerialBT</a:t>
            </a:r>
            <a:r>
              <a:rPr lang="es-ES" sz="2800" b="1" dirty="0" err="1" smtClean="0"/>
              <a:t>.begin</a:t>
            </a:r>
            <a:r>
              <a:rPr lang="es-ES" sz="2800" b="1" dirty="0" smtClean="0"/>
              <a:t>();</a:t>
            </a:r>
            <a:endParaRPr lang="es-ES" sz="2800" b="1" dirty="0"/>
          </a:p>
          <a:p>
            <a:pPr algn="just"/>
            <a:r>
              <a:rPr lang="es-ES" dirty="0" smtClean="0"/>
              <a:t>Enviar un dato por </a:t>
            </a:r>
            <a:r>
              <a:rPr lang="es-ES" dirty="0"/>
              <a:t>Bluetooth al dispositivo </a:t>
            </a:r>
            <a:r>
              <a:rPr lang="es-ES" dirty="0" smtClean="0"/>
              <a:t>conectado:</a:t>
            </a:r>
            <a:endParaRPr lang="es-CO" dirty="0"/>
          </a:p>
          <a:p>
            <a:pPr marL="457200" lvl="1" indent="0" algn="just">
              <a:buNone/>
            </a:pPr>
            <a:r>
              <a:rPr lang="es-ES" sz="2800" b="1" dirty="0" err="1" smtClean="0"/>
              <a:t>SerialBT.write</a:t>
            </a:r>
            <a:r>
              <a:rPr lang="es-ES" sz="2800" b="1" dirty="0" smtClean="0"/>
              <a:t>();</a:t>
            </a:r>
            <a:endParaRPr lang="es-ES" sz="2800" b="1" dirty="0"/>
          </a:p>
          <a:p>
            <a:pPr algn="just"/>
            <a:endParaRPr lang="es-ES" sz="28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199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720</Words>
  <Application>Microsoft Office PowerPoint</Application>
  <PresentationFormat>Panorámica</PresentationFormat>
  <Paragraphs>77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Bluetooth del ESP32</vt:lpstr>
      <vt:lpstr>Presentación de PowerPoint</vt:lpstr>
      <vt:lpstr>Presentación de PowerPoint</vt:lpstr>
      <vt:lpstr>Radio y banda base Bluetooth</vt:lpstr>
      <vt:lpstr>Presentación de PowerPoint</vt:lpstr>
      <vt:lpstr>Controlador de enlace Bluetooth</vt:lpstr>
      <vt:lpstr>Presentación de PowerPoint</vt:lpstr>
      <vt:lpstr>Presentación de PowerPoint</vt:lpstr>
      <vt:lpstr>Funciones del Bluetooth en el ESP32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 del ESP32</dc:title>
  <dc:creator>Usuario de Windows</dc:creator>
  <cp:lastModifiedBy>Usuario de Windows</cp:lastModifiedBy>
  <cp:revision>18</cp:revision>
  <dcterms:created xsi:type="dcterms:W3CDTF">2021-05-03T16:43:36Z</dcterms:created>
  <dcterms:modified xsi:type="dcterms:W3CDTF">2021-08-10T15:10:30Z</dcterms:modified>
</cp:coreProperties>
</file>