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Now Bold" charset="1" panose="00000800000000000000"/>
      <p:regular r:id="rId20"/>
    </p:embeddedFont>
    <p:embeddedFont>
      <p:font typeface="Kollektif Bold" charset="1" panose="020B0604020101010102"/>
      <p:regular r:id="rId21"/>
    </p:embeddedFont>
    <p:embeddedFont>
      <p:font typeface="League Spartan" charset="1" panose="00000800000000000000"/>
      <p:regular r:id="rId22"/>
    </p:embeddedFont>
    <p:embeddedFont>
      <p:font typeface="Open Sans" charset="1" panose="020B0606030504020204"/>
      <p:regular r:id="rId23"/>
    </p:embeddedFont>
    <p:embeddedFont>
      <p:font typeface="Now Heavy" charset="1" panose="00000A00000000000000"/>
      <p:regular r:id="rId24"/>
    </p:embeddedFont>
    <p:embeddedFont>
      <p:font typeface="Kollektif" charset="1" panose="020B0604020101010102"/>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 Id="rId8" Target="../media/image2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28.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jpeg" Type="http://schemas.openxmlformats.org/officeDocument/2006/relationships/image"/><Relationship Id="rId5" Target="../media/image7.jpeg" Type="http://schemas.openxmlformats.org/officeDocument/2006/relationships/image"/><Relationship Id="rId6" Target="../media/image8.jpe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2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2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3833159" y="4118825"/>
            <a:ext cx="7423782" cy="175471"/>
          </a:xfrm>
          <a:custGeom>
            <a:avLst/>
            <a:gdLst/>
            <a:ahLst/>
            <a:cxnLst/>
            <a:rect r="r" b="b" t="t" l="l"/>
            <a:pathLst>
              <a:path h="175471" w="7423782">
                <a:moveTo>
                  <a:pt x="0" y="0"/>
                </a:moveTo>
                <a:lnTo>
                  <a:pt x="7423782" y="0"/>
                </a:lnTo>
                <a:lnTo>
                  <a:pt x="7423782" y="175471"/>
                </a:lnTo>
                <a:lnTo>
                  <a:pt x="0" y="175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1978448" y="488171"/>
            <a:ext cx="7423782" cy="175471"/>
          </a:xfrm>
          <a:custGeom>
            <a:avLst/>
            <a:gdLst/>
            <a:ahLst/>
            <a:cxnLst/>
            <a:rect r="r" b="b" t="t" l="l"/>
            <a:pathLst>
              <a:path h="175471" w="7423782">
                <a:moveTo>
                  <a:pt x="0" y="0"/>
                </a:moveTo>
                <a:lnTo>
                  <a:pt x="7423782" y="0"/>
                </a:lnTo>
                <a:lnTo>
                  <a:pt x="7423782" y="175471"/>
                </a:lnTo>
                <a:lnTo>
                  <a:pt x="0" y="175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963613" y="5960567"/>
            <a:ext cx="7423782" cy="175471"/>
          </a:xfrm>
          <a:custGeom>
            <a:avLst/>
            <a:gdLst/>
            <a:ahLst/>
            <a:cxnLst/>
            <a:rect r="r" b="b" t="t" l="l"/>
            <a:pathLst>
              <a:path h="175471" w="7423782">
                <a:moveTo>
                  <a:pt x="0" y="0"/>
                </a:moveTo>
                <a:lnTo>
                  <a:pt x="7423782" y="0"/>
                </a:lnTo>
                <a:lnTo>
                  <a:pt x="7423782" y="175471"/>
                </a:lnTo>
                <a:lnTo>
                  <a:pt x="0" y="175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08902" y="9591221"/>
            <a:ext cx="7423782" cy="175471"/>
          </a:xfrm>
          <a:custGeom>
            <a:avLst/>
            <a:gdLst/>
            <a:ahLst/>
            <a:cxnLst/>
            <a:rect r="r" b="b" t="t" l="l"/>
            <a:pathLst>
              <a:path h="175471" w="7423782">
                <a:moveTo>
                  <a:pt x="0" y="0"/>
                </a:moveTo>
                <a:lnTo>
                  <a:pt x="7423782" y="0"/>
                </a:lnTo>
                <a:lnTo>
                  <a:pt x="7423782" y="175471"/>
                </a:lnTo>
                <a:lnTo>
                  <a:pt x="0" y="175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912161" y="778395"/>
            <a:ext cx="4438715" cy="1092340"/>
          </a:xfrm>
          <a:custGeom>
            <a:avLst/>
            <a:gdLst/>
            <a:ahLst/>
            <a:cxnLst/>
            <a:rect r="r" b="b" t="t" l="l"/>
            <a:pathLst>
              <a:path h="1092340" w="4438715">
                <a:moveTo>
                  <a:pt x="0" y="0"/>
                </a:moveTo>
                <a:lnTo>
                  <a:pt x="4438715" y="0"/>
                </a:lnTo>
                <a:lnTo>
                  <a:pt x="4438715" y="1092340"/>
                </a:lnTo>
                <a:lnTo>
                  <a:pt x="0" y="1092340"/>
                </a:lnTo>
                <a:lnTo>
                  <a:pt x="0" y="0"/>
                </a:lnTo>
                <a:close/>
              </a:path>
            </a:pathLst>
          </a:custGeom>
          <a:blipFill>
            <a:blip r:embed="rId4"/>
            <a:stretch>
              <a:fillRect l="0" t="0" r="0" b="0"/>
            </a:stretch>
          </a:blipFill>
        </p:spPr>
      </p:sp>
      <p:sp>
        <p:nvSpPr>
          <p:cNvPr name="TextBox 7" id="7"/>
          <p:cNvSpPr txBox="true"/>
          <p:nvPr/>
        </p:nvSpPr>
        <p:spPr>
          <a:xfrm rot="0">
            <a:off x="4317874" y="3505497"/>
            <a:ext cx="9657581" cy="752029"/>
          </a:xfrm>
          <a:prstGeom prst="rect">
            <a:avLst/>
          </a:prstGeom>
        </p:spPr>
        <p:txBody>
          <a:bodyPr anchor="t" rtlCol="false" tIns="0" lIns="0" bIns="0" rIns="0">
            <a:spAutoFit/>
          </a:bodyPr>
          <a:lstStyle/>
          <a:p>
            <a:pPr algn="ctr">
              <a:lnSpc>
                <a:spcPts val="5736"/>
              </a:lnSpc>
            </a:pPr>
            <a:r>
              <a:rPr lang="en-US" b="true" sz="5214" spc="229">
                <a:solidFill>
                  <a:srgbClr val="FFFFFF"/>
                </a:solidFill>
                <a:latin typeface="Now Bold"/>
                <a:ea typeface="Now Bold"/>
                <a:cs typeface="Now Bold"/>
                <a:sym typeface="Now Bold"/>
              </a:rPr>
              <a:t>Propuesta</a:t>
            </a:r>
          </a:p>
        </p:txBody>
      </p:sp>
      <p:sp>
        <p:nvSpPr>
          <p:cNvPr name="TextBox 8" id="8"/>
          <p:cNvSpPr txBox="true"/>
          <p:nvPr/>
        </p:nvSpPr>
        <p:spPr>
          <a:xfrm rot="0">
            <a:off x="2298777" y="4428976"/>
            <a:ext cx="13695775" cy="1735402"/>
          </a:xfrm>
          <a:prstGeom prst="rect">
            <a:avLst/>
          </a:prstGeom>
        </p:spPr>
        <p:txBody>
          <a:bodyPr anchor="t" rtlCol="false" tIns="0" lIns="0" bIns="0" rIns="0">
            <a:spAutoFit/>
          </a:bodyPr>
          <a:lstStyle/>
          <a:p>
            <a:pPr algn="ctr">
              <a:lnSpc>
                <a:spcPts val="13360"/>
              </a:lnSpc>
            </a:pPr>
            <a:r>
              <a:rPr lang="en-US" b="true" sz="12145">
                <a:solidFill>
                  <a:srgbClr val="FFFFFF"/>
                </a:solidFill>
                <a:latin typeface="Kollektif Bold"/>
                <a:ea typeface="Kollektif Bold"/>
                <a:cs typeface="Kollektif Bold"/>
                <a:sym typeface="Kollektif Bold"/>
              </a:rPr>
              <a:t>GEOTRANSPORTE</a:t>
            </a:r>
          </a:p>
        </p:txBody>
      </p:sp>
      <p:sp>
        <p:nvSpPr>
          <p:cNvPr name="TextBox 9" id="9"/>
          <p:cNvSpPr txBox="true"/>
          <p:nvPr/>
        </p:nvSpPr>
        <p:spPr>
          <a:xfrm rot="0">
            <a:off x="12502616" y="8452752"/>
            <a:ext cx="4756684" cy="362585"/>
          </a:xfrm>
          <a:prstGeom prst="rect">
            <a:avLst/>
          </a:prstGeom>
        </p:spPr>
        <p:txBody>
          <a:bodyPr anchor="t" rtlCol="false" tIns="0" lIns="0" bIns="0" rIns="0">
            <a:spAutoFit/>
          </a:bodyPr>
          <a:lstStyle/>
          <a:p>
            <a:pPr algn="r" marL="0" indent="0" lvl="0">
              <a:lnSpc>
                <a:spcPts val="2859"/>
              </a:lnSpc>
              <a:spcBef>
                <a:spcPct val="0"/>
              </a:spcBef>
            </a:pPr>
            <a:r>
              <a:rPr lang="en-US" b="true" sz="2199">
                <a:solidFill>
                  <a:srgbClr val="FFFFFF"/>
                </a:solidFill>
                <a:latin typeface="League Spartan"/>
                <a:ea typeface="League Spartan"/>
                <a:cs typeface="League Spartan"/>
                <a:sym typeface="League Spartan"/>
              </a:rPr>
              <a:t>Presentado por:</a:t>
            </a:r>
          </a:p>
        </p:txBody>
      </p:sp>
      <p:sp>
        <p:nvSpPr>
          <p:cNvPr name="TextBox 10" id="10"/>
          <p:cNvSpPr txBox="true"/>
          <p:nvPr/>
        </p:nvSpPr>
        <p:spPr>
          <a:xfrm rot="0">
            <a:off x="14880958" y="8875523"/>
            <a:ext cx="2378342" cy="1002929"/>
          </a:xfrm>
          <a:prstGeom prst="rect">
            <a:avLst/>
          </a:prstGeom>
        </p:spPr>
        <p:txBody>
          <a:bodyPr anchor="t" rtlCol="false" tIns="0" lIns="0" bIns="0" rIns="0">
            <a:spAutoFit/>
          </a:bodyPr>
          <a:lstStyle/>
          <a:p>
            <a:pPr algn="just">
              <a:lnSpc>
                <a:spcPts val="2637"/>
              </a:lnSpc>
            </a:pPr>
            <a:r>
              <a:rPr lang="en-US" sz="2029">
                <a:solidFill>
                  <a:srgbClr val="FFFFFF"/>
                </a:solidFill>
                <a:latin typeface="Open Sans"/>
                <a:ea typeface="Open Sans"/>
                <a:cs typeface="Open Sans"/>
                <a:sym typeface="Open Sans"/>
              </a:rPr>
              <a:t>Matias Sandoval</a:t>
            </a:r>
          </a:p>
          <a:p>
            <a:pPr algn="just">
              <a:lnSpc>
                <a:spcPts val="2637"/>
              </a:lnSpc>
            </a:pPr>
            <a:r>
              <a:rPr lang="en-US" sz="2029">
                <a:solidFill>
                  <a:srgbClr val="FFFFFF"/>
                </a:solidFill>
                <a:latin typeface="Open Sans"/>
                <a:ea typeface="Open Sans"/>
                <a:cs typeface="Open Sans"/>
                <a:sym typeface="Open Sans"/>
              </a:rPr>
              <a:t>Michael Encina</a:t>
            </a:r>
          </a:p>
          <a:p>
            <a:pPr algn="just" marL="0" indent="0" lvl="0">
              <a:lnSpc>
                <a:spcPts val="2637"/>
              </a:lnSpc>
              <a:spcBef>
                <a:spcPct val="0"/>
              </a:spcBef>
            </a:pPr>
            <a:r>
              <a:rPr lang="en-US" sz="2029">
                <a:solidFill>
                  <a:srgbClr val="FFFFFF"/>
                </a:solidFill>
                <a:latin typeface="Open Sans"/>
                <a:ea typeface="Open Sans"/>
                <a:cs typeface="Open Sans"/>
                <a:sym typeface="Open Sans"/>
              </a:rPr>
              <a:t>Miguel Hernandez</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sp>
        <p:nvSpPr>
          <p:cNvPr name="Freeform 2" id="2"/>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49285" y="0"/>
            <a:ext cx="4438715" cy="1092340"/>
          </a:xfrm>
          <a:custGeom>
            <a:avLst/>
            <a:gdLst/>
            <a:ahLst/>
            <a:cxnLst/>
            <a:rect r="r" b="b" t="t" l="l"/>
            <a:pathLst>
              <a:path h="1092340" w="4438715">
                <a:moveTo>
                  <a:pt x="0" y="0"/>
                </a:moveTo>
                <a:lnTo>
                  <a:pt x="4438715" y="0"/>
                </a:lnTo>
                <a:lnTo>
                  <a:pt x="4438715" y="1092340"/>
                </a:lnTo>
                <a:lnTo>
                  <a:pt x="0" y="1092340"/>
                </a:lnTo>
                <a:lnTo>
                  <a:pt x="0" y="0"/>
                </a:lnTo>
                <a:close/>
              </a:path>
            </a:pathLst>
          </a:custGeom>
          <a:blipFill>
            <a:blip r:embed="rId4"/>
            <a:stretch>
              <a:fillRect l="0" t="0" r="0" b="0"/>
            </a:stretch>
          </a:blipFill>
        </p:spPr>
      </p:sp>
      <p:sp>
        <p:nvSpPr>
          <p:cNvPr name="Freeform 4" id="4"/>
          <p:cNvSpPr/>
          <p:nvPr/>
        </p:nvSpPr>
        <p:spPr>
          <a:xfrm flipH="false" flipV="false" rot="0">
            <a:off x="4489014" y="273085"/>
            <a:ext cx="8587311" cy="9740830"/>
          </a:xfrm>
          <a:custGeom>
            <a:avLst/>
            <a:gdLst/>
            <a:ahLst/>
            <a:cxnLst/>
            <a:rect r="r" b="b" t="t" l="l"/>
            <a:pathLst>
              <a:path h="9740830" w="8587311">
                <a:moveTo>
                  <a:pt x="0" y="0"/>
                </a:moveTo>
                <a:lnTo>
                  <a:pt x="8587311" y="0"/>
                </a:lnTo>
                <a:lnTo>
                  <a:pt x="8587311" y="9740830"/>
                </a:lnTo>
                <a:lnTo>
                  <a:pt x="0" y="9740830"/>
                </a:lnTo>
                <a:lnTo>
                  <a:pt x="0" y="0"/>
                </a:lnTo>
                <a:close/>
              </a:path>
            </a:pathLst>
          </a:custGeom>
          <a:blipFill>
            <a:blip r:embed="rId5"/>
            <a:stretch>
              <a:fillRect l="0" t="0" r="0" b="0"/>
            </a:stretch>
          </a:blipFill>
        </p:spPr>
      </p:sp>
      <p:sp>
        <p:nvSpPr>
          <p:cNvPr name="TextBox 5" id="5"/>
          <p:cNvSpPr txBox="true"/>
          <p:nvPr/>
        </p:nvSpPr>
        <p:spPr>
          <a:xfrm rot="0">
            <a:off x="392939" y="726580"/>
            <a:ext cx="3323114" cy="365760"/>
          </a:xfrm>
          <a:prstGeom prst="rect">
            <a:avLst/>
          </a:prstGeom>
        </p:spPr>
        <p:txBody>
          <a:bodyPr anchor="t" rtlCol="false" tIns="0" lIns="0" bIns="0" rIns="0">
            <a:spAutoFit/>
          </a:bodyPr>
          <a:lstStyle/>
          <a:p>
            <a:pPr algn="ctr">
              <a:lnSpc>
                <a:spcPts val="2940"/>
              </a:lnSpc>
              <a:spcBef>
                <a:spcPct val="0"/>
              </a:spcBef>
            </a:pPr>
            <a:r>
              <a:rPr lang="en-US" sz="2100" spc="308">
                <a:solidFill>
                  <a:srgbClr val="FFFFFF"/>
                </a:solidFill>
                <a:latin typeface="Kollektif"/>
                <a:ea typeface="Kollektif"/>
                <a:cs typeface="Kollektif"/>
                <a:sym typeface="Kollektif"/>
              </a:rPr>
              <a:t>GEOTRANSPORTE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0" y="1953784"/>
            <a:ext cx="18288000" cy="7304516"/>
            <a:chOff x="0" y="0"/>
            <a:chExt cx="4816593" cy="1923823"/>
          </a:xfrm>
        </p:grpSpPr>
        <p:sp>
          <p:nvSpPr>
            <p:cNvPr name="Freeform 3" id="3"/>
            <p:cNvSpPr/>
            <p:nvPr/>
          </p:nvSpPr>
          <p:spPr>
            <a:xfrm flipH="false" flipV="false" rot="0">
              <a:off x="0" y="0"/>
              <a:ext cx="4816592" cy="1923823"/>
            </a:xfrm>
            <a:custGeom>
              <a:avLst/>
              <a:gdLst/>
              <a:ahLst/>
              <a:cxnLst/>
              <a:rect r="r" b="b" t="t" l="l"/>
              <a:pathLst>
                <a:path h="1923823" w="4816592">
                  <a:moveTo>
                    <a:pt x="0" y="0"/>
                  </a:moveTo>
                  <a:lnTo>
                    <a:pt x="4816592" y="0"/>
                  </a:lnTo>
                  <a:lnTo>
                    <a:pt x="4816592" y="1923823"/>
                  </a:lnTo>
                  <a:lnTo>
                    <a:pt x="0" y="1923823"/>
                  </a:lnTo>
                  <a:close/>
                </a:path>
              </a:pathLst>
            </a:custGeom>
            <a:solidFill>
              <a:srgbClr val="EFEEE9"/>
            </a:solidFill>
          </p:spPr>
        </p:sp>
        <p:sp>
          <p:nvSpPr>
            <p:cNvPr name="TextBox 4" id="4"/>
            <p:cNvSpPr txBox="true"/>
            <p:nvPr/>
          </p:nvSpPr>
          <p:spPr>
            <a:xfrm>
              <a:off x="0" y="-47625"/>
              <a:ext cx="4816593" cy="1971448"/>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849285" y="0"/>
            <a:ext cx="4438715" cy="1092340"/>
          </a:xfrm>
          <a:custGeom>
            <a:avLst/>
            <a:gdLst/>
            <a:ahLst/>
            <a:cxnLst/>
            <a:rect r="r" b="b" t="t" l="l"/>
            <a:pathLst>
              <a:path h="1092340" w="4438715">
                <a:moveTo>
                  <a:pt x="0" y="0"/>
                </a:moveTo>
                <a:lnTo>
                  <a:pt x="4438715" y="0"/>
                </a:lnTo>
                <a:lnTo>
                  <a:pt x="4438715" y="1092340"/>
                </a:lnTo>
                <a:lnTo>
                  <a:pt x="0" y="1092340"/>
                </a:lnTo>
                <a:lnTo>
                  <a:pt x="0" y="0"/>
                </a:lnTo>
                <a:close/>
              </a:path>
            </a:pathLst>
          </a:custGeom>
          <a:blipFill>
            <a:blip r:embed="rId4"/>
            <a:stretch>
              <a:fillRect l="0" t="0" r="0" b="0"/>
            </a:stretch>
          </a:blipFill>
        </p:spPr>
      </p:sp>
      <p:sp>
        <p:nvSpPr>
          <p:cNvPr name="TextBox 7" id="7"/>
          <p:cNvSpPr txBox="true"/>
          <p:nvPr/>
        </p:nvSpPr>
        <p:spPr>
          <a:xfrm rot="0">
            <a:off x="2223656" y="5182180"/>
            <a:ext cx="13840687" cy="847725"/>
          </a:xfrm>
          <a:prstGeom prst="rect">
            <a:avLst/>
          </a:prstGeom>
        </p:spPr>
        <p:txBody>
          <a:bodyPr anchor="t" rtlCol="false" tIns="0" lIns="0" bIns="0" rIns="0">
            <a:spAutoFit/>
          </a:bodyPr>
          <a:lstStyle/>
          <a:p>
            <a:pPr algn="l" marL="0" indent="0" lvl="0">
              <a:lnSpc>
                <a:spcPts val="6698"/>
              </a:lnSpc>
              <a:spcBef>
                <a:spcPct val="0"/>
              </a:spcBef>
            </a:pPr>
            <a:r>
              <a:rPr lang="en-US" b="true" sz="5581">
                <a:solidFill>
                  <a:srgbClr val="000000"/>
                </a:solidFill>
                <a:latin typeface="Kollektif Bold"/>
                <a:ea typeface="Kollektif Bold"/>
                <a:cs typeface="Kollektif Bold"/>
                <a:sym typeface="Kollektif Bold"/>
              </a:rPr>
              <a:t>Demostración del resultado del proyecto</a:t>
            </a:r>
          </a:p>
        </p:txBody>
      </p:sp>
      <p:sp>
        <p:nvSpPr>
          <p:cNvPr name="TextBox 8" id="8"/>
          <p:cNvSpPr txBox="true"/>
          <p:nvPr/>
        </p:nvSpPr>
        <p:spPr>
          <a:xfrm rot="0">
            <a:off x="392939" y="726580"/>
            <a:ext cx="3323114" cy="365760"/>
          </a:xfrm>
          <a:prstGeom prst="rect">
            <a:avLst/>
          </a:prstGeom>
        </p:spPr>
        <p:txBody>
          <a:bodyPr anchor="t" rtlCol="false" tIns="0" lIns="0" bIns="0" rIns="0">
            <a:spAutoFit/>
          </a:bodyPr>
          <a:lstStyle/>
          <a:p>
            <a:pPr algn="ctr">
              <a:lnSpc>
                <a:spcPts val="2940"/>
              </a:lnSpc>
              <a:spcBef>
                <a:spcPct val="0"/>
              </a:spcBef>
            </a:pPr>
            <a:r>
              <a:rPr lang="en-US" sz="2100" spc="308">
                <a:solidFill>
                  <a:srgbClr val="FFFFFF"/>
                </a:solidFill>
                <a:latin typeface="Kollektif"/>
                <a:ea typeface="Kollektif"/>
                <a:cs typeface="Kollektif"/>
                <a:sym typeface="Kollektif"/>
              </a:rPr>
              <a:t>GEOTRANSPORTE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sp>
        <p:nvSpPr>
          <p:cNvPr name="Freeform 2" id="2"/>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49285" y="0"/>
            <a:ext cx="4438715" cy="1092340"/>
          </a:xfrm>
          <a:custGeom>
            <a:avLst/>
            <a:gdLst/>
            <a:ahLst/>
            <a:cxnLst/>
            <a:rect r="r" b="b" t="t" l="l"/>
            <a:pathLst>
              <a:path h="1092340" w="4438715">
                <a:moveTo>
                  <a:pt x="0" y="0"/>
                </a:moveTo>
                <a:lnTo>
                  <a:pt x="4438715" y="0"/>
                </a:lnTo>
                <a:lnTo>
                  <a:pt x="4438715" y="1092340"/>
                </a:lnTo>
                <a:lnTo>
                  <a:pt x="0" y="1092340"/>
                </a:lnTo>
                <a:lnTo>
                  <a:pt x="0" y="0"/>
                </a:lnTo>
                <a:close/>
              </a:path>
            </a:pathLst>
          </a:custGeom>
          <a:blipFill>
            <a:blip r:embed="rId4"/>
            <a:stretch>
              <a:fillRect l="0" t="0" r="0" b="0"/>
            </a:stretch>
          </a:blipFill>
        </p:spPr>
      </p:sp>
      <p:grpSp>
        <p:nvGrpSpPr>
          <p:cNvPr name="Group 4" id="4"/>
          <p:cNvGrpSpPr/>
          <p:nvPr/>
        </p:nvGrpSpPr>
        <p:grpSpPr>
          <a:xfrm rot="0">
            <a:off x="0" y="1953784"/>
            <a:ext cx="18288000" cy="7304516"/>
            <a:chOff x="0" y="0"/>
            <a:chExt cx="4816593" cy="1923823"/>
          </a:xfrm>
        </p:grpSpPr>
        <p:sp>
          <p:nvSpPr>
            <p:cNvPr name="Freeform 5" id="5"/>
            <p:cNvSpPr/>
            <p:nvPr/>
          </p:nvSpPr>
          <p:spPr>
            <a:xfrm flipH="false" flipV="false" rot="0">
              <a:off x="0" y="0"/>
              <a:ext cx="4816592" cy="1923823"/>
            </a:xfrm>
            <a:custGeom>
              <a:avLst/>
              <a:gdLst/>
              <a:ahLst/>
              <a:cxnLst/>
              <a:rect r="r" b="b" t="t" l="l"/>
              <a:pathLst>
                <a:path h="1923823" w="4816592">
                  <a:moveTo>
                    <a:pt x="0" y="0"/>
                  </a:moveTo>
                  <a:lnTo>
                    <a:pt x="4816592" y="0"/>
                  </a:lnTo>
                  <a:lnTo>
                    <a:pt x="4816592" y="1923823"/>
                  </a:lnTo>
                  <a:lnTo>
                    <a:pt x="0" y="1923823"/>
                  </a:lnTo>
                  <a:close/>
                </a:path>
              </a:pathLst>
            </a:custGeom>
            <a:solidFill>
              <a:srgbClr val="EFEEE9"/>
            </a:solidFill>
          </p:spPr>
        </p:sp>
        <p:sp>
          <p:nvSpPr>
            <p:cNvPr name="TextBox 6" id="6"/>
            <p:cNvSpPr txBox="true"/>
            <p:nvPr/>
          </p:nvSpPr>
          <p:spPr>
            <a:xfrm>
              <a:off x="0" y="-47625"/>
              <a:ext cx="4816593" cy="1971448"/>
            </a:xfrm>
            <a:prstGeom prst="rect">
              <a:avLst/>
            </a:prstGeom>
          </p:spPr>
          <p:txBody>
            <a:bodyPr anchor="ctr" rtlCol="false" tIns="50800" lIns="50800" bIns="50800" rIns="50800"/>
            <a:lstStyle/>
            <a:p>
              <a:pPr algn="ctr">
                <a:lnSpc>
                  <a:spcPts val="2940"/>
                </a:lnSpc>
              </a:pPr>
            </a:p>
          </p:txBody>
        </p:sp>
      </p:grpSp>
      <p:sp>
        <p:nvSpPr>
          <p:cNvPr name="Freeform 7" id="7"/>
          <p:cNvSpPr/>
          <p:nvPr/>
        </p:nvSpPr>
        <p:spPr>
          <a:xfrm flipH="false" flipV="false" rot="0">
            <a:off x="2241233" y="3118180"/>
            <a:ext cx="5184548" cy="2658093"/>
          </a:xfrm>
          <a:custGeom>
            <a:avLst/>
            <a:gdLst/>
            <a:ahLst/>
            <a:cxnLst/>
            <a:rect r="r" b="b" t="t" l="l"/>
            <a:pathLst>
              <a:path h="2658093" w="5184548">
                <a:moveTo>
                  <a:pt x="0" y="0"/>
                </a:moveTo>
                <a:lnTo>
                  <a:pt x="5184547" y="0"/>
                </a:lnTo>
                <a:lnTo>
                  <a:pt x="5184547" y="2658093"/>
                </a:lnTo>
                <a:lnTo>
                  <a:pt x="0" y="2658093"/>
                </a:lnTo>
                <a:lnTo>
                  <a:pt x="0" y="0"/>
                </a:lnTo>
                <a:close/>
              </a:path>
            </a:pathLst>
          </a:custGeom>
          <a:blipFill>
            <a:blip r:embed="rId5"/>
            <a:stretch>
              <a:fillRect l="0" t="0" r="0" b="0"/>
            </a:stretch>
          </a:blipFill>
        </p:spPr>
      </p:sp>
      <p:sp>
        <p:nvSpPr>
          <p:cNvPr name="Freeform 8" id="8"/>
          <p:cNvSpPr/>
          <p:nvPr/>
        </p:nvSpPr>
        <p:spPr>
          <a:xfrm flipH="false" flipV="false" rot="0">
            <a:off x="2704829" y="6608293"/>
            <a:ext cx="4257354" cy="1488300"/>
          </a:xfrm>
          <a:custGeom>
            <a:avLst/>
            <a:gdLst/>
            <a:ahLst/>
            <a:cxnLst/>
            <a:rect r="r" b="b" t="t" l="l"/>
            <a:pathLst>
              <a:path h="1488300" w="4257354">
                <a:moveTo>
                  <a:pt x="0" y="0"/>
                </a:moveTo>
                <a:lnTo>
                  <a:pt x="4257354" y="0"/>
                </a:lnTo>
                <a:lnTo>
                  <a:pt x="4257354" y="1488300"/>
                </a:lnTo>
                <a:lnTo>
                  <a:pt x="0" y="1488300"/>
                </a:lnTo>
                <a:lnTo>
                  <a:pt x="0" y="0"/>
                </a:lnTo>
                <a:close/>
              </a:path>
            </a:pathLst>
          </a:custGeom>
          <a:blipFill>
            <a:blip r:embed="rId6"/>
            <a:stretch>
              <a:fillRect l="0" t="0" r="0" b="0"/>
            </a:stretch>
          </a:blipFill>
        </p:spPr>
      </p:sp>
      <p:sp>
        <p:nvSpPr>
          <p:cNvPr name="Freeform 9" id="9"/>
          <p:cNvSpPr/>
          <p:nvPr/>
        </p:nvSpPr>
        <p:spPr>
          <a:xfrm flipH="false" flipV="false" rot="0">
            <a:off x="11974016" y="4256839"/>
            <a:ext cx="2698406" cy="2698406"/>
          </a:xfrm>
          <a:custGeom>
            <a:avLst/>
            <a:gdLst/>
            <a:ahLst/>
            <a:cxnLst/>
            <a:rect r="r" b="b" t="t" l="l"/>
            <a:pathLst>
              <a:path h="2698406" w="2698406">
                <a:moveTo>
                  <a:pt x="0" y="0"/>
                </a:moveTo>
                <a:lnTo>
                  <a:pt x="2698406" y="0"/>
                </a:lnTo>
                <a:lnTo>
                  <a:pt x="2698406" y="2698406"/>
                </a:lnTo>
                <a:lnTo>
                  <a:pt x="0" y="2698406"/>
                </a:lnTo>
                <a:lnTo>
                  <a:pt x="0" y="0"/>
                </a:lnTo>
                <a:close/>
              </a:path>
            </a:pathLst>
          </a:custGeom>
          <a:blipFill>
            <a:blip r:embed="rId7"/>
            <a:stretch>
              <a:fillRect l="0" t="0" r="0" b="0"/>
            </a:stretch>
          </a:blipFill>
        </p:spPr>
      </p:sp>
      <p:sp>
        <p:nvSpPr>
          <p:cNvPr name="Freeform 10" id="10"/>
          <p:cNvSpPr/>
          <p:nvPr/>
        </p:nvSpPr>
        <p:spPr>
          <a:xfrm flipH="false" flipV="false" rot="0">
            <a:off x="8271874" y="4108129"/>
            <a:ext cx="3272750" cy="2995825"/>
          </a:xfrm>
          <a:custGeom>
            <a:avLst/>
            <a:gdLst/>
            <a:ahLst/>
            <a:cxnLst/>
            <a:rect r="r" b="b" t="t" l="l"/>
            <a:pathLst>
              <a:path h="2995825" w="3272750">
                <a:moveTo>
                  <a:pt x="0" y="0"/>
                </a:moveTo>
                <a:lnTo>
                  <a:pt x="3272750" y="0"/>
                </a:lnTo>
                <a:lnTo>
                  <a:pt x="3272750" y="2995826"/>
                </a:lnTo>
                <a:lnTo>
                  <a:pt x="0" y="2995826"/>
                </a:lnTo>
                <a:lnTo>
                  <a:pt x="0" y="0"/>
                </a:lnTo>
                <a:close/>
              </a:path>
            </a:pathLst>
          </a:custGeom>
          <a:blipFill>
            <a:blip r:embed="rId8"/>
            <a:stretch>
              <a:fillRect l="0" t="0" r="0" b="0"/>
            </a:stretch>
          </a:blipFill>
        </p:spPr>
      </p:sp>
      <p:sp>
        <p:nvSpPr>
          <p:cNvPr name="TextBox 11" id="11"/>
          <p:cNvSpPr txBox="true"/>
          <p:nvPr/>
        </p:nvSpPr>
        <p:spPr>
          <a:xfrm rot="0">
            <a:off x="392939" y="726580"/>
            <a:ext cx="3323114" cy="365760"/>
          </a:xfrm>
          <a:prstGeom prst="rect">
            <a:avLst/>
          </a:prstGeom>
        </p:spPr>
        <p:txBody>
          <a:bodyPr anchor="t" rtlCol="false" tIns="0" lIns="0" bIns="0" rIns="0">
            <a:spAutoFit/>
          </a:bodyPr>
          <a:lstStyle/>
          <a:p>
            <a:pPr algn="ctr">
              <a:lnSpc>
                <a:spcPts val="2940"/>
              </a:lnSpc>
              <a:spcBef>
                <a:spcPct val="0"/>
              </a:spcBef>
            </a:pPr>
            <a:r>
              <a:rPr lang="en-US" sz="2100" spc="308">
                <a:solidFill>
                  <a:srgbClr val="FFFFFF"/>
                </a:solidFill>
                <a:latin typeface="Kollektif"/>
                <a:ea typeface="Kollektif"/>
                <a:cs typeface="Kollektif"/>
                <a:sym typeface="Kollektif"/>
              </a:rPr>
              <a:t>GEOTRANSPORTE</a:t>
            </a:r>
          </a:p>
        </p:txBody>
      </p:sp>
      <p:sp>
        <p:nvSpPr>
          <p:cNvPr name="TextBox 12" id="12"/>
          <p:cNvSpPr txBox="true"/>
          <p:nvPr/>
        </p:nvSpPr>
        <p:spPr>
          <a:xfrm rot="0">
            <a:off x="4833506" y="2099005"/>
            <a:ext cx="8620987" cy="847725"/>
          </a:xfrm>
          <a:prstGeom prst="rect">
            <a:avLst/>
          </a:prstGeom>
        </p:spPr>
        <p:txBody>
          <a:bodyPr anchor="t" rtlCol="false" tIns="0" lIns="0" bIns="0" rIns="0">
            <a:spAutoFit/>
          </a:bodyPr>
          <a:lstStyle/>
          <a:p>
            <a:pPr algn="l" marL="0" indent="0" lvl="0">
              <a:lnSpc>
                <a:spcPts val="6698"/>
              </a:lnSpc>
              <a:spcBef>
                <a:spcPct val="0"/>
              </a:spcBef>
            </a:pPr>
            <a:r>
              <a:rPr lang="en-US" b="true" sz="5581">
                <a:solidFill>
                  <a:srgbClr val="000000"/>
                </a:solidFill>
                <a:latin typeface="Kollektif Bold"/>
                <a:ea typeface="Kollektif Bold"/>
                <a:cs typeface="Kollektif Bold"/>
                <a:sym typeface="Kollektif Bold"/>
              </a:rPr>
              <a:t>Tecnologías utilizadas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sp>
        <p:nvSpPr>
          <p:cNvPr name="Freeform 2" id="2"/>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49285" y="0"/>
            <a:ext cx="4438715" cy="1092340"/>
          </a:xfrm>
          <a:custGeom>
            <a:avLst/>
            <a:gdLst/>
            <a:ahLst/>
            <a:cxnLst/>
            <a:rect r="r" b="b" t="t" l="l"/>
            <a:pathLst>
              <a:path h="1092340" w="4438715">
                <a:moveTo>
                  <a:pt x="0" y="0"/>
                </a:moveTo>
                <a:lnTo>
                  <a:pt x="4438715" y="0"/>
                </a:lnTo>
                <a:lnTo>
                  <a:pt x="4438715" y="1092340"/>
                </a:lnTo>
                <a:lnTo>
                  <a:pt x="0" y="1092340"/>
                </a:lnTo>
                <a:lnTo>
                  <a:pt x="0" y="0"/>
                </a:lnTo>
                <a:close/>
              </a:path>
            </a:pathLst>
          </a:custGeom>
          <a:blipFill>
            <a:blip r:embed="rId4"/>
            <a:stretch>
              <a:fillRect l="0" t="0" r="0" b="0"/>
            </a:stretch>
          </a:blipFill>
        </p:spPr>
      </p:sp>
      <p:grpSp>
        <p:nvGrpSpPr>
          <p:cNvPr name="Group 4" id="4"/>
          <p:cNvGrpSpPr/>
          <p:nvPr/>
        </p:nvGrpSpPr>
        <p:grpSpPr>
          <a:xfrm rot="0">
            <a:off x="0" y="1953784"/>
            <a:ext cx="18288000" cy="7304516"/>
            <a:chOff x="0" y="0"/>
            <a:chExt cx="4816593" cy="1923823"/>
          </a:xfrm>
        </p:grpSpPr>
        <p:sp>
          <p:nvSpPr>
            <p:cNvPr name="Freeform 5" id="5"/>
            <p:cNvSpPr/>
            <p:nvPr/>
          </p:nvSpPr>
          <p:spPr>
            <a:xfrm flipH="false" flipV="false" rot="0">
              <a:off x="0" y="0"/>
              <a:ext cx="4816592" cy="1923823"/>
            </a:xfrm>
            <a:custGeom>
              <a:avLst/>
              <a:gdLst/>
              <a:ahLst/>
              <a:cxnLst/>
              <a:rect r="r" b="b" t="t" l="l"/>
              <a:pathLst>
                <a:path h="1923823" w="4816592">
                  <a:moveTo>
                    <a:pt x="0" y="0"/>
                  </a:moveTo>
                  <a:lnTo>
                    <a:pt x="4816592" y="0"/>
                  </a:lnTo>
                  <a:lnTo>
                    <a:pt x="4816592" y="1923823"/>
                  </a:lnTo>
                  <a:lnTo>
                    <a:pt x="0" y="1923823"/>
                  </a:lnTo>
                  <a:close/>
                </a:path>
              </a:pathLst>
            </a:custGeom>
            <a:solidFill>
              <a:srgbClr val="EFEEE9"/>
            </a:solidFill>
          </p:spPr>
        </p:sp>
        <p:sp>
          <p:nvSpPr>
            <p:cNvPr name="TextBox 6" id="6"/>
            <p:cNvSpPr txBox="true"/>
            <p:nvPr/>
          </p:nvSpPr>
          <p:spPr>
            <a:xfrm>
              <a:off x="0" y="-47625"/>
              <a:ext cx="4816593" cy="1971448"/>
            </a:xfrm>
            <a:prstGeom prst="rect">
              <a:avLst/>
            </a:prstGeom>
          </p:spPr>
          <p:txBody>
            <a:bodyPr anchor="ctr" rtlCol="false" tIns="50800" lIns="50800" bIns="50800" rIns="50800"/>
            <a:lstStyle/>
            <a:p>
              <a:pPr algn="ctr">
                <a:lnSpc>
                  <a:spcPts val="2940"/>
                </a:lnSpc>
              </a:pPr>
            </a:p>
          </p:txBody>
        </p:sp>
      </p:grpSp>
      <p:sp>
        <p:nvSpPr>
          <p:cNvPr name="Freeform 7" id="7"/>
          <p:cNvSpPr/>
          <p:nvPr/>
        </p:nvSpPr>
        <p:spPr>
          <a:xfrm flipH="false" flipV="false" rot="0">
            <a:off x="392939" y="3510669"/>
            <a:ext cx="4190746" cy="4190746"/>
          </a:xfrm>
          <a:custGeom>
            <a:avLst/>
            <a:gdLst/>
            <a:ahLst/>
            <a:cxnLst/>
            <a:rect r="r" b="b" t="t" l="l"/>
            <a:pathLst>
              <a:path h="4190746" w="4190746">
                <a:moveTo>
                  <a:pt x="0" y="0"/>
                </a:moveTo>
                <a:lnTo>
                  <a:pt x="4190747" y="0"/>
                </a:lnTo>
                <a:lnTo>
                  <a:pt x="4190747" y="4190746"/>
                </a:lnTo>
                <a:lnTo>
                  <a:pt x="0" y="4190746"/>
                </a:lnTo>
                <a:lnTo>
                  <a:pt x="0" y="0"/>
                </a:lnTo>
                <a:close/>
              </a:path>
            </a:pathLst>
          </a:custGeom>
          <a:blipFill>
            <a:blip r:embed="rId5"/>
            <a:stretch>
              <a:fillRect l="0" t="0" r="0" b="0"/>
            </a:stretch>
          </a:blipFill>
        </p:spPr>
      </p:sp>
      <p:sp>
        <p:nvSpPr>
          <p:cNvPr name="TextBox 8" id="8"/>
          <p:cNvSpPr txBox="true"/>
          <p:nvPr/>
        </p:nvSpPr>
        <p:spPr>
          <a:xfrm rot="0">
            <a:off x="392939" y="726580"/>
            <a:ext cx="3323114" cy="365760"/>
          </a:xfrm>
          <a:prstGeom prst="rect">
            <a:avLst/>
          </a:prstGeom>
        </p:spPr>
        <p:txBody>
          <a:bodyPr anchor="t" rtlCol="false" tIns="0" lIns="0" bIns="0" rIns="0">
            <a:spAutoFit/>
          </a:bodyPr>
          <a:lstStyle/>
          <a:p>
            <a:pPr algn="ctr">
              <a:lnSpc>
                <a:spcPts val="2940"/>
              </a:lnSpc>
              <a:spcBef>
                <a:spcPct val="0"/>
              </a:spcBef>
            </a:pPr>
            <a:r>
              <a:rPr lang="en-US" sz="2100" spc="308">
                <a:solidFill>
                  <a:srgbClr val="FFFFFF"/>
                </a:solidFill>
                <a:latin typeface="Kollektif"/>
                <a:ea typeface="Kollektif"/>
                <a:cs typeface="Kollektif"/>
                <a:sym typeface="Kollektif"/>
              </a:rPr>
              <a:t>GEOTRANSPORTE</a:t>
            </a:r>
          </a:p>
        </p:txBody>
      </p:sp>
      <p:sp>
        <p:nvSpPr>
          <p:cNvPr name="TextBox 9" id="9"/>
          <p:cNvSpPr txBox="true"/>
          <p:nvPr/>
        </p:nvSpPr>
        <p:spPr>
          <a:xfrm rot="0">
            <a:off x="3837363" y="2046952"/>
            <a:ext cx="12459879" cy="847725"/>
          </a:xfrm>
          <a:prstGeom prst="rect">
            <a:avLst/>
          </a:prstGeom>
        </p:spPr>
        <p:txBody>
          <a:bodyPr anchor="t" rtlCol="false" tIns="0" lIns="0" bIns="0" rIns="0">
            <a:spAutoFit/>
          </a:bodyPr>
          <a:lstStyle/>
          <a:p>
            <a:pPr algn="l" marL="0" indent="0" lvl="0">
              <a:lnSpc>
                <a:spcPts val="6698"/>
              </a:lnSpc>
              <a:spcBef>
                <a:spcPct val="0"/>
              </a:spcBef>
            </a:pPr>
            <a:r>
              <a:rPr lang="en-US" b="true" sz="5581">
                <a:solidFill>
                  <a:srgbClr val="000000"/>
                </a:solidFill>
                <a:latin typeface="Kollektif Bold"/>
                <a:ea typeface="Kollektif Bold"/>
                <a:cs typeface="Kollektif Bold"/>
                <a:sym typeface="Kollektif Bold"/>
              </a:rPr>
              <a:t>Obstaculos Durante el desarrollo</a:t>
            </a:r>
          </a:p>
        </p:txBody>
      </p:sp>
      <p:sp>
        <p:nvSpPr>
          <p:cNvPr name="TextBox 10" id="10"/>
          <p:cNvSpPr txBox="true"/>
          <p:nvPr/>
        </p:nvSpPr>
        <p:spPr>
          <a:xfrm rot="0">
            <a:off x="5005478" y="3538990"/>
            <a:ext cx="10510714" cy="4162426"/>
          </a:xfrm>
          <a:prstGeom prst="rect">
            <a:avLst/>
          </a:prstGeom>
        </p:spPr>
        <p:txBody>
          <a:bodyPr anchor="t" rtlCol="false" tIns="0" lIns="0" bIns="0" rIns="0">
            <a:spAutoFit/>
          </a:bodyPr>
          <a:lstStyle/>
          <a:p>
            <a:pPr algn="l" marL="647695" indent="-323848" lvl="1">
              <a:lnSpc>
                <a:spcPts val="4199"/>
              </a:lnSpc>
              <a:buFont typeface="Arial"/>
              <a:buChar char="•"/>
            </a:pPr>
            <a:r>
              <a:rPr lang="en-US" sz="2999">
                <a:solidFill>
                  <a:srgbClr val="000000"/>
                </a:solidFill>
                <a:latin typeface="Open Sans"/>
                <a:ea typeface="Open Sans"/>
                <a:cs typeface="Open Sans"/>
                <a:sym typeface="Open Sans"/>
              </a:rPr>
              <a:t>Problemas de keys de google maps</a:t>
            </a:r>
          </a:p>
          <a:p>
            <a:pPr algn="l">
              <a:lnSpc>
                <a:spcPts val="4199"/>
              </a:lnSpc>
            </a:pPr>
          </a:p>
          <a:p>
            <a:pPr algn="l" marL="647695" indent="-323848" lvl="1">
              <a:lnSpc>
                <a:spcPts val="4199"/>
              </a:lnSpc>
              <a:buFont typeface="Arial"/>
              <a:buChar char="•"/>
            </a:pPr>
            <a:r>
              <a:rPr lang="en-US" sz="2999">
                <a:solidFill>
                  <a:srgbClr val="000000"/>
                </a:solidFill>
                <a:latin typeface="Open Sans"/>
                <a:ea typeface="Open Sans"/>
                <a:cs typeface="Open Sans"/>
                <a:sym typeface="Open Sans"/>
              </a:rPr>
              <a:t>Tiempo acotado para realizar pruebas de campo</a:t>
            </a:r>
          </a:p>
          <a:p>
            <a:pPr algn="l">
              <a:lnSpc>
                <a:spcPts val="4199"/>
              </a:lnSpc>
            </a:pPr>
          </a:p>
          <a:p>
            <a:pPr algn="l" marL="647695" indent="-323848" lvl="1">
              <a:lnSpc>
                <a:spcPts val="4199"/>
              </a:lnSpc>
              <a:buFont typeface="Arial"/>
              <a:buChar char="•"/>
            </a:pPr>
            <a:r>
              <a:rPr lang="en-US" sz="2999">
                <a:solidFill>
                  <a:srgbClr val="000000"/>
                </a:solidFill>
                <a:latin typeface="Open Sans"/>
                <a:ea typeface="Open Sans"/>
                <a:cs typeface="Open Sans"/>
                <a:sym typeface="Open Sans"/>
              </a:rPr>
              <a:t>Dificultad de coordinación con la linea cliente</a:t>
            </a:r>
          </a:p>
          <a:p>
            <a:pPr algn="l">
              <a:lnSpc>
                <a:spcPts val="4199"/>
              </a:lnSpc>
            </a:pPr>
          </a:p>
          <a:p>
            <a:pPr algn="l" marL="647695" indent="-323848" lvl="1">
              <a:lnSpc>
                <a:spcPts val="4199"/>
              </a:lnSpc>
              <a:buFont typeface="Arial"/>
              <a:buChar char="•"/>
            </a:pPr>
            <a:r>
              <a:rPr lang="en-US" sz="2999">
                <a:solidFill>
                  <a:srgbClr val="000000"/>
                </a:solidFill>
                <a:latin typeface="Open Sans"/>
                <a:ea typeface="Open Sans"/>
                <a:cs typeface="Open Sans"/>
                <a:sym typeface="Open Sans"/>
              </a:rPr>
              <a:t>Distancia con la comuna de pruebas</a:t>
            </a:r>
          </a:p>
          <a:p>
            <a:pPr algn="l">
              <a:lnSpc>
                <a:spcPts val="419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349443" y="1250950"/>
            <a:ext cx="15422937" cy="7730827"/>
            <a:chOff x="0" y="0"/>
            <a:chExt cx="4220887" cy="2115742"/>
          </a:xfrm>
        </p:grpSpPr>
        <p:sp>
          <p:nvSpPr>
            <p:cNvPr name="Freeform 3" id="3"/>
            <p:cNvSpPr/>
            <p:nvPr/>
          </p:nvSpPr>
          <p:spPr>
            <a:xfrm flipH="false" flipV="false" rot="0">
              <a:off x="0" y="0"/>
              <a:ext cx="4220887" cy="2115742"/>
            </a:xfrm>
            <a:custGeom>
              <a:avLst/>
              <a:gdLst/>
              <a:ahLst/>
              <a:cxnLst/>
              <a:rect r="r" b="b" t="t" l="l"/>
              <a:pathLst>
                <a:path h="2115742" w="4220887">
                  <a:moveTo>
                    <a:pt x="0" y="0"/>
                  </a:moveTo>
                  <a:lnTo>
                    <a:pt x="4220887" y="0"/>
                  </a:lnTo>
                  <a:lnTo>
                    <a:pt x="4220887" y="2115742"/>
                  </a:lnTo>
                  <a:lnTo>
                    <a:pt x="0" y="2115742"/>
                  </a:lnTo>
                  <a:close/>
                </a:path>
              </a:pathLst>
            </a:custGeom>
            <a:solidFill>
              <a:srgbClr val="EFEEE9"/>
            </a:solidFill>
          </p:spPr>
        </p:sp>
        <p:sp>
          <p:nvSpPr>
            <p:cNvPr name="TextBox 4" id="4"/>
            <p:cNvSpPr txBox="true"/>
            <p:nvPr/>
          </p:nvSpPr>
          <p:spPr>
            <a:xfrm>
              <a:off x="0" y="-38100"/>
              <a:ext cx="4220887" cy="215384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5400000">
            <a:off x="13833159" y="4118825"/>
            <a:ext cx="7423782" cy="175471"/>
          </a:xfrm>
          <a:custGeom>
            <a:avLst/>
            <a:gdLst/>
            <a:ahLst/>
            <a:cxnLst/>
            <a:rect r="r" b="b" t="t" l="l"/>
            <a:pathLst>
              <a:path h="175471" w="7423782">
                <a:moveTo>
                  <a:pt x="0" y="0"/>
                </a:moveTo>
                <a:lnTo>
                  <a:pt x="7423782" y="0"/>
                </a:lnTo>
                <a:lnTo>
                  <a:pt x="7423782" y="175471"/>
                </a:lnTo>
                <a:lnTo>
                  <a:pt x="0" y="175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1978448" y="488171"/>
            <a:ext cx="7423782" cy="175471"/>
          </a:xfrm>
          <a:custGeom>
            <a:avLst/>
            <a:gdLst/>
            <a:ahLst/>
            <a:cxnLst/>
            <a:rect r="r" b="b" t="t" l="l"/>
            <a:pathLst>
              <a:path h="175471" w="7423782">
                <a:moveTo>
                  <a:pt x="0" y="0"/>
                </a:moveTo>
                <a:lnTo>
                  <a:pt x="7423782" y="0"/>
                </a:lnTo>
                <a:lnTo>
                  <a:pt x="7423782" y="175471"/>
                </a:lnTo>
                <a:lnTo>
                  <a:pt x="0" y="175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400000">
            <a:off x="-2963613" y="5960567"/>
            <a:ext cx="7423782" cy="175471"/>
          </a:xfrm>
          <a:custGeom>
            <a:avLst/>
            <a:gdLst/>
            <a:ahLst/>
            <a:cxnLst/>
            <a:rect r="r" b="b" t="t" l="l"/>
            <a:pathLst>
              <a:path h="175471" w="7423782">
                <a:moveTo>
                  <a:pt x="0" y="0"/>
                </a:moveTo>
                <a:lnTo>
                  <a:pt x="7423782" y="0"/>
                </a:lnTo>
                <a:lnTo>
                  <a:pt x="7423782" y="175471"/>
                </a:lnTo>
                <a:lnTo>
                  <a:pt x="0" y="175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108902" y="9591221"/>
            <a:ext cx="7423782" cy="175471"/>
          </a:xfrm>
          <a:custGeom>
            <a:avLst/>
            <a:gdLst/>
            <a:ahLst/>
            <a:cxnLst/>
            <a:rect r="r" b="b" t="t" l="l"/>
            <a:pathLst>
              <a:path h="175471" w="7423782">
                <a:moveTo>
                  <a:pt x="0" y="0"/>
                </a:moveTo>
                <a:lnTo>
                  <a:pt x="7423782" y="0"/>
                </a:lnTo>
                <a:lnTo>
                  <a:pt x="7423782" y="175471"/>
                </a:lnTo>
                <a:lnTo>
                  <a:pt x="0" y="175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727448" y="3697646"/>
            <a:ext cx="14833104" cy="2843784"/>
          </a:xfrm>
          <a:prstGeom prst="rect">
            <a:avLst/>
          </a:prstGeom>
        </p:spPr>
        <p:txBody>
          <a:bodyPr anchor="t" rtlCol="false" tIns="0" lIns="0" bIns="0" rIns="0">
            <a:spAutoFit/>
          </a:bodyPr>
          <a:lstStyle/>
          <a:p>
            <a:pPr algn="ctr">
              <a:lnSpc>
                <a:spcPts val="10878"/>
              </a:lnSpc>
            </a:pPr>
            <a:r>
              <a:rPr lang="en-US" b="true" sz="11100">
                <a:solidFill>
                  <a:srgbClr val="1E1E1E"/>
                </a:solidFill>
                <a:latin typeface="Kollektif Bold"/>
                <a:ea typeface="Kollektif Bold"/>
                <a:cs typeface="Kollektif Bold"/>
                <a:sym typeface="Kollektif Bold"/>
              </a:rPr>
              <a:t>MUCHAS</a:t>
            </a:r>
          </a:p>
          <a:p>
            <a:pPr algn="ctr">
              <a:lnSpc>
                <a:spcPts val="10878"/>
              </a:lnSpc>
            </a:pPr>
            <a:r>
              <a:rPr lang="en-US" b="true" sz="11100">
                <a:solidFill>
                  <a:srgbClr val="1E1E1E"/>
                </a:solidFill>
                <a:latin typeface="Kollektif Bold"/>
                <a:ea typeface="Kollektif Bold"/>
                <a:cs typeface="Kollektif Bold"/>
                <a:sym typeface="Kollektif Bold"/>
              </a:rPr>
              <a:t>GRACIAS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0" y="2904075"/>
            <a:ext cx="18288000" cy="3347202"/>
            <a:chOff x="0" y="0"/>
            <a:chExt cx="5004986" cy="916049"/>
          </a:xfrm>
        </p:grpSpPr>
        <p:sp>
          <p:nvSpPr>
            <p:cNvPr name="Freeform 3" id="3"/>
            <p:cNvSpPr/>
            <p:nvPr/>
          </p:nvSpPr>
          <p:spPr>
            <a:xfrm flipH="false" flipV="false" rot="0">
              <a:off x="0" y="0"/>
              <a:ext cx="5004986" cy="916049"/>
            </a:xfrm>
            <a:custGeom>
              <a:avLst/>
              <a:gdLst/>
              <a:ahLst/>
              <a:cxnLst/>
              <a:rect r="r" b="b" t="t" l="l"/>
              <a:pathLst>
                <a:path h="916049" w="5004986">
                  <a:moveTo>
                    <a:pt x="0" y="0"/>
                  </a:moveTo>
                  <a:lnTo>
                    <a:pt x="5004986" y="0"/>
                  </a:lnTo>
                  <a:lnTo>
                    <a:pt x="5004986" y="916049"/>
                  </a:lnTo>
                  <a:lnTo>
                    <a:pt x="0" y="916049"/>
                  </a:lnTo>
                  <a:close/>
                </a:path>
              </a:pathLst>
            </a:custGeom>
            <a:solidFill>
              <a:srgbClr val="EFEEE9"/>
            </a:solidFill>
          </p:spPr>
        </p:sp>
        <p:sp>
          <p:nvSpPr>
            <p:cNvPr name="TextBox 4" id="4"/>
            <p:cNvSpPr txBox="true"/>
            <p:nvPr/>
          </p:nvSpPr>
          <p:spPr>
            <a:xfrm>
              <a:off x="0" y="-38100"/>
              <a:ext cx="5004986" cy="9541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006347" y="4337761"/>
            <a:ext cx="3481495" cy="3481495"/>
            <a:chOff x="0" y="0"/>
            <a:chExt cx="4641994" cy="4641994"/>
          </a:xfrm>
        </p:grpSpPr>
        <p:sp>
          <p:nvSpPr>
            <p:cNvPr name="Freeform 6" id="6"/>
            <p:cNvSpPr/>
            <p:nvPr/>
          </p:nvSpPr>
          <p:spPr>
            <a:xfrm flipH="false" flipV="false" rot="0">
              <a:off x="0" y="0"/>
              <a:ext cx="4641994" cy="4641994"/>
            </a:xfrm>
            <a:custGeom>
              <a:avLst/>
              <a:gdLst/>
              <a:ahLst/>
              <a:cxnLst/>
              <a:rect r="r" b="b" t="t" l="l"/>
              <a:pathLst>
                <a:path h="4641994" w="4641994">
                  <a:moveTo>
                    <a:pt x="0" y="0"/>
                  </a:moveTo>
                  <a:lnTo>
                    <a:pt x="4641994" y="0"/>
                  </a:lnTo>
                  <a:lnTo>
                    <a:pt x="4641994" y="4641994"/>
                  </a:lnTo>
                  <a:lnTo>
                    <a:pt x="0" y="4641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a:grpSpLocks noChangeAspect="true"/>
            </p:cNvGrpSpPr>
            <p:nvPr/>
          </p:nvGrpSpPr>
          <p:grpSpPr>
            <a:xfrm rot="0">
              <a:off x="375272" y="367663"/>
              <a:ext cx="3891450" cy="3891435"/>
              <a:chOff x="0" y="0"/>
              <a:chExt cx="6350000" cy="6349975"/>
            </a:xfrm>
          </p:grpSpPr>
          <p:sp>
            <p:nvSpPr>
              <p:cNvPr name="Freeform 8" id="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0" t="-16747" r="0" b="-16747"/>
                </a:stretch>
              </a:blipFill>
            </p:spPr>
          </p:sp>
        </p:grpSp>
      </p:grpSp>
      <p:grpSp>
        <p:nvGrpSpPr>
          <p:cNvPr name="Group 9" id="9"/>
          <p:cNvGrpSpPr/>
          <p:nvPr/>
        </p:nvGrpSpPr>
        <p:grpSpPr>
          <a:xfrm rot="0">
            <a:off x="7403252" y="4344058"/>
            <a:ext cx="3481495" cy="3481495"/>
            <a:chOff x="0" y="0"/>
            <a:chExt cx="4641994" cy="4641994"/>
          </a:xfrm>
        </p:grpSpPr>
        <p:sp>
          <p:nvSpPr>
            <p:cNvPr name="Freeform 10" id="10"/>
            <p:cNvSpPr/>
            <p:nvPr/>
          </p:nvSpPr>
          <p:spPr>
            <a:xfrm flipH="false" flipV="false" rot="0">
              <a:off x="0" y="0"/>
              <a:ext cx="4641994" cy="4641994"/>
            </a:xfrm>
            <a:custGeom>
              <a:avLst/>
              <a:gdLst/>
              <a:ahLst/>
              <a:cxnLst/>
              <a:rect r="r" b="b" t="t" l="l"/>
              <a:pathLst>
                <a:path h="4641994" w="4641994">
                  <a:moveTo>
                    <a:pt x="0" y="0"/>
                  </a:moveTo>
                  <a:lnTo>
                    <a:pt x="4641994" y="0"/>
                  </a:lnTo>
                  <a:lnTo>
                    <a:pt x="4641994" y="4641994"/>
                  </a:lnTo>
                  <a:lnTo>
                    <a:pt x="0" y="4641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a:grpSpLocks noChangeAspect="true"/>
            </p:cNvGrpSpPr>
            <p:nvPr/>
          </p:nvGrpSpPr>
          <p:grpSpPr>
            <a:xfrm rot="0">
              <a:off x="358851" y="367663"/>
              <a:ext cx="3891450" cy="3891435"/>
              <a:chOff x="0" y="0"/>
              <a:chExt cx="6350000" cy="6349975"/>
            </a:xfrm>
          </p:grpSpPr>
          <p:sp>
            <p:nvSpPr>
              <p:cNvPr name="Freeform 12" id="12"/>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t="-38997" r="0" b="-38997"/>
                </a:stretch>
              </a:blipFill>
            </p:spPr>
          </p:sp>
        </p:grpSp>
      </p:grpSp>
      <p:grpSp>
        <p:nvGrpSpPr>
          <p:cNvPr name="Group 13" id="13"/>
          <p:cNvGrpSpPr/>
          <p:nvPr/>
        </p:nvGrpSpPr>
        <p:grpSpPr>
          <a:xfrm rot="0">
            <a:off x="12683400" y="4337761"/>
            <a:ext cx="3481495" cy="3481495"/>
            <a:chOff x="0" y="0"/>
            <a:chExt cx="4641994" cy="4641994"/>
          </a:xfrm>
        </p:grpSpPr>
        <p:sp>
          <p:nvSpPr>
            <p:cNvPr name="Freeform 14" id="14"/>
            <p:cNvSpPr/>
            <p:nvPr/>
          </p:nvSpPr>
          <p:spPr>
            <a:xfrm flipH="false" flipV="false" rot="0">
              <a:off x="0" y="0"/>
              <a:ext cx="4641994" cy="4641994"/>
            </a:xfrm>
            <a:custGeom>
              <a:avLst/>
              <a:gdLst/>
              <a:ahLst/>
              <a:cxnLst/>
              <a:rect r="r" b="b" t="t" l="l"/>
              <a:pathLst>
                <a:path h="4641994" w="4641994">
                  <a:moveTo>
                    <a:pt x="0" y="0"/>
                  </a:moveTo>
                  <a:lnTo>
                    <a:pt x="4641994" y="0"/>
                  </a:lnTo>
                  <a:lnTo>
                    <a:pt x="4641994" y="4641994"/>
                  </a:lnTo>
                  <a:lnTo>
                    <a:pt x="0" y="4641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a:grpSpLocks noChangeAspect="true"/>
            </p:cNvGrpSpPr>
            <p:nvPr/>
          </p:nvGrpSpPr>
          <p:grpSpPr>
            <a:xfrm rot="0">
              <a:off x="375272" y="367663"/>
              <a:ext cx="3891450" cy="3891435"/>
              <a:chOff x="0" y="0"/>
              <a:chExt cx="6350000" cy="6349975"/>
            </a:xfrm>
          </p:grpSpPr>
          <p:sp>
            <p:nvSpPr>
              <p:cNvPr name="Freeform 16" id="16"/>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1087" t="-1602" r="0" b="-33314"/>
                </a:stretch>
              </a:blipFill>
            </p:spPr>
          </p:sp>
        </p:grpSp>
      </p:grpSp>
      <p:sp>
        <p:nvSpPr>
          <p:cNvPr name="Freeform 17" id="17"/>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3849285" y="0"/>
            <a:ext cx="4438715" cy="1092340"/>
          </a:xfrm>
          <a:custGeom>
            <a:avLst/>
            <a:gdLst/>
            <a:ahLst/>
            <a:cxnLst/>
            <a:rect r="r" b="b" t="t" l="l"/>
            <a:pathLst>
              <a:path h="1092340" w="4438715">
                <a:moveTo>
                  <a:pt x="0" y="0"/>
                </a:moveTo>
                <a:lnTo>
                  <a:pt x="4438715" y="0"/>
                </a:lnTo>
                <a:lnTo>
                  <a:pt x="4438715" y="1092340"/>
                </a:lnTo>
                <a:lnTo>
                  <a:pt x="0" y="1092340"/>
                </a:lnTo>
                <a:lnTo>
                  <a:pt x="0" y="0"/>
                </a:lnTo>
                <a:close/>
              </a:path>
            </a:pathLst>
          </a:custGeom>
          <a:blipFill>
            <a:blip r:embed="rId9"/>
            <a:stretch>
              <a:fillRect l="0" t="0" r="0" b="0"/>
            </a:stretch>
          </a:blipFill>
        </p:spPr>
      </p:sp>
      <p:sp>
        <p:nvSpPr>
          <p:cNvPr name="TextBox 19" id="19"/>
          <p:cNvSpPr txBox="true"/>
          <p:nvPr/>
        </p:nvSpPr>
        <p:spPr>
          <a:xfrm rot="0">
            <a:off x="6074634" y="1907209"/>
            <a:ext cx="7357932" cy="847130"/>
          </a:xfrm>
          <a:prstGeom prst="rect">
            <a:avLst/>
          </a:prstGeom>
        </p:spPr>
        <p:txBody>
          <a:bodyPr anchor="t" rtlCol="false" tIns="0" lIns="0" bIns="0" rIns="0">
            <a:spAutoFit/>
          </a:bodyPr>
          <a:lstStyle/>
          <a:p>
            <a:pPr algn="ctr">
              <a:lnSpc>
                <a:spcPts val="6351"/>
              </a:lnSpc>
            </a:pPr>
            <a:r>
              <a:rPr lang="en-US" b="true" sz="6351">
                <a:solidFill>
                  <a:srgbClr val="FFFFFF"/>
                </a:solidFill>
                <a:latin typeface="Kollektif Bold"/>
                <a:ea typeface="Kollektif Bold"/>
                <a:cs typeface="Kollektif Bold"/>
                <a:sym typeface="Kollektif Bold"/>
              </a:rPr>
              <a:t>Nuestro Equipo</a:t>
            </a:r>
          </a:p>
        </p:txBody>
      </p:sp>
      <p:sp>
        <p:nvSpPr>
          <p:cNvPr name="TextBox 20" id="20"/>
          <p:cNvSpPr txBox="true"/>
          <p:nvPr/>
        </p:nvSpPr>
        <p:spPr>
          <a:xfrm rot="0">
            <a:off x="2069493" y="8064958"/>
            <a:ext cx="3418349" cy="382270"/>
          </a:xfrm>
          <a:prstGeom prst="rect">
            <a:avLst/>
          </a:prstGeom>
        </p:spPr>
        <p:txBody>
          <a:bodyPr anchor="t" rtlCol="false" tIns="0" lIns="0" bIns="0" rIns="0">
            <a:spAutoFit/>
          </a:bodyPr>
          <a:lstStyle/>
          <a:p>
            <a:pPr algn="ctr">
              <a:lnSpc>
                <a:spcPts val="3079"/>
              </a:lnSpc>
              <a:spcBef>
                <a:spcPct val="0"/>
              </a:spcBef>
            </a:pPr>
            <a:r>
              <a:rPr lang="en-US" b="true" sz="2199" spc="48">
                <a:solidFill>
                  <a:srgbClr val="FFFFFF"/>
                </a:solidFill>
                <a:latin typeface="Now Heavy"/>
                <a:ea typeface="Now Heavy"/>
                <a:cs typeface="Now Heavy"/>
                <a:sym typeface="Now Heavy"/>
              </a:rPr>
              <a:t>Miguel Hernandez</a:t>
            </a:r>
          </a:p>
        </p:txBody>
      </p:sp>
      <p:sp>
        <p:nvSpPr>
          <p:cNvPr name="TextBox 21" id="21"/>
          <p:cNvSpPr txBox="true"/>
          <p:nvPr/>
        </p:nvSpPr>
        <p:spPr>
          <a:xfrm rot="0">
            <a:off x="7862220" y="8518254"/>
            <a:ext cx="2563560" cy="306705"/>
          </a:xfrm>
          <a:prstGeom prst="rect">
            <a:avLst/>
          </a:prstGeom>
        </p:spPr>
        <p:txBody>
          <a:bodyPr anchor="t" rtlCol="false" tIns="0" lIns="0" bIns="0" rIns="0">
            <a:spAutoFit/>
          </a:bodyPr>
          <a:lstStyle/>
          <a:p>
            <a:pPr algn="ctr">
              <a:lnSpc>
                <a:spcPts val="2520"/>
              </a:lnSpc>
              <a:spcBef>
                <a:spcPct val="0"/>
              </a:spcBef>
            </a:pPr>
            <a:r>
              <a:rPr lang="en-US" b="true" sz="1800" spc="39">
                <a:solidFill>
                  <a:srgbClr val="FFFFFF"/>
                </a:solidFill>
                <a:latin typeface="Now Bold"/>
                <a:ea typeface="Now Bold"/>
                <a:cs typeface="Now Bold"/>
                <a:sym typeface="Now Bold"/>
              </a:rPr>
              <a:t>LIDER DE PROYECTO</a:t>
            </a:r>
          </a:p>
        </p:txBody>
      </p:sp>
      <p:sp>
        <p:nvSpPr>
          <p:cNvPr name="TextBox 22" id="22"/>
          <p:cNvSpPr txBox="true"/>
          <p:nvPr/>
        </p:nvSpPr>
        <p:spPr>
          <a:xfrm rot="0">
            <a:off x="7499754" y="8064958"/>
            <a:ext cx="3288491" cy="382270"/>
          </a:xfrm>
          <a:prstGeom prst="rect">
            <a:avLst/>
          </a:prstGeom>
        </p:spPr>
        <p:txBody>
          <a:bodyPr anchor="t" rtlCol="false" tIns="0" lIns="0" bIns="0" rIns="0">
            <a:spAutoFit/>
          </a:bodyPr>
          <a:lstStyle/>
          <a:p>
            <a:pPr algn="ctr">
              <a:lnSpc>
                <a:spcPts val="3079"/>
              </a:lnSpc>
              <a:spcBef>
                <a:spcPct val="0"/>
              </a:spcBef>
            </a:pPr>
            <a:r>
              <a:rPr lang="en-US" b="true" sz="2199" spc="48">
                <a:solidFill>
                  <a:srgbClr val="FFFFFF"/>
                </a:solidFill>
                <a:latin typeface="Now Heavy"/>
                <a:ea typeface="Now Heavy"/>
                <a:cs typeface="Now Heavy"/>
                <a:sym typeface="Now Heavy"/>
              </a:rPr>
              <a:t>Matias Sandoval</a:t>
            </a:r>
          </a:p>
        </p:txBody>
      </p:sp>
      <p:sp>
        <p:nvSpPr>
          <p:cNvPr name="TextBox 23" id="23"/>
          <p:cNvSpPr txBox="true"/>
          <p:nvPr/>
        </p:nvSpPr>
        <p:spPr>
          <a:xfrm rot="0">
            <a:off x="2330816" y="8518254"/>
            <a:ext cx="2895704" cy="306705"/>
          </a:xfrm>
          <a:prstGeom prst="rect">
            <a:avLst/>
          </a:prstGeom>
        </p:spPr>
        <p:txBody>
          <a:bodyPr anchor="t" rtlCol="false" tIns="0" lIns="0" bIns="0" rIns="0">
            <a:spAutoFit/>
          </a:bodyPr>
          <a:lstStyle/>
          <a:p>
            <a:pPr algn="ctr">
              <a:lnSpc>
                <a:spcPts val="2520"/>
              </a:lnSpc>
              <a:spcBef>
                <a:spcPct val="0"/>
              </a:spcBef>
            </a:pPr>
            <a:r>
              <a:rPr lang="en-US" b="true" sz="1800" spc="39">
                <a:solidFill>
                  <a:srgbClr val="FFFFFF"/>
                </a:solidFill>
                <a:latin typeface="Now Bold"/>
                <a:ea typeface="Now Bold"/>
                <a:cs typeface="Now Bold"/>
                <a:sym typeface="Now Bold"/>
              </a:rPr>
              <a:t>PROGRAMADOR</a:t>
            </a:r>
          </a:p>
        </p:txBody>
      </p:sp>
      <p:sp>
        <p:nvSpPr>
          <p:cNvPr name="TextBox 24" id="24"/>
          <p:cNvSpPr txBox="true"/>
          <p:nvPr/>
        </p:nvSpPr>
        <p:spPr>
          <a:xfrm rot="0">
            <a:off x="12964853" y="8047856"/>
            <a:ext cx="2918588" cy="382270"/>
          </a:xfrm>
          <a:prstGeom prst="rect">
            <a:avLst/>
          </a:prstGeom>
        </p:spPr>
        <p:txBody>
          <a:bodyPr anchor="t" rtlCol="false" tIns="0" lIns="0" bIns="0" rIns="0">
            <a:spAutoFit/>
          </a:bodyPr>
          <a:lstStyle/>
          <a:p>
            <a:pPr algn="ctr">
              <a:lnSpc>
                <a:spcPts val="3079"/>
              </a:lnSpc>
              <a:spcBef>
                <a:spcPct val="0"/>
              </a:spcBef>
            </a:pPr>
            <a:r>
              <a:rPr lang="en-US" b="true" sz="2199" spc="48">
                <a:solidFill>
                  <a:srgbClr val="FFFFFF"/>
                </a:solidFill>
                <a:latin typeface="Now Heavy"/>
                <a:ea typeface="Now Heavy"/>
                <a:cs typeface="Now Heavy"/>
                <a:sym typeface="Now Heavy"/>
              </a:rPr>
              <a:t>Michael Encina</a:t>
            </a:r>
          </a:p>
        </p:txBody>
      </p:sp>
      <p:sp>
        <p:nvSpPr>
          <p:cNvPr name="TextBox 25" id="25"/>
          <p:cNvSpPr txBox="true"/>
          <p:nvPr/>
        </p:nvSpPr>
        <p:spPr>
          <a:xfrm rot="0">
            <a:off x="13237617" y="8518254"/>
            <a:ext cx="2373060" cy="306705"/>
          </a:xfrm>
          <a:prstGeom prst="rect">
            <a:avLst/>
          </a:prstGeom>
        </p:spPr>
        <p:txBody>
          <a:bodyPr anchor="t" rtlCol="false" tIns="0" lIns="0" bIns="0" rIns="0">
            <a:spAutoFit/>
          </a:bodyPr>
          <a:lstStyle/>
          <a:p>
            <a:pPr algn="ctr">
              <a:lnSpc>
                <a:spcPts val="2520"/>
              </a:lnSpc>
              <a:spcBef>
                <a:spcPct val="0"/>
              </a:spcBef>
            </a:pPr>
            <a:r>
              <a:rPr lang="en-US" b="true" sz="1800" spc="39">
                <a:solidFill>
                  <a:srgbClr val="FFFFFF"/>
                </a:solidFill>
                <a:latin typeface="Now Bold"/>
                <a:ea typeface="Now Bold"/>
                <a:cs typeface="Now Bold"/>
                <a:sym typeface="Now Bold"/>
              </a:rPr>
              <a:t>PROGRAMADOR</a:t>
            </a:r>
          </a:p>
        </p:txBody>
      </p:sp>
      <p:sp>
        <p:nvSpPr>
          <p:cNvPr name="TextBox 26" id="26"/>
          <p:cNvSpPr txBox="true"/>
          <p:nvPr/>
        </p:nvSpPr>
        <p:spPr>
          <a:xfrm rot="0">
            <a:off x="392939" y="726580"/>
            <a:ext cx="3323114" cy="365760"/>
          </a:xfrm>
          <a:prstGeom prst="rect">
            <a:avLst/>
          </a:prstGeom>
        </p:spPr>
        <p:txBody>
          <a:bodyPr anchor="t" rtlCol="false" tIns="0" lIns="0" bIns="0" rIns="0">
            <a:spAutoFit/>
          </a:bodyPr>
          <a:lstStyle/>
          <a:p>
            <a:pPr algn="ctr">
              <a:lnSpc>
                <a:spcPts val="2940"/>
              </a:lnSpc>
              <a:spcBef>
                <a:spcPct val="0"/>
              </a:spcBef>
            </a:pPr>
            <a:r>
              <a:rPr lang="en-US" sz="2100" spc="308">
                <a:solidFill>
                  <a:srgbClr val="FFFFFF"/>
                </a:solidFill>
                <a:latin typeface="Kollektif"/>
                <a:ea typeface="Kollektif"/>
                <a:cs typeface="Kollektif"/>
                <a:sym typeface="Kollektif"/>
              </a:rPr>
              <a:t>GEOTRANSPORTE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535766" y="1804986"/>
            <a:ext cx="15346776" cy="7453314"/>
            <a:chOff x="0" y="0"/>
            <a:chExt cx="4041949" cy="1963013"/>
          </a:xfrm>
        </p:grpSpPr>
        <p:sp>
          <p:nvSpPr>
            <p:cNvPr name="Freeform 3" id="3"/>
            <p:cNvSpPr/>
            <p:nvPr/>
          </p:nvSpPr>
          <p:spPr>
            <a:xfrm flipH="false" flipV="false" rot="0">
              <a:off x="0" y="0"/>
              <a:ext cx="4041949" cy="1963013"/>
            </a:xfrm>
            <a:custGeom>
              <a:avLst/>
              <a:gdLst/>
              <a:ahLst/>
              <a:cxnLst/>
              <a:rect r="r" b="b" t="t" l="l"/>
              <a:pathLst>
                <a:path h="1963013" w="4041949">
                  <a:moveTo>
                    <a:pt x="0" y="0"/>
                  </a:moveTo>
                  <a:lnTo>
                    <a:pt x="4041949" y="0"/>
                  </a:lnTo>
                  <a:lnTo>
                    <a:pt x="4041949" y="1963013"/>
                  </a:lnTo>
                  <a:lnTo>
                    <a:pt x="0" y="1963013"/>
                  </a:lnTo>
                  <a:close/>
                </a:path>
              </a:pathLst>
            </a:custGeom>
            <a:solidFill>
              <a:srgbClr val="EFEEE9"/>
            </a:solidFill>
          </p:spPr>
        </p:sp>
        <p:sp>
          <p:nvSpPr>
            <p:cNvPr name="TextBox 4" id="4"/>
            <p:cNvSpPr txBox="true"/>
            <p:nvPr/>
          </p:nvSpPr>
          <p:spPr>
            <a:xfrm>
              <a:off x="0" y="19050"/>
              <a:ext cx="4041949" cy="1943963"/>
            </a:xfrm>
            <a:prstGeom prst="rect">
              <a:avLst/>
            </a:prstGeom>
          </p:spPr>
          <p:txBody>
            <a:bodyPr anchor="ctr" rtlCol="false" tIns="50800" lIns="50800" bIns="50800" rIns="50800"/>
            <a:lstStyle/>
            <a:p>
              <a:pPr algn="ctr">
                <a:lnSpc>
                  <a:spcPts val="1869"/>
                </a:lnSpc>
              </a:pPr>
            </a:p>
          </p:txBody>
        </p:sp>
      </p:grpSp>
      <p:sp>
        <p:nvSpPr>
          <p:cNvPr name="TextBox 5" id="5"/>
          <p:cNvSpPr txBox="true"/>
          <p:nvPr/>
        </p:nvSpPr>
        <p:spPr>
          <a:xfrm rot="0">
            <a:off x="2303921" y="3782624"/>
            <a:ext cx="13680157" cy="5359400"/>
          </a:xfrm>
          <a:prstGeom prst="rect">
            <a:avLst/>
          </a:prstGeom>
        </p:spPr>
        <p:txBody>
          <a:bodyPr anchor="t" rtlCol="false" tIns="0" lIns="0" bIns="0" rIns="0">
            <a:spAutoFit/>
          </a:bodyPr>
          <a:lstStyle/>
          <a:p>
            <a:pPr algn="l">
              <a:lnSpc>
                <a:spcPts val="2800"/>
              </a:lnSpc>
            </a:pPr>
            <a:r>
              <a:rPr lang="en-US" sz="2000" spc="44" b="true">
                <a:solidFill>
                  <a:srgbClr val="1E1E1E"/>
                </a:solidFill>
                <a:latin typeface="Now Bold"/>
                <a:ea typeface="Now Bold"/>
                <a:cs typeface="Now Bold"/>
                <a:sym typeface="Now Bold"/>
              </a:rPr>
              <a:t>A lo largo del país existen numerosos sectores rurales cuyos habitantes que por diversas razones deben movilizarse constantemente hacia zonas más céntricas. </a:t>
            </a:r>
          </a:p>
          <a:p>
            <a:pPr algn="l">
              <a:lnSpc>
                <a:spcPts val="2800"/>
              </a:lnSpc>
            </a:pPr>
          </a:p>
          <a:p>
            <a:pPr algn="l">
              <a:lnSpc>
                <a:spcPts val="2800"/>
              </a:lnSpc>
            </a:pPr>
            <a:r>
              <a:rPr lang="en-US" sz="2000" spc="44" b="true">
                <a:solidFill>
                  <a:srgbClr val="1E1E1E"/>
                </a:solidFill>
                <a:latin typeface="Now Bold"/>
                <a:ea typeface="Now Bold"/>
                <a:cs typeface="Now Bold"/>
                <a:sym typeface="Now Bold"/>
              </a:rPr>
              <a:t>Sin embargo, no todos cuentan con un vehículo particular, lo que hace que el servicio de locomoción colectiva sea esencial, siendo este un tema que ha sido objeto de debate constante debido a las problemáticas asociadas con la calidad y eficiencia de este servicio.</a:t>
            </a:r>
          </a:p>
          <a:p>
            <a:pPr algn="l">
              <a:lnSpc>
                <a:spcPts val="2800"/>
              </a:lnSpc>
            </a:pPr>
          </a:p>
          <a:p>
            <a:pPr algn="l">
              <a:lnSpc>
                <a:spcPts val="2800"/>
              </a:lnSpc>
            </a:pPr>
            <a:r>
              <a:rPr lang="en-US" sz="2000" spc="44" b="true">
                <a:solidFill>
                  <a:srgbClr val="1E1E1E"/>
                </a:solidFill>
                <a:latin typeface="Now Bold"/>
                <a:ea typeface="Now Bold"/>
                <a:cs typeface="Now Bold"/>
                <a:sym typeface="Now Bold"/>
              </a:rPr>
              <a:t>Para el usuario común de estos servicios un problema que siempre se mantiene es el tiempo de espera al cual se somete cada cliente esperando un vehiculo de transporte, esto aumentando diversos factores de riesgo, los cuales reducen la persepción generalizada sobre la calidad y seguridad de estos servicios.</a:t>
            </a:r>
          </a:p>
          <a:p>
            <a:pPr algn="l">
              <a:lnSpc>
                <a:spcPts val="2800"/>
              </a:lnSpc>
            </a:pPr>
          </a:p>
          <a:p>
            <a:pPr algn="l">
              <a:lnSpc>
                <a:spcPts val="2800"/>
              </a:lnSpc>
            </a:pPr>
          </a:p>
          <a:p>
            <a:pPr algn="l">
              <a:lnSpc>
                <a:spcPts val="2800"/>
              </a:lnSpc>
            </a:pPr>
          </a:p>
          <a:p>
            <a:pPr algn="l">
              <a:lnSpc>
                <a:spcPts val="2800"/>
              </a:lnSpc>
              <a:spcBef>
                <a:spcPct val="0"/>
              </a:spcBef>
            </a:pPr>
          </a:p>
        </p:txBody>
      </p:sp>
      <p:sp>
        <p:nvSpPr>
          <p:cNvPr name="TextBox 6" id="6"/>
          <p:cNvSpPr txBox="true"/>
          <p:nvPr/>
        </p:nvSpPr>
        <p:spPr>
          <a:xfrm rot="0">
            <a:off x="3422550" y="2460033"/>
            <a:ext cx="11442900" cy="1009650"/>
          </a:xfrm>
          <a:prstGeom prst="rect">
            <a:avLst/>
          </a:prstGeom>
        </p:spPr>
        <p:txBody>
          <a:bodyPr anchor="t" rtlCol="false" tIns="0" lIns="0" bIns="0" rIns="0">
            <a:spAutoFit/>
          </a:bodyPr>
          <a:lstStyle/>
          <a:p>
            <a:pPr algn="ctr">
              <a:lnSpc>
                <a:spcPts val="7920"/>
              </a:lnSpc>
            </a:pPr>
            <a:r>
              <a:rPr lang="en-US" b="true" sz="6600">
                <a:solidFill>
                  <a:srgbClr val="1E1E1E"/>
                </a:solidFill>
                <a:latin typeface="Kollektif Bold"/>
                <a:ea typeface="Kollektif Bold"/>
                <a:cs typeface="Kollektif Bold"/>
                <a:sym typeface="Kollektif Bold"/>
              </a:rPr>
              <a:t>Contexto y Problematica</a:t>
            </a:r>
          </a:p>
        </p:txBody>
      </p:sp>
      <p:sp>
        <p:nvSpPr>
          <p:cNvPr name="Freeform 7" id="7"/>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849285" y="0"/>
            <a:ext cx="4438715" cy="1092340"/>
          </a:xfrm>
          <a:custGeom>
            <a:avLst/>
            <a:gdLst/>
            <a:ahLst/>
            <a:cxnLst/>
            <a:rect r="r" b="b" t="t" l="l"/>
            <a:pathLst>
              <a:path h="1092340" w="4438715">
                <a:moveTo>
                  <a:pt x="0" y="0"/>
                </a:moveTo>
                <a:lnTo>
                  <a:pt x="4438715" y="0"/>
                </a:lnTo>
                <a:lnTo>
                  <a:pt x="4438715" y="1092340"/>
                </a:lnTo>
                <a:lnTo>
                  <a:pt x="0" y="1092340"/>
                </a:lnTo>
                <a:lnTo>
                  <a:pt x="0" y="0"/>
                </a:lnTo>
                <a:close/>
              </a:path>
            </a:pathLst>
          </a:custGeom>
          <a:blipFill>
            <a:blip r:embed="rId4"/>
            <a:stretch>
              <a:fillRect l="0" t="0" r="0" b="0"/>
            </a:stretch>
          </a:blipFill>
        </p:spPr>
      </p:sp>
      <p:sp>
        <p:nvSpPr>
          <p:cNvPr name="TextBox 9" id="9"/>
          <p:cNvSpPr txBox="true"/>
          <p:nvPr/>
        </p:nvSpPr>
        <p:spPr>
          <a:xfrm rot="0">
            <a:off x="392939" y="726580"/>
            <a:ext cx="3323114" cy="365760"/>
          </a:xfrm>
          <a:prstGeom prst="rect">
            <a:avLst/>
          </a:prstGeom>
        </p:spPr>
        <p:txBody>
          <a:bodyPr anchor="t" rtlCol="false" tIns="0" lIns="0" bIns="0" rIns="0">
            <a:spAutoFit/>
          </a:bodyPr>
          <a:lstStyle/>
          <a:p>
            <a:pPr algn="ctr">
              <a:lnSpc>
                <a:spcPts val="2940"/>
              </a:lnSpc>
              <a:spcBef>
                <a:spcPct val="0"/>
              </a:spcBef>
            </a:pPr>
            <a:r>
              <a:rPr lang="en-US" sz="2100" spc="308">
                <a:solidFill>
                  <a:srgbClr val="FFFFFF"/>
                </a:solidFill>
                <a:latin typeface="Kollektif"/>
                <a:ea typeface="Kollektif"/>
                <a:cs typeface="Kollektif"/>
                <a:sym typeface="Kollektif"/>
              </a:rPr>
              <a:t>GEOTRANSPORTE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sp>
        <p:nvSpPr>
          <p:cNvPr name="TextBox 2" id="2"/>
          <p:cNvSpPr txBox="true"/>
          <p:nvPr/>
        </p:nvSpPr>
        <p:spPr>
          <a:xfrm rot="0">
            <a:off x="5616423" y="1083027"/>
            <a:ext cx="9094234" cy="1137285"/>
          </a:xfrm>
          <a:prstGeom prst="rect">
            <a:avLst/>
          </a:prstGeom>
        </p:spPr>
        <p:txBody>
          <a:bodyPr anchor="t" rtlCol="false" tIns="0" lIns="0" bIns="0" rIns="0">
            <a:spAutoFit/>
          </a:bodyPr>
          <a:lstStyle/>
          <a:p>
            <a:pPr algn="l">
              <a:lnSpc>
                <a:spcPts val="9240"/>
              </a:lnSpc>
            </a:pPr>
            <a:r>
              <a:rPr lang="en-US" sz="6600" b="true">
                <a:solidFill>
                  <a:srgbClr val="FFFFFF"/>
                </a:solidFill>
                <a:latin typeface="Kollektif Bold"/>
                <a:ea typeface="Kollektif Bold"/>
                <a:cs typeface="Kollektif Bold"/>
                <a:sym typeface="Kollektif Bold"/>
              </a:rPr>
              <a:t>Propuesta de solución</a:t>
            </a:r>
          </a:p>
        </p:txBody>
      </p:sp>
      <p:sp>
        <p:nvSpPr>
          <p:cNvPr name="TextBox 3" id="3"/>
          <p:cNvSpPr txBox="true"/>
          <p:nvPr/>
        </p:nvSpPr>
        <p:spPr>
          <a:xfrm rot="0">
            <a:off x="5616423" y="5086350"/>
            <a:ext cx="3892604" cy="399114"/>
          </a:xfrm>
          <a:prstGeom prst="rect">
            <a:avLst/>
          </a:prstGeom>
        </p:spPr>
        <p:txBody>
          <a:bodyPr anchor="t" rtlCol="false" tIns="0" lIns="0" bIns="0" rIns="0">
            <a:spAutoFit/>
          </a:bodyPr>
          <a:lstStyle/>
          <a:p>
            <a:pPr algn="l">
              <a:lnSpc>
                <a:spcPts val="3201"/>
              </a:lnSpc>
            </a:pPr>
            <a:r>
              <a:rPr lang="en-US" b="true" sz="2286" spc="336">
                <a:solidFill>
                  <a:srgbClr val="FFFFFF"/>
                </a:solidFill>
                <a:latin typeface="Now Bold"/>
                <a:ea typeface="Now Bold"/>
                <a:cs typeface="Now Bold"/>
                <a:sym typeface="Now Bold"/>
              </a:rPr>
              <a:t>APLICACIÓN MOBILE</a:t>
            </a:r>
          </a:p>
        </p:txBody>
      </p:sp>
      <p:sp>
        <p:nvSpPr>
          <p:cNvPr name="TextBox 4" id="4"/>
          <p:cNvSpPr txBox="true"/>
          <p:nvPr/>
        </p:nvSpPr>
        <p:spPr>
          <a:xfrm rot="0">
            <a:off x="5616423" y="5690544"/>
            <a:ext cx="3617876" cy="1065511"/>
          </a:xfrm>
          <a:prstGeom prst="rect">
            <a:avLst/>
          </a:prstGeom>
        </p:spPr>
        <p:txBody>
          <a:bodyPr anchor="t" rtlCol="false" tIns="0" lIns="0" bIns="0" rIns="0">
            <a:spAutoFit/>
          </a:bodyPr>
          <a:lstStyle/>
          <a:p>
            <a:pPr algn="l">
              <a:lnSpc>
                <a:spcPts val="2171"/>
              </a:lnSpc>
            </a:pPr>
            <a:r>
              <a:rPr lang="en-US" sz="1550" spc="34" b="true">
                <a:solidFill>
                  <a:srgbClr val="FFFFFF"/>
                </a:solidFill>
                <a:latin typeface="Now Bold"/>
                <a:ea typeface="Now Bold"/>
                <a:cs typeface="Now Bold"/>
                <a:sym typeface="Now Bold"/>
              </a:rPr>
              <a:t>La aplicación apunta a los dispositivos que estan presentes dentro de gran parte de la población.</a:t>
            </a:r>
          </a:p>
        </p:txBody>
      </p:sp>
      <p:sp>
        <p:nvSpPr>
          <p:cNvPr name="TextBox 5" id="5"/>
          <p:cNvSpPr txBox="true"/>
          <p:nvPr/>
        </p:nvSpPr>
        <p:spPr>
          <a:xfrm rot="0">
            <a:off x="5616423" y="2360336"/>
            <a:ext cx="11133985" cy="2192655"/>
          </a:xfrm>
          <a:prstGeom prst="rect">
            <a:avLst/>
          </a:prstGeom>
        </p:spPr>
        <p:txBody>
          <a:bodyPr anchor="t" rtlCol="false" tIns="0" lIns="0" bIns="0" rIns="0">
            <a:spAutoFit/>
          </a:bodyPr>
          <a:lstStyle/>
          <a:p>
            <a:pPr algn="just">
              <a:lnSpc>
                <a:spcPts val="2520"/>
              </a:lnSpc>
            </a:pPr>
            <a:r>
              <a:rPr lang="en-US" b="true" sz="1800" spc="39">
                <a:solidFill>
                  <a:srgbClr val="FFFFFF"/>
                </a:solidFill>
                <a:latin typeface="Now Bold"/>
                <a:ea typeface="Now Bold"/>
                <a:cs typeface="Now Bold"/>
                <a:sym typeface="Now Bold"/>
              </a:rPr>
              <a:t>La propuesta que permitirá solucionar estas problematicas presentadas es el servicio de Geotransporte el cual presenta diversos beneficios dentro del área mencionada previamente.</a:t>
            </a:r>
          </a:p>
          <a:p>
            <a:pPr algn="just">
              <a:lnSpc>
                <a:spcPts val="2520"/>
              </a:lnSpc>
            </a:pPr>
          </a:p>
          <a:p>
            <a:pPr algn="just">
              <a:lnSpc>
                <a:spcPts val="2520"/>
              </a:lnSpc>
            </a:pPr>
            <a:r>
              <a:rPr lang="en-US" b="true" sz="1800" spc="39">
                <a:solidFill>
                  <a:srgbClr val="FFFFFF"/>
                </a:solidFill>
                <a:latin typeface="Now Bold"/>
                <a:ea typeface="Now Bold"/>
                <a:cs typeface="Now Bold"/>
                <a:sym typeface="Now Bold"/>
              </a:rPr>
              <a:t>El cual se basa en los servicios de gps dentro de dispostivos moviles para entregar información sobre la ubicación y dirección de los vehiculos de transporte que se encuentran actualmente en ruta de servicio.</a:t>
            </a:r>
          </a:p>
        </p:txBody>
      </p:sp>
      <p:sp>
        <p:nvSpPr>
          <p:cNvPr name="Freeform 6" id="6"/>
          <p:cNvSpPr/>
          <p:nvPr/>
        </p:nvSpPr>
        <p:spPr>
          <a:xfrm flipH="false" flipV="false" rot="0">
            <a:off x="17192315" y="612415"/>
            <a:ext cx="559181" cy="296366"/>
          </a:xfrm>
          <a:custGeom>
            <a:avLst/>
            <a:gdLst/>
            <a:ahLst/>
            <a:cxnLst/>
            <a:rect r="r" b="b" t="t" l="l"/>
            <a:pathLst>
              <a:path h="296366" w="559181">
                <a:moveTo>
                  <a:pt x="0" y="0"/>
                </a:moveTo>
                <a:lnTo>
                  <a:pt x="559182" y="0"/>
                </a:lnTo>
                <a:lnTo>
                  <a:pt x="559182" y="296366"/>
                </a:lnTo>
                <a:lnTo>
                  <a:pt x="0" y="296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24163" y="9686053"/>
            <a:ext cx="19136327" cy="9127737"/>
          </a:xfrm>
          <a:custGeom>
            <a:avLst/>
            <a:gdLst/>
            <a:ahLst/>
            <a:cxnLst/>
            <a:rect r="r" b="b" t="t" l="l"/>
            <a:pathLst>
              <a:path h="9127737" w="19136327">
                <a:moveTo>
                  <a:pt x="0" y="0"/>
                </a:moveTo>
                <a:lnTo>
                  <a:pt x="19136326" y="0"/>
                </a:lnTo>
                <a:lnTo>
                  <a:pt x="19136326" y="9127737"/>
                </a:lnTo>
                <a:lnTo>
                  <a:pt x="0" y="9127737"/>
                </a:lnTo>
                <a:lnTo>
                  <a:pt x="0" y="0"/>
                </a:lnTo>
                <a:close/>
              </a:path>
            </a:pathLst>
          </a:custGeom>
          <a:blipFill>
            <a:blip r:embed="rId4">
              <a:extLst>
                <a:ext uri="{96DAC541-7B7A-43D3-8B79-37D633B846F1}">
                  <asvg:svgBlip xmlns:asvg="http://schemas.microsoft.com/office/drawing/2016/SVG/main" r:embed="rId5"/>
                </a:ext>
              </a:extLst>
            </a:blip>
            <a:stretch>
              <a:fillRect l="-27503" t="0" r="-24139" b="0"/>
            </a:stretch>
          </a:blipFill>
        </p:spPr>
      </p:sp>
      <p:grpSp>
        <p:nvGrpSpPr>
          <p:cNvPr name="Group 8" id="8"/>
          <p:cNvGrpSpPr>
            <a:grpSpLocks noChangeAspect="true"/>
          </p:cNvGrpSpPr>
          <p:nvPr/>
        </p:nvGrpSpPr>
        <p:grpSpPr>
          <a:xfrm rot="0">
            <a:off x="1204549" y="1918664"/>
            <a:ext cx="3679076" cy="7279684"/>
            <a:chOff x="0" y="0"/>
            <a:chExt cx="2620010" cy="5184140"/>
          </a:xfrm>
        </p:grpSpPr>
        <p:sp>
          <p:nvSpPr>
            <p:cNvPr name="Freeform 9" id="9"/>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DE94BE"/>
            </a:solidFill>
          </p:spPr>
        </p:sp>
        <p:sp>
          <p:nvSpPr>
            <p:cNvPr name="Freeform 10" id="10"/>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6"/>
              <a:stretch>
                <a:fillRect l="0" t="-56" r="0" b="-56"/>
              </a:stretch>
            </a:blipFill>
          </p:spPr>
        </p:sp>
        <p:sp>
          <p:nvSpPr>
            <p:cNvPr name="Freeform 11" id="11"/>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EFEEE9"/>
            </a:solidFill>
          </p:spPr>
        </p:sp>
        <p:sp>
          <p:nvSpPr>
            <p:cNvPr name="Freeform 12" id="12"/>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EFEEE9"/>
            </a:solidFill>
          </p:spPr>
        </p:sp>
        <p:sp>
          <p:nvSpPr>
            <p:cNvPr name="Freeform 13" id="13"/>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1E1E1E"/>
            </a:solidFill>
          </p:spPr>
        </p:sp>
        <p:sp>
          <p:nvSpPr>
            <p:cNvPr name="Freeform 14" id="14"/>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1E1E1E"/>
            </a:solidFill>
          </p:spPr>
        </p:sp>
        <p:sp>
          <p:nvSpPr>
            <p:cNvPr name="Freeform 15" id="15"/>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1E1E1E"/>
            </a:solidFill>
          </p:spPr>
        </p:sp>
        <p:sp>
          <p:nvSpPr>
            <p:cNvPr name="Freeform 16" id="16"/>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1E1E1E"/>
            </a:solidFill>
          </p:spPr>
        </p:sp>
        <p:sp>
          <p:nvSpPr>
            <p:cNvPr name="Freeform 17" id="17"/>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9A9398"/>
            </a:solidFill>
          </p:spPr>
        </p:sp>
      </p:grpSp>
      <p:sp>
        <p:nvSpPr>
          <p:cNvPr name="Freeform 18" id="18"/>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12030440" y="5086350"/>
            <a:ext cx="4507362" cy="399114"/>
          </a:xfrm>
          <a:prstGeom prst="rect">
            <a:avLst/>
          </a:prstGeom>
        </p:spPr>
        <p:txBody>
          <a:bodyPr anchor="t" rtlCol="false" tIns="0" lIns="0" bIns="0" rIns="0">
            <a:spAutoFit/>
          </a:bodyPr>
          <a:lstStyle/>
          <a:p>
            <a:pPr algn="l">
              <a:lnSpc>
                <a:spcPts val="3201"/>
              </a:lnSpc>
            </a:pPr>
            <a:r>
              <a:rPr lang="en-US" b="true" sz="2286" spc="336">
                <a:solidFill>
                  <a:srgbClr val="FFFFFF"/>
                </a:solidFill>
                <a:latin typeface="Now Bold"/>
                <a:ea typeface="Now Bold"/>
                <a:cs typeface="Now Bold"/>
                <a:sym typeface="Now Bold"/>
              </a:rPr>
              <a:t>MEJOR ORGANIZACIÓN</a:t>
            </a:r>
          </a:p>
        </p:txBody>
      </p:sp>
      <p:sp>
        <p:nvSpPr>
          <p:cNvPr name="TextBox 20" id="20"/>
          <p:cNvSpPr txBox="true"/>
          <p:nvPr/>
        </p:nvSpPr>
        <p:spPr>
          <a:xfrm rot="0">
            <a:off x="12030440" y="5690544"/>
            <a:ext cx="4719968" cy="1065511"/>
          </a:xfrm>
          <a:prstGeom prst="rect">
            <a:avLst/>
          </a:prstGeom>
        </p:spPr>
        <p:txBody>
          <a:bodyPr anchor="t" rtlCol="false" tIns="0" lIns="0" bIns="0" rIns="0">
            <a:spAutoFit/>
          </a:bodyPr>
          <a:lstStyle/>
          <a:p>
            <a:pPr algn="l">
              <a:lnSpc>
                <a:spcPts val="2171"/>
              </a:lnSpc>
            </a:pPr>
            <a:r>
              <a:rPr lang="en-US" sz="1550" spc="34" b="true">
                <a:solidFill>
                  <a:srgbClr val="FFFFFF"/>
                </a:solidFill>
                <a:latin typeface="Now Bold"/>
                <a:ea typeface="Now Bold"/>
                <a:cs typeface="Now Bold"/>
                <a:sym typeface="Now Bold"/>
              </a:rPr>
              <a:t>Saber de antemano donde esta el proximo servicio ayuda en la preparación y disminución de problematicas de seguridad relacionada a tiempos de espera.</a:t>
            </a:r>
          </a:p>
        </p:txBody>
      </p:sp>
      <p:sp>
        <p:nvSpPr>
          <p:cNvPr name="TextBox 21" id="21"/>
          <p:cNvSpPr txBox="true"/>
          <p:nvPr/>
        </p:nvSpPr>
        <p:spPr>
          <a:xfrm rot="0">
            <a:off x="5616423" y="7315583"/>
            <a:ext cx="3892604" cy="399114"/>
          </a:xfrm>
          <a:prstGeom prst="rect">
            <a:avLst/>
          </a:prstGeom>
        </p:spPr>
        <p:txBody>
          <a:bodyPr anchor="t" rtlCol="false" tIns="0" lIns="0" bIns="0" rIns="0">
            <a:spAutoFit/>
          </a:bodyPr>
          <a:lstStyle/>
          <a:p>
            <a:pPr algn="l">
              <a:lnSpc>
                <a:spcPts val="3201"/>
              </a:lnSpc>
            </a:pPr>
            <a:r>
              <a:rPr lang="en-US" b="true" sz="2286" spc="336">
                <a:solidFill>
                  <a:srgbClr val="FFFFFF"/>
                </a:solidFill>
                <a:latin typeface="Now Bold"/>
                <a:ea typeface="Now Bold"/>
                <a:cs typeface="Now Bold"/>
                <a:sym typeface="Now Bold"/>
              </a:rPr>
              <a:t>BENEFICIOS SOCIO</a:t>
            </a:r>
          </a:p>
        </p:txBody>
      </p:sp>
      <p:sp>
        <p:nvSpPr>
          <p:cNvPr name="TextBox 22" id="22"/>
          <p:cNvSpPr txBox="true"/>
          <p:nvPr/>
        </p:nvSpPr>
        <p:spPr>
          <a:xfrm rot="0">
            <a:off x="5616423" y="7926089"/>
            <a:ext cx="3617876" cy="1332211"/>
          </a:xfrm>
          <a:prstGeom prst="rect">
            <a:avLst/>
          </a:prstGeom>
        </p:spPr>
        <p:txBody>
          <a:bodyPr anchor="t" rtlCol="false" tIns="0" lIns="0" bIns="0" rIns="0">
            <a:spAutoFit/>
          </a:bodyPr>
          <a:lstStyle/>
          <a:p>
            <a:pPr algn="l">
              <a:lnSpc>
                <a:spcPts val="2171"/>
              </a:lnSpc>
            </a:pPr>
            <a:r>
              <a:rPr lang="en-US" sz="1550" spc="34" b="true">
                <a:solidFill>
                  <a:srgbClr val="FFFFFF"/>
                </a:solidFill>
                <a:latin typeface="Now Bold"/>
                <a:ea typeface="Now Bold"/>
                <a:cs typeface="Now Bold"/>
                <a:sym typeface="Now Bold"/>
              </a:rPr>
              <a:t>Herramienta que permite obtener conocimiento de la ubicación y correcto manejo de los vehiculos que representan la imagen de la empresa.</a:t>
            </a:r>
          </a:p>
        </p:txBody>
      </p:sp>
      <p:sp>
        <p:nvSpPr>
          <p:cNvPr name="TextBox 23" id="23"/>
          <p:cNvSpPr txBox="true"/>
          <p:nvPr/>
        </p:nvSpPr>
        <p:spPr>
          <a:xfrm rot="0">
            <a:off x="12030440" y="7315583"/>
            <a:ext cx="5721057" cy="399114"/>
          </a:xfrm>
          <a:prstGeom prst="rect">
            <a:avLst/>
          </a:prstGeom>
        </p:spPr>
        <p:txBody>
          <a:bodyPr anchor="t" rtlCol="false" tIns="0" lIns="0" bIns="0" rIns="0">
            <a:spAutoFit/>
          </a:bodyPr>
          <a:lstStyle/>
          <a:p>
            <a:pPr algn="l">
              <a:lnSpc>
                <a:spcPts val="3201"/>
              </a:lnSpc>
            </a:pPr>
            <a:r>
              <a:rPr lang="en-US" b="true" sz="2286" spc="336">
                <a:solidFill>
                  <a:srgbClr val="FFFFFF"/>
                </a:solidFill>
                <a:latin typeface="Now Bold"/>
                <a:ea typeface="Now Bold"/>
                <a:cs typeface="Now Bold"/>
                <a:sym typeface="Now Bold"/>
              </a:rPr>
              <a:t>POSIBILIDADES DE EXPANSIÓN</a:t>
            </a:r>
          </a:p>
        </p:txBody>
      </p:sp>
      <p:sp>
        <p:nvSpPr>
          <p:cNvPr name="TextBox 24" id="24"/>
          <p:cNvSpPr txBox="true"/>
          <p:nvPr/>
        </p:nvSpPr>
        <p:spPr>
          <a:xfrm rot="0">
            <a:off x="12030440" y="7926089"/>
            <a:ext cx="4523858" cy="1332211"/>
          </a:xfrm>
          <a:prstGeom prst="rect">
            <a:avLst/>
          </a:prstGeom>
        </p:spPr>
        <p:txBody>
          <a:bodyPr anchor="t" rtlCol="false" tIns="0" lIns="0" bIns="0" rIns="0">
            <a:spAutoFit/>
          </a:bodyPr>
          <a:lstStyle/>
          <a:p>
            <a:pPr algn="l">
              <a:lnSpc>
                <a:spcPts val="2171"/>
              </a:lnSpc>
            </a:pPr>
            <a:r>
              <a:rPr lang="en-US" sz="1550" spc="34" b="true">
                <a:solidFill>
                  <a:srgbClr val="FFFFFF"/>
                </a:solidFill>
                <a:latin typeface="Now Bold"/>
                <a:ea typeface="Now Bold"/>
                <a:cs typeface="Now Bold"/>
                <a:sym typeface="Now Bold"/>
              </a:rPr>
              <a:t>Las posibilidades no solo se presentarán dentro de los servicios de transporte público, sinó que también hay diversas mejoras que se pueden implementar para cubrir otras problematicas relacionadas.</a:t>
            </a:r>
          </a:p>
        </p:txBody>
      </p:sp>
      <p:sp>
        <p:nvSpPr>
          <p:cNvPr name="Freeform 25" id="25"/>
          <p:cNvSpPr/>
          <p:nvPr/>
        </p:nvSpPr>
        <p:spPr>
          <a:xfrm flipH="false" flipV="false" rot="0">
            <a:off x="13849285" y="0"/>
            <a:ext cx="4438715" cy="1092340"/>
          </a:xfrm>
          <a:custGeom>
            <a:avLst/>
            <a:gdLst/>
            <a:ahLst/>
            <a:cxnLst/>
            <a:rect r="r" b="b" t="t" l="l"/>
            <a:pathLst>
              <a:path h="1092340" w="4438715">
                <a:moveTo>
                  <a:pt x="0" y="0"/>
                </a:moveTo>
                <a:lnTo>
                  <a:pt x="4438715" y="0"/>
                </a:lnTo>
                <a:lnTo>
                  <a:pt x="4438715" y="1092340"/>
                </a:lnTo>
                <a:lnTo>
                  <a:pt x="0" y="1092340"/>
                </a:lnTo>
                <a:lnTo>
                  <a:pt x="0" y="0"/>
                </a:lnTo>
                <a:close/>
              </a:path>
            </a:pathLst>
          </a:custGeom>
          <a:blipFill>
            <a:blip r:embed="rId9"/>
            <a:stretch>
              <a:fillRect l="0" t="0" r="0" b="0"/>
            </a:stretch>
          </a:blipFill>
        </p:spPr>
      </p:sp>
      <p:sp>
        <p:nvSpPr>
          <p:cNvPr name="TextBox 26" id="26"/>
          <p:cNvSpPr txBox="true"/>
          <p:nvPr/>
        </p:nvSpPr>
        <p:spPr>
          <a:xfrm rot="0">
            <a:off x="392939" y="726580"/>
            <a:ext cx="3323114" cy="365760"/>
          </a:xfrm>
          <a:prstGeom prst="rect">
            <a:avLst/>
          </a:prstGeom>
        </p:spPr>
        <p:txBody>
          <a:bodyPr anchor="t" rtlCol="false" tIns="0" lIns="0" bIns="0" rIns="0">
            <a:spAutoFit/>
          </a:bodyPr>
          <a:lstStyle/>
          <a:p>
            <a:pPr algn="ctr">
              <a:lnSpc>
                <a:spcPts val="2940"/>
              </a:lnSpc>
              <a:spcBef>
                <a:spcPct val="0"/>
              </a:spcBef>
            </a:pPr>
            <a:r>
              <a:rPr lang="en-US" sz="2100" spc="308">
                <a:solidFill>
                  <a:srgbClr val="FFFFFF"/>
                </a:solidFill>
                <a:latin typeface="Kollektif"/>
                <a:ea typeface="Kollektif"/>
                <a:cs typeface="Kollektif"/>
                <a:sym typeface="Kollektif"/>
              </a:rPr>
              <a:t>GEOTRANSPORTE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sp>
        <p:nvSpPr>
          <p:cNvPr name="TextBox 2" id="2"/>
          <p:cNvSpPr txBox="true"/>
          <p:nvPr/>
        </p:nvSpPr>
        <p:spPr>
          <a:xfrm rot="0">
            <a:off x="1028700" y="1751426"/>
            <a:ext cx="16230600" cy="1009650"/>
          </a:xfrm>
          <a:prstGeom prst="rect">
            <a:avLst/>
          </a:prstGeom>
        </p:spPr>
        <p:txBody>
          <a:bodyPr anchor="t" rtlCol="false" tIns="0" lIns="0" bIns="0" rIns="0">
            <a:spAutoFit/>
          </a:bodyPr>
          <a:lstStyle/>
          <a:p>
            <a:pPr algn="ctr" marL="0" indent="0" lvl="0">
              <a:lnSpc>
                <a:spcPts val="7920"/>
              </a:lnSpc>
              <a:spcBef>
                <a:spcPct val="0"/>
              </a:spcBef>
            </a:pPr>
            <a:r>
              <a:rPr lang="en-US" b="true" sz="6600">
                <a:solidFill>
                  <a:srgbClr val="FFFFFF"/>
                </a:solidFill>
                <a:latin typeface="Kollektif Bold"/>
                <a:ea typeface="Kollektif Bold"/>
                <a:cs typeface="Kollektif Bold"/>
                <a:sym typeface="Kollektif Bold"/>
              </a:rPr>
              <a:t>Objetivos</a:t>
            </a:r>
          </a:p>
        </p:txBody>
      </p:sp>
      <p:sp>
        <p:nvSpPr>
          <p:cNvPr name="Freeform 3" id="3"/>
          <p:cNvSpPr/>
          <p:nvPr/>
        </p:nvSpPr>
        <p:spPr>
          <a:xfrm flipH="false" flipV="false" rot="0">
            <a:off x="-592217" y="8293384"/>
            <a:ext cx="19837040" cy="9461966"/>
          </a:xfrm>
          <a:custGeom>
            <a:avLst/>
            <a:gdLst/>
            <a:ahLst/>
            <a:cxnLst/>
            <a:rect r="r" b="b" t="t" l="l"/>
            <a:pathLst>
              <a:path h="9461966" w="19837040">
                <a:moveTo>
                  <a:pt x="0" y="0"/>
                </a:moveTo>
                <a:lnTo>
                  <a:pt x="19837039" y="0"/>
                </a:lnTo>
                <a:lnTo>
                  <a:pt x="19837039" y="9461966"/>
                </a:lnTo>
                <a:lnTo>
                  <a:pt x="0" y="9461966"/>
                </a:lnTo>
                <a:lnTo>
                  <a:pt x="0" y="0"/>
                </a:lnTo>
                <a:close/>
              </a:path>
            </a:pathLst>
          </a:custGeom>
          <a:blipFill>
            <a:blip r:embed="rId2">
              <a:extLst>
                <a:ext uri="{96DAC541-7B7A-43D3-8B79-37D633B846F1}">
                  <asvg:svgBlip xmlns:asvg="http://schemas.microsoft.com/office/drawing/2016/SVG/main" r:embed="rId3"/>
                </a:ext>
              </a:extLst>
            </a:blip>
            <a:stretch>
              <a:fillRect l="-27503" t="0" r="-24139" b="0"/>
            </a:stretch>
          </a:blipFill>
        </p:spPr>
      </p:sp>
      <p:grpSp>
        <p:nvGrpSpPr>
          <p:cNvPr name="Group 4" id="4"/>
          <p:cNvGrpSpPr/>
          <p:nvPr/>
        </p:nvGrpSpPr>
        <p:grpSpPr>
          <a:xfrm rot="0">
            <a:off x="6735961" y="3094451"/>
            <a:ext cx="4878150" cy="5769038"/>
            <a:chOff x="0" y="0"/>
            <a:chExt cx="1284780" cy="1519417"/>
          </a:xfrm>
        </p:grpSpPr>
        <p:sp>
          <p:nvSpPr>
            <p:cNvPr name="Freeform 5" id="5"/>
            <p:cNvSpPr/>
            <p:nvPr/>
          </p:nvSpPr>
          <p:spPr>
            <a:xfrm flipH="false" flipV="false" rot="0">
              <a:off x="0" y="0"/>
              <a:ext cx="1284780" cy="1519417"/>
            </a:xfrm>
            <a:custGeom>
              <a:avLst/>
              <a:gdLst/>
              <a:ahLst/>
              <a:cxnLst/>
              <a:rect r="r" b="b" t="t" l="l"/>
              <a:pathLst>
                <a:path h="1519417" w="1284780">
                  <a:moveTo>
                    <a:pt x="0" y="0"/>
                  </a:moveTo>
                  <a:lnTo>
                    <a:pt x="1284780" y="0"/>
                  </a:lnTo>
                  <a:lnTo>
                    <a:pt x="1284780" y="1519417"/>
                  </a:lnTo>
                  <a:lnTo>
                    <a:pt x="0" y="1519417"/>
                  </a:lnTo>
                  <a:close/>
                </a:path>
              </a:pathLst>
            </a:custGeom>
            <a:solidFill>
              <a:srgbClr val="EFEEE9"/>
            </a:solidFill>
          </p:spPr>
        </p:sp>
        <p:sp>
          <p:nvSpPr>
            <p:cNvPr name="TextBox 6" id="6"/>
            <p:cNvSpPr txBox="true"/>
            <p:nvPr/>
          </p:nvSpPr>
          <p:spPr>
            <a:xfrm>
              <a:off x="0" y="19050"/>
              <a:ext cx="1284780" cy="1500367"/>
            </a:xfrm>
            <a:prstGeom prst="rect">
              <a:avLst/>
            </a:prstGeom>
          </p:spPr>
          <p:txBody>
            <a:bodyPr anchor="ctr" rtlCol="false" tIns="50800" lIns="50800" bIns="50800" rIns="50800"/>
            <a:lstStyle/>
            <a:p>
              <a:pPr algn="ctr">
                <a:lnSpc>
                  <a:spcPts val="1869"/>
                </a:lnSpc>
              </a:pPr>
            </a:p>
          </p:txBody>
        </p:sp>
      </p:grpSp>
      <p:grpSp>
        <p:nvGrpSpPr>
          <p:cNvPr name="Group 7" id="7"/>
          <p:cNvGrpSpPr/>
          <p:nvPr/>
        </p:nvGrpSpPr>
        <p:grpSpPr>
          <a:xfrm rot="0">
            <a:off x="12109411" y="3094451"/>
            <a:ext cx="4878150" cy="5769038"/>
            <a:chOff x="0" y="0"/>
            <a:chExt cx="1284780" cy="1519417"/>
          </a:xfrm>
        </p:grpSpPr>
        <p:sp>
          <p:nvSpPr>
            <p:cNvPr name="Freeform 8" id="8"/>
            <p:cNvSpPr/>
            <p:nvPr/>
          </p:nvSpPr>
          <p:spPr>
            <a:xfrm flipH="false" flipV="false" rot="0">
              <a:off x="0" y="0"/>
              <a:ext cx="1284780" cy="1519417"/>
            </a:xfrm>
            <a:custGeom>
              <a:avLst/>
              <a:gdLst/>
              <a:ahLst/>
              <a:cxnLst/>
              <a:rect r="r" b="b" t="t" l="l"/>
              <a:pathLst>
                <a:path h="1519417" w="1284780">
                  <a:moveTo>
                    <a:pt x="0" y="0"/>
                  </a:moveTo>
                  <a:lnTo>
                    <a:pt x="1284780" y="0"/>
                  </a:lnTo>
                  <a:lnTo>
                    <a:pt x="1284780" y="1519417"/>
                  </a:lnTo>
                  <a:lnTo>
                    <a:pt x="0" y="1519417"/>
                  </a:lnTo>
                  <a:close/>
                </a:path>
              </a:pathLst>
            </a:custGeom>
            <a:solidFill>
              <a:srgbClr val="EFEEE9"/>
            </a:solidFill>
          </p:spPr>
        </p:sp>
        <p:sp>
          <p:nvSpPr>
            <p:cNvPr name="TextBox 9" id="9"/>
            <p:cNvSpPr txBox="true"/>
            <p:nvPr/>
          </p:nvSpPr>
          <p:spPr>
            <a:xfrm>
              <a:off x="0" y="19050"/>
              <a:ext cx="1284780" cy="1500367"/>
            </a:xfrm>
            <a:prstGeom prst="rect">
              <a:avLst/>
            </a:prstGeom>
          </p:spPr>
          <p:txBody>
            <a:bodyPr anchor="ctr" rtlCol="false" tIns="50800" lIns="50800" bIns="50800" rIns="50800"/>
            <a:lstStyle/>
            <a:p>
              <a:pPr algn="ctr">
                <a:lnSpc>
                  <a:spcPts val="1869"/>
                </a:lnSpc>
              </a:pPr>
            </a:p>
          </p:txBody>
        </p:sp>
      </p:grpSp>
      <p:grpSp>
        <p:nvGrpSpPr>
          <p:cNvPr name="Group 10" id="10"/>
          <p:cNvGrpSpPr/>
          <p:nvPr/>
        </p:nvGrpSpPr>
        <p:grpSpPr>
          <a:xfrm rot="0">
            <a:off x="1360642" y="3094451"/>
            <a:ext cx="4878150" cy="5769038"/>
            <a:chOff x="0" y="0"/>
            <a:chExt cx="1284780" cy="1519417"/>
          </a:xfrm>
        </p:grpSpPr>
        <p:sp>
          <p:nvSpPr>
            <p:cNvPr name="Freeform 11" id="11"/>
            <p:cNvSpPr/>
            <p:nvPr/>
          </p:nvSpPr>
          <p:spPr>
            <a:xfrm flipH="false" flipV="false" rot="0">
              <a:off x="0" y="0"/>
              <a:ext cx="1284780" cy="1519417"/>
            </a:xfrm>
            <a:custGeom>
              <a:avLst/>
              <a:gdLst/>
              <a:ahLst/>
              <a:cxnLst/>
              <a:rect r="r" b="b" t="t" l="l"/>
              <a:pathLst>
                <a:path h="1519417" w="1284780">
                  <a:moveTo>
                    <a:pt x="0" y="0"/>
                  </a:moveTo>
                  <a:lnTo>
                    <a:pt x="1284780" y="0"/>
                  </a:lnTo>
                  <a:lnTo>
                    <a:pt x="1284780" y="1519417"/>
                  </a:lnTo>
                  <a:lnTo>
                    <a:pt x="0" y="1519417"/>
                  </a:lnTo>
                  <a:close/>
                </a:path>
              </a:pathLst>
            </a:custGeom>
            <a:solidFill>
              <a:srgbClr val="EFEEE9"/>
            </a:solidFill>
          </p:spPr>
        </p:sp>
        <p:sp>
          <p:nvSpPr>
            <p:cNvPr name="TextBox 12" id="12"/>
            <p:cNvSpPr txBox="true"/>
            <p:nvPr/>
          </p:nvSpPr>
          <p:spPr>
            <a:xfrm>
              <a:off x="0" y="19050"/>
              <a:ext cx="1284780" cy="1500367"/>
            </a:xfrm>
            <a:prstGeom prst="rect">
              <a:avLst/>
            </a:prstGeom>
          </p:spPr>
          <p:txBody>
            <a:bodyPr anchor="ctr" rtlCol="false" tIns="50800" lIns="50800" bIns="50800" rIns="50800"/>
            <a:lstStyle/>
            <a:p>
              <a:pPr algn="ctr">
                <a:lnSpc>
                  <a:spcPts val="1869"/>
                </a:lnSpc>
              </a:pPr>
            </a:p>
          </p:txBody>
        </p:sp>
      </p:grpSp>
      <p:sp>
        <p:nvSpPr>
          <p:cNvPr name="TextBox 13" id="13"/>
          <p:cNvSpPr txBox="true"/>
          <p:nvPr/>
        </p:nvSpPr>
        <p:spPr>
          <a:xfrm rot="0">
            <a:off x="1557470" y="3692720"/>
            <a:ext cx="4460858" cy="539115"/>
          </a:xfrm>
          <a:prstGeom prst="rect">
            <a:avLst/>
          </a:prstGeom>
        </p:spPr>
        <p:txBody>
          <a:bodyPr anchor="t" rtlCol="false" tIns="0" lIns="0" bIns="0" rIns="0">
            <a:spAutoFit/>
          </a:bodyPr>
          <a:lstStyle/>
          <a:p>
            <a:pPr algn="ctr" marL="0" indent="0" lvl="0">
              <a:lnSpc>
                <a:spcPts val="4290"/>
              </a:lnSpc>
              <a:spcBef>
                <a:spcPct val="0"/>
              </a:spcBef>
            </a:pPr>
            <a:r>
              <a:rPr lang="en-US" b="true" sz="3300" spc="485">
                <a:solidFill>
                  <a:srgbClr val="000000"/>
                </a:solidFill>
                <a:latin typeface="Now Bold"/>
                <a:ea typeface="Now Bold"/>
                <a:cs typeface="Now Bold"/>
                <a:sym typeface="Now Bold"/>
              </a:rPr>
              <a:t>OBJETIVO 1</a:t>
            </a:r>
          </a:p>
        </p:txBody>
      </p:sp>
      <p:sp>
        <p:nvSpPr>
          <p:cNvPr name="TextBox 14" id="14"/>
          <p:cNvSpPr txBox="true"/>
          <p:nvPr/>
        </p:nvSpPr>
        <p:spPr>
          <a:xfrm rot="0">
            <a:off x="1919396" y="4796439"/>
            <a:ext cx="3726319" cy="2158285"/>
          </a:xfrm>
          <a:prstGeom prst="rect">
            <a:avLst/>
          </a:prstGeom>
        </p:spPr>
        <p:txBody>
          <a:bodyPr anchor="t" rtlCol="false" tIns="0" lIns="0" bIns="0" rIns="0">
            <a:spAutoFit/>
          </a:bodyPr>
          <a:lstStyle/>
          <a:p>
            <a:pPr algn="l">
              <a:lnSpc>
                <a:spcPts val="2839"/>
              </a:lnSpc>
            </a:pPr>
            <a:r>
              <a:rPr lang="en-US" sz="2028" spc="44" b="true">
                <a:solidFill>
                  <a:srgbClr val="000000"/>
                </a:solidFill>
                <a:latin typeface="Now Bold"/>
                <a:ea typeface="Now Bold"/>
                <a:cs typeface="Now Bold"/>
                <a:sym typeface="Now Bold"/>
              </a:rPr>
              <a:t>Mejorar el servicio de locomoción colectiva dentro de zonas rurales ofreciendo monitoreo de ubicación de los vehiculos en circulación.</a:t>
            </a:r>
          </a:p>
        </p:txBody>
      </p:sp>
      <p:sp>
        <p:nvSpPr>
          <p:cNvPr name="Freeform 15" id="15"/>
          <p:cNvSpPr/>
          <p:nvPr/>
        </p:nvSpPr>
        <p:spPr>
          <a:xfrm flipH="false" flipV="false" rot="0">
            <a:off x="1765858" y="4431860"/>
            <a:ext cx="4033394" cy="95335"/>
          </a:xfrm>
          <a:custGeom>
            <a:avLst/>
            <a:gdLst/>
            <a:ahLst/>
            <a:cxnLst/>
            <a:rect r="r" b="b" t="t" l="l"/>
            <a:pathLst>
              <a:path h="95335" w="4033394">
                <a:moveTo>
                  <a:pt x="0" y="0"/>
                </a:moveTo>
                <a:lnTo>
                  <a:pt x="4033395" y="0"/>
                </a:lnTo>
                <a:lnTo>
                  <a:pt x="4033395" y="95334"/>
                </a:lnTo>
                <a:lnTo>
                  <a:pt x="0" y="95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6920100" y="3692720"/>
            <a:ext cx="4460858" cy="539115"/>
          </a:xfrm>
          <a:prstGeom prst="rect">
            <a:avLst/>
          </a:prstGeom>
        </p:spPr>
        <p:txBody>
          <a:bodyPr anchor="t" rtlCol="false" tIns="0" lIns="0" bIns="0" rIns="0">
            <a:spAutoFit/>
          </a:bodyPr>
          <a:lstStyle/>
          <a:p>
            <a:pPr algn="ctr" marL="0" indent="0" lvl="0">
              <a:lnSpc>
                <a:spcPts val="4290"/>
              </a:lnSpc>
              <a:spcBef>
                <a:spcPct val="0"/>
              </a:spcBef>
            </a:pPr>
            <a:r>
              <a:rPr lang="en-US" b="true" sz="3300" spc="485">
                <a:solidFill>
                  <a:srgbClr val="000000"/>
                </a:solidFill>
                <a:latin typeface="Now Bold"/>
                <a:ea typeface="Now Bold"/>
                <a:cs typeface="Now Bold"/>
                <a:sym typeface="Now Bold"/>
              </a:rPr>
              <a:t>OBJETIVO 2</a:t>
            </a:r>
          </a:p>
        </p:txBody>
      </p:sp>
      <p:sp>
        <p:nvSpPr>
          <p:cNvPr name="TextBox 17" id="17"/>
          <p:cNvSpPr txBox="true"/>
          <p:nvPr/>
        </p:nvSpPr>
        <p:spPr>
          <a:xfrm rot="0">
            <a:off x="7282026" y="4796439"/>
            <a:ext cx="3726319" cy="2158285"/>
          </a:xfrm>
          <a:prstGeom prst="rect">
            <a:avLst/>
          </a:prstGeom>
        </p:spPr>
        <p:txBody>
          <a:bodyPr anchor="t" rtlCol="false" tIns="0" lIns="0" bIns="0" rIns="0">
            <a:spAutoFit/>
          </a:bodyPr>
          <a:lstStyle/>
          <a:p>
            <a:pPr algn="l">
              <a:lnSpc>
                <a:spcPts val="2839"/>
              </a:lnSpc>
            </a:pPr>
            <a:r>
              <a:rPr lang="en-US" sz="2028" spc="44" b="true">
                <a:solidFill>
                  <a:srgbClr val="000000"/>
                </a:solidFill>
                <a:latin typeface="Now Bold"/>
                <a:ea typeface="Now Bold"/>
                <a:cs typeface="Now Bold"/>
                <a:sym typeface="Now Bold"/>
              </a:rPr>
              <a:t>Mejorar la seguridad de los pasajeros reduciendo los tiempos de espera de los clientes añadiendo beneficios de organización y cuidado.</a:t>
            </a:r>
          </a:p>
        </p:txBody>
      </p:sp>
      <p:sp>
        <p:nvSpPr>
          <p:cNvPr name="Freeform 18" id="18"/>
          <p:cNvSpPr/>
          <p:nvPr/>
        </p:nvSpPr>
        <p:spPr>
          <a:xfrm flipH="false" flipV="false" rot="0">
            <a:off x="7128488" y="4431860"/>
            <a:ext cx="4033394" cy="95335"/>
          </a:xfrm>
          <a:custGeom>
            <a:avLst/>
            <a:gdLst/>
            <a:ahLst/>
            <a:cxnLst/>
            <a:rect r="r" b="b" t="t" l="l"/>
            <a:pathLst>
              <a:path h="95335" w="4033394">
                <a:moveTo>
                  <a:pt x="0" y="0"/>
                </a:moveTo>
                <a:lnTo>
                  <a:pt x="4033395" y="0"/>
                </a:lnTo>
                <a:lnTo>
                  <a:pt x="4033395" y="95334"/>
                </a:lnTo>
                <a:lnTo>
                  <a:pt x="0" y="95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12282730" y="3692720"/>
            <a:ext cx="4460858" cy="539115"/>
          </a:xfrm>
          <a:prstGeom prst="rect">
            <a:avLst/>
          </a:prstGeom>
        </p:spPr>
        <p:txBody>
          <a:bodyPr anchor="t" rtlCol="false" tIns="0" lIns="0" bIns="0" rIns="0">
            <a:spAutoFit/>
          </a:bodyPr>
          <a:lstStyle/>
          <a:p>
            <a:pPr algn="ctr" marL="0" indent="0" lvl="0">
              <a:lnSpc>
                <a:spcPts val="4290"/>
              </a:lnSpc>
              <a:spcBef>
                <a:spcPct val="0"/>
              </a:spcBef>
            </a:pPr>
            <a:r>
              <a:rPr lang="en-US" b="true" sz="3300" spc="485">
                <a:solidFill>
                  <a:srgbClr val="000000"/>
                </a:solidFill>
                <a:latin typeface="Now Bold"/>
                <a:ea typeface="Now Bold"/>
                <a:cs typeface="Now Bold"/>
                <a:sym typeface="Now Bold"/>
              </a:rPr>
              <a:t>OBJETIVO 3</a:t>
            </a:r>
          </a:p>
        </p:txBody>
      </p:sp>
      <p:sp>
        <p:nvSpPr>
          <p:cNvPr name="TextBox 20" id="20"/>
          <p:cNvSpPr txBox="true"/>
          <p:nvPr/>
        </p:nvSpPr>
        <p:spPr>
          <a:xfrm rot="0">
            <a:off x="12644656" y="4796439"/>
            <a:ext cx="3726319" cy="2882185"/>
          </a:xfrm>
          <a:prstGeom prst="rect">
            <a:avLst/>
          </a:prstGeom>
        </p:spPr>
        <p:txBody>
          <a:bodyPr anchor="t" rtlCol="false" tIns="0" lIns="0" bIns="0" rIns="0">
            <a:spAutoFit/>
          </a:bodyPr>
          <a:lstStyle/>
          <a:p>
            <a:pPr algn="l">
              <a:lnSpc>
                <a:spcPts val="2839"/>
              </a:lnSpc>
            </a:pPr>
            <a:r>
              <a:rPr lang="en-US" sz="2028" spc="44" b="true">
                <a:solidFill>
                  <a:srgbClr val="000000"/>
                </a:solidFill>
                <a:latin typeface="Now Bold"/>
                <a:ea typeface="Now Bold"/>
                <a:cs typeface="Now Bold"/>
                <a:sym typeface="Now Bold"/>
              </a:rPr>
              <a:t>Mejorar el monitoreo y protección de los conductores promoviendo el seguimiento de las rutas establecidas y el correcto uso de los vehiculos que promueven los servicios de transporte.</a:t>
            </a:r>
          </a:p>
        </p:txBody>
      </p:sp>
      <p:sp>
        <p:nvSpPr>
          <p:cNvPr name="Freeform 21" id="21"/>
          <p:cNvSpPr/>
          <p:nvPr/>
        </p:nvSpPr>
        <p:spPr>
          <a:xfrm flipH="false" flipV="false" rot="0">
            <a:off x="12491118" y="4431860"/>
            <a:ext cx="4033394" cy="95335"/>
          </a:xfrm>
          <a:custGeom>
            <a:avLst/>
            <a:gdLst/>
            <a:ahLst/>
            <a:cxnLst/>
            <a:rect r="r" b="b" t="t" l="l"/>
            <a:pathLst>
              <a:path h="95335" w="4033394">
                <a:moveTo>
                  <a:pt x="0" y="0"/>
                </a:moveTo>
                <a:lnTo>
                  <a:pt x="4033395" y="0"/>
                </a:lnTo>
                <a:lnTo>
                  <a:pt x="4033395" y="95334"/>
                </a:lnTo>
                <a:lnTo>
                  <a:pt x="0" y="95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13849285" y="0"/>
            <a:ext cx="4438715" cy="1092340"/>
          </a:xfrm>
          <a:custGeom>
            <a:avLst/>
            <a:gdLst/>
            <a:ahLst/>
            <a:cxnLst/>
            <a:rect r="r" b="b" t="t" l="l"/>
            <a:pathLst>
              <a:path h="1092340" w="4438715">
                <a:moveTo>
                  <a:pt x="0" y="0"/>
                </a:moveTo>
                <a:lnTo>
                  <a:pt x="4438715" y="0"/>
                </a:lnTo>
                <a:lnTo>
                  <a:pt x="4438715" y="1092340"/>
                </a:lnTo>
                <a:lnTo>
                  <a:pt x="0" y="1092340"/>
                </a:lnTo>
                <a:lnTo>
                  <a:pt x="0" y="0"/>
                </a:lnTo>
                <a:close/>
              </a:path>
            </a:pathLst>
          </a:custGeom>
          <a:blipFill>
            <a:blip r:embed="rId8"/>
            <a:stretch>
              <a:fillRect l="0" t="0" r="0" b="0"/>
            </a:stretch>
          </a:blipFill>
        </p:spPr>
      </p:sp>
      <p:sp>
        <p:nvSpPr>
          <p:cNvPr name="TextBox 24" id="24"/>
          <p:cNvSpPr txBox="true"/>
          <p:nvPr/>
        </p:nvSpPr>
        <p:spPr>
          <a:xfrm rot="0">
            <a:off x="392939" y="726580"/>
            <a:ext cx="3323114" cy="365760"/>
          </a:xfrm>
          <a:prstGeom prst="rect">
            <a:avLst/>
          </a:prstGeom>
        </p:spPr>
        <p:txBody>
          <a:bodyPr anchor="t" rtlCol="false" tIns="0" lIns="0" bIns="0" rIns="0">
            <a:spAutoFit/>
          </a:bodyPr>
          <a:lstStyle/>
          <a:p>
            <a:pPr algn="ctr">
              <a:lnSpc>
                <a:spcPts val="2940"/>
              </a:lnSpc>
              <a:spcBef>
                <a:spcPct val="0"/>
              </a:spcBef>
            </a:pPr>
            <a:r>
              <a:rPr lang="en-US" sz="2100" spc="308">
                <a:solidFill>
                  <a:srgbClr val="FFFFFF"/>
                </a:solidFill>
                <a:latin typeface="Kollektif"/>
                <a:ea typeface="Kollektif"/>
                <a:cs typeface="Kollektif"/>
                <a:sym typeface="Kollektif"/>
              </a:rPr>
              <a:t>GEOTRANSPORTE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sp>
        <p:nvSpPr>
          <p:cNvPr name="TextBox 2" id="2"/>
          <p:cNvSpPr txBox="true"/>
          <p:nvPr/>
        </p:nvSpPr>
        <p:spPr>
          <a:xfrm rot="0">
            <a:off x="6666914" y="1574061"/>
            <a:ext cx="7816774" cy="689616"/>
          </a:xfrm>
          <a:prstGeom prst="rect">
            <a:avLst/>
          </a:prstGeom>
        </p:spPr>
        <p:txBody>
          <a:bodyPr anchor="t" rtlCol="false" tIns="0" lIns="0" bIns="0" rIns="0">
            <a:spAutoFit/>
          </a:bodyPr>
          <a:lstStyle/>
          <a:p>
            <a:pPr algn="l">
              <a:lnSpc>
                <a:spcPts val="5438"/>
              </a:lnSpc>
            </a:pPr>
            <a:r>
              <a:rPr lang="en-US" sz="4494" b="true">
                <a:solidFill>
                  <a:srgbClr val="FFFFFF"/>
                </a:solidFill>
                <a:latin typeface="Kollektif Bold"/>
                <a:ea typeface="Kollektif Bold"/>
                <a:cs typeface="Kollektif Bold"/>
                <a:sym typeface="Kollektif Bold"/>
              </a:rPr>
              <a:t>Alcance y limitaciones</a:t>
            </a:r>
          </a:p>
        </p:txBody>
      </p:sp>
      <p:grpSp>
        <p:nvGrpSpPr>
          <p:cNvPr name="Group 3" id="3"/>
          <p:cNvGrpSpPr/>
          <p:nvPr/>
        </p:nvGrpSpPr>
        <p:grpSpPr>
          <a:xfrm rot="0">
            <a:off x="1583701" y="2722598"/>
            <a:ext cx="7560299" cy="5371365"/>
            <a:chOff x="0" y="0"/>
            <a:chExt cx="1991190" cy="1414680"/>
          </a:xfrm>
        </p:grpSpPr>
        <p:sp>
          <p:nvSpPr>
            <p:cNvPr name="Freeform 4" id="4"/>
            <p:cNvSpPr/>
            <p:nvPr/>
          </p:nvSpPr>
          <p:spPr>
            <a:xfrm flipH="false" flipV="false" rot="0">
              <a:off x="0" y="0"/>
              <a:ext cx="1991190" cy="1414680"/>
            </a:xfrm>
            <a:custGeom>
              <a:avLst/>
              <a:gdLst/>
              <a:ahLst/>
              <a:cxnLst/>
              <a:rect r="r" b="b" t="t" l="l"/>
              <a:pathLst>
                <a:path h="1414680" w="1991190">
                  <a:moveTo>
                    <a:pt x="0" y="0"/>
                  </a:moveTo>
                  <a:lnTo>
                    <a:pt x="1991190" y="0"/>
                  </a:lnTo>
                  <a:lnTo>
                    <a:pt x="1991190" y="1414680"/>
                  </a:lnTo>
                  <a:lnTo>
                    <a:pt x="0" y="1414680"/>
                  </a:lnTo>
                  <a:close/>
                </a:path>
              </a:pathLst>
            </a:custGeom>
            <a:solidFill>
              <a:srgbClr val="EFEEE9"/>
            </a:solidFill>
          </p:spPr>
        </p:sp>
        <p:sp>
          <p:nvSpPr>
            <p:cNvPr name="TextBox 5" id="5"/>
            <p:cNvSpPr txBox="true"/>
            <p:nvPr/>
          </p:nvSpPr>
          <p:spPr>
            <a:xfrm>
              <a:off x="0" y="19050"/>
              <a:ext cx="1991190" cy="1395630"/>
            </a:xfrm>
            <a:prstGeom prst="rect">
              <a:avLst/>
            </a:prstGeom>
          </p:spPr>
          <p:txBody>
            <a:bodyPr anchor="ctr" rtlCol="false" tIns="50800" lIns="50800" bIns="50800" rIns="50800"/>
            <a:lstStyle/>
            <a:p>
              <a:pPr algn="ctr">
                <a:lnSpc>
                  <a:spcPts val="1869"/>
                </a:lnSpc>
              </a:pPr>
            </a:p>
          </p:txBody>
        </p:sp>
      </p:grpSp>
      <p:sp>
        <p:nvSpPr>
          <p:cNvPr name="TextBox 6" id="6"/>
          <p:cNvSpPr txBox="true"/>
          <p:nvPr/>
        </p:nvSpPr>
        <p:spPr>
          <a:xfrm rot="0">
            <a:off x="3054955" y="3347866"/>
            <a:ext cx="5573661" cy="481089"/>
          </a:xfrm>
          <a:prstGeom prst="rect">
            <a:avLst/>
          </a:prstGeom>
        </p:spPr>
        <p:txBody>
          <a:bodyPr anchor="t" rtlCol="false" tIns="0" lIns="0" bIns="0" rIns="0">
            <a:spAutoFit/>
          </a:bodyPr>
          <a:lstStyle/>
          <a:p>
            <a:pPr algn="l">
              <a:lnSpc>
                <a:spcPts val="3903"/>
              </a:lnSpc>
            </a:pPr>
            <a:r>
              <a:rPr lang="en-US" b="true" sz="2535" spc="55">
                <a:solidFill>
                  <a:srgbClr val="1E1E1E"/>
                </a:solidFill>
                <a:latin typeface="Now Bold"/>
                <a:ea typeface="Now Bold"/>
                <a:cs typeface="Now Bold"/>
                <a:sym typeface="Now Bold"/>
              </a:rPr>
              <a:t>DESARROLLO MOBILE</a:t>
            </a:r>
          </a:p>
        </p:txBody>
      </p:sp>
      <p:sp>
        <p:nvSpPr>
          <p:cNvPr name="TextBox 7" id="7"/>
          <p:cNvSpPr txBox="true"/>
          <p:nvPr/>
        </p:nvSpPr>
        <p:spPr>
          <a:xfrm rot="0">
            <a:off x="3054955" y="4018593"/>
            <a:ext cx="5519929" cy="720748"/>
          </a:xfrm>
          <a:prstGeom prst="rect">
            <a:avLst/>
          </a:prstGeom>
        </p:spPr>
        <p:txBody>
          <a:bodyPr anchor="t" rtlCol="false" tIns="0" lIns="0" bIns="0" rIns="0">
            <a:spAutoFit/>
          </a:bodyPr>
          <a:lstStyle/>
          <a:p>
            <a:pPr algn="l">
              <a:lnSpc>
                <a:spcPts val="2798"/>
              </a:lnSpc>
            </a:pPr>
            <a:r>
              <a:rPr lang="en-US" sz="1999" spc="43" b="true">
                <a:solidFill>
                  <a:srgbClr val="1E1E1E"/>
                </a:solidFill>
                <a:latin typeface="Now Bold"/>
                <a:ea typeface="Now Bold"/>
                <a:cs typeface="Now Bold"/>
                <a:sym typeface="Now Bold"/>
              </a:rPr>
              <a:t>El proyecto se realizará e implamentará en dispositivos móviles.</a:t>
            </a:r>
          </a:p>
        </p:txBody>
      </p:sp>
      <p:sp>
        <p:nvSpPr>
          <p:cNvPr name="Freeform 8" id="8"/>
          <p:cNvSpPr/>
          <p:nvPr/>
        </p:nvSpPr>
        <p:spPr>
          <a:xfrm flipH="false" flipV="false" rot="0">
            <a:off x="1881431" y="3193665"/>
            <a:ext cx="959718" cy="959718"/>
          </a:xfrm>
          <a:custGeom>
            <a:avLst/>
            <a:gdLst/>
            <a:ahLst/>
            <a:cxnLst/>
            <a:rect r="r" b="b" t="t" l="l"/>
            <a:pathLst>
              <a:path h="959718" w="959718">
                <a:moveTo>
                  <a:pt x="0" y="0"/>
                </a:moveTo>
                <a:lnTo>
                  <a:pt x="959718" y="0"/>
                </a:lnTo>
                <a:lnTo>
                  <a:pt x="959718" y="959719"/>
                </a:lnTo>
                <a:lnTo>
                  <a:pt x="0" y="9597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881431" y="3417778"/>
            <a:ext cx="944958" cy="447778"/>
          </a:xfrm>
          <a:prstGeom prst="rect">
            <a:avLst/>
          </a:prstGeom>
        </p:spPr>
        <p:txBody>
          <a:bodyPr anchor="t" rtlCol="false" tIns="0" lIns="0" bIns="0" rIns="0">
            <a:spAutoFit/>
          </a:bodyPr>
          <a:lstStyle/>
          <a:p>
            <a:pPr algn="ctr">
              <a:lnSpc>
                <a:spcPts val="3669"/>
              </a:lnSpc>
              <a:spcBef>
                <a:spcPct val="0"/>
              </a:spcBef>
            </a:pPr>
            <a:r>
              <a:rPr lang="en-US" b="true" sz="2620" spc="385">
                <a:solidFill>
                  <a:srgbClr val="000000"/>
                </a:solidFill>
                <a:latin typeface="Now Bold"/>
                <a:ea typeface="Now Bold"/>
                <a:cs typeface="Now Bold"/>
                <a:sym typeface="Now Bold"/>
              </a:rPr>
              <a:t>01</a:t>
            </a:r>
          </a:p>
        </p:txBody>
      </p:sp>
      <p:sp>
        <p:nvSpPr>
          <p:cNvPr name="TextBox 10" id="10"/>
          <p:cNvSpPr txBox="true"/>
          <p:nvPr/>
        </p:nvSpPr>
        <p:spPr>
          <a:xfrm rot="0">
            <a:off x="3069715" y="5639002"/>
            <a:ext cx="5573661" cy="487807"/>
          </a:xfrm>
          <a:prstGeom prst="rect">
            <a:avLst/>
          </a:prstGeom>
        </p:spPr>
        <p:txBody>
          <a:bodyPr anchor="t" rtlCol="false" tIns="0" lIns="0" bIns="0" rIns="0">
            <a:spAutoFit/>
          </a:bodyPr>
          <a:lstStyle/>
          <a:p>
            <a:pPr algn="l">
              <a:lnSpc>
                <a:spcPts val="4004"/>
              </a:lnSpc>
            </a:pPr>
            <a:r>
              <a:rPr lang="en-US" b="true" sz="2600" spc="57">
                <a:solidFill>
                  <a:srgbClr val="1E1E1E"/>
                </a:solidFill>
                <a:latin typeface="Now Bold"/>
                <a:ea typeface="Now Bold"/>
                <a:cs typeface="Now Bold"/>
                <a:sym typeface="Now Bold"/>
              </a:rPr>
              <a:t>UBICACIÓN</a:t>
            </a:r>
          </a:p>
        </p:txBody>
      </p:sp>
      <p:sp>
        <p:nvSpPr>
          <p:cNvPr name="Freeform 11" id="11"/>
          <p:cNvSpPr/>
          <p:nvPr/>
        </p:nvSpPr>
        <p:spPr>
          <a:xfrm flipH="false" flipV="false" rot="0">
            <a:off x="1896191" y="5484802"/>
            <a:ext cx="959718" cy="959718"/>
          </a:xfrm>
          <a:custGeom>
            <a:avLst/>
            <a:gdLst/>
            <a:ahLst/>
            <a:cxnLst/>
            <a:rect r="r" b="b" t="t" l="l"/>
            <a:pathLst>
              <a:path h="959718" w="959718">
                <a:moveTo>
                  <a:pt x="0" y="0"/>
                </a:moveTo>
                <a:lnTo>
                  <a:pt x="959719" y="0"/>
                </a:lnTo>
                <a:lnTo>
                  <a:pt x="959719" y="959719"/>
                </a:lnTo>
                <a:lnTo>
                  <a:pt x="0" y="9597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910952" y="5708915"/>
            <a:ext cx="944958" cy="447778"/>
          </a:xfrm>
          <a:prstGeom prst="rect">
            <a:avLst/>
          </a:prstGeom>
        </p:spPr>
        <p:txBody>
          <a:bodyPr anchor="t" rtlCol="false" tIns="0" lIns="0" bIns="0" rIns="0">
            <a:spAutoFit/>
          </a:bodyPr>
          <a:lstStyle/>
          <a:p>
            <a:pPr algn="ctr">
              <a:lnSpc>
                <a:spcPts val="3669"/>
              </a:lnSpc>
              <a:spcBef>
                <a:spcPct val="0"/>
              </a:spcBef>
            </a:pPr>
            <a:r>
              <a:rPr lang="en-US" b="true" sz="2620" spc="385">
                <a:solidFill>
                  <a:srgbClr val="000000"/>
                </a:solidFill>
                <a:latin typeface="Now Bold"/>
                <a:ea typeface="Now Bold"/>
                <a:cs typeface="Now Bold"/>
                <a:sym typeface="Now Bold"/>
              </a:rPr>
              <a:t>02</a:t>
            </a:r>
          </a:p>
        </p:txBody>
      </p:sp>
      <p:sp>
        <p:nvSpPr>
          <p:cNvPr name="Freeform 13" id="13"/>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9699001" y="2722598"/>
            <a:ext cx="7560299" cy="5352861"/>
            <a:chOff x="0" y="0"/>
            <a:chExt cx="1991190" cy="1409807"/>
          </a:xfrm>
        </p:grpSpPr>
        <p:sp>
          <p:nvSpPr>
            <p:cNvPr name="Freeform 15" id="15"/>
            <p:cNvSpPr/>
            <p:nvPr/>
          </p:nvSpPr>
          <p:spPr>
            <a:xfrm flipH="false" flipV="false" rot="0">
              <a:off x="0" y="0"/>
              <a:ext cx="1991190" cy="1409807"/>
            </a:xfrm>
            <a:custGeom>
              <a:avLst/>
              <a:gdLst/>
              <a:ahLst/>
              <a:cxnLst/>
              <a:rect r="r" b="b" t="t" l="l"/>
              <a:pathLst>
                <a:path h="1409807" w="1991190">
                  <a:moveTo>
                    <a:pt x="0" y="0"/>
                  </a:moveTo>
                  <a:lnTo>
                    <a:pt x="1991190" y="0"/>
                  </a:lnTo>
                  <a:lnTo>
                    <a:pt x="1991190" y="1409807"/>
                  </a:lnTo>
                  <a:lnTo>
                    <a:pt x="0" y="1409807"/>
                  </a:lnTo>
                  <a:close/>
                </a:path>
              </a:pathLst>
            </a:custGeom>
            <a:solidFill>
              <a:srgbClr val="EFEEE9"/>
            </a:solidFill>
          </p:spPr>
        </p:sp>
        <p:sp>
          <p:nvSpPr>
            <p:cNvPr name="TextBox 16" id="16"/>
            <p:cNvSpPr txBox="true"/>
            <p:nvPr/>
          </p:nvSpPr>
          <p:spPr>
            <a:xfrm>
              <a:off x="0" y="19050"/>
              <a:ext cx="1991190" cy="1390757"/>
            </a:xfrm>
            <a:prstGeom prst="rect">
              <a:avLst/>
            </a:prstGeom>
          </p:spPr>
          <p:txBody>
            <a:bodyPr anchor="ctr" rtlCol="false" tIns="50800" lIns="50800" bIns="50800" rIns="50800"/>
            <a:lstStyle/>
            <a:p>
              <a:pPr algn="ctr">
                <a:lnSpc>
                  <a:spcPts val="1869"/>
                </a:lnSpc>
              </a:pPr>
            </a:p>
          </p:txBody>
        </p:sp>
      </p:grpSp>
      <p:sp>
        <p:nvSpPr>
          <p:cNvPr name="TextBox 17" id="17"/>
          <p:cNvSpPr txBox="true"/>
          <p:nvPr/>
        </p:nvSpPr>
        <p:spPr>
          <a:xfrm rot="0">
            <a:off x="11280090" y="3347866"/>
            <a:ext cx="5573661" cy="481089"/>
          </a:xfrm>
          <a:prstGeom prst="rect">
            <a:avLst/>
          </a:prstGeom>
        </p:spPr>
        <p:txBody>
          <a:bodyPr anchor="t" rtlCol="false" tIns="0" lIns="0" bIns="0" rIns="0">
            <a:spAutoFit/>
          </a:bodyPr>
          <a:lstStyle/>
          <a:p>
            <a:pPr algn="l">
              <a:lnSpc>
                <a:spcPts val="3903"/>
              </a:lnSpc>
            </a:pPr>
            <a:r>
              <a:rPr lang="en-US" b="true" sz="2535" spc="55">
                <a:solidFill>
                  <a:srgbClr val="1E1E1E"/>
                </a:solidFill>
                <a:latin typeface="Now Bold"/>
                <a:ea typeface="Now Bold"/>
                <a:cs typeface="Now Bold"/>
                <a:sym typeface="Now Bold"/>
              </a:rPr>
              <a:t>PLATAFORMA</a:t>
            </a:r>
          </a:p>
        </p:txBody>
      </p:sp>
      <p:sp>
        <p:nvSpPr>
          <p:cNvPr name="TextBox 18" id="18"/>
          <p:cNvSpPr txBox="true"/>
          <p:nvPr/>
        </p:nvSpPr>
        <p:spPr>
          <a:xfrm rot="0">
            <a:off x="11275834" y="3972884"/>
            <a:ext cx="5519929" cy="1444648"/>
          </a:xfrm>
          <a:prstGeom prst="rect">
            <a:avLst/>
          </a:prstGeom>
        </p:spPr>
        <p:txBody>
          <a:bodyPr anchor="t" rtlCol="false" tIns="0" lIns="0" bIns="0" rIns="0">
            <a:spAutoFit/>
          </a:bodyPr>
          <a:lstStyle/>
          <a:p>
            <a:pPr algn="l">
              <a:lnSpc>
                <a:spcPts val="2798"/>
              </a:lnSpc>
            </a:pPr>
            <a:r>
              <a:rPr lang="en-US" sz="1999" spc="43" b="true">
                <a:solidFill>
                  <a:srgbClr val="1E1E1E"/>
                </a:solidFill>
                <a:latin typeface="Now Bold"/>
                <a:ea typeface="Now Bold"/>
                <a:cs typeface="Now Bold"/>
                <a:sym typeface="Now Bold"/>
              </a:rPr>
              <a:t>Si bien la espectativa contempla el uso de dispositivos móviles actualmente se desarrollará pensando en sistemas basados en Android.</a:t>
            </a:r>
          </a:p>
        </p:txBody>
      </p:sp>
      <p:sp>
        <p:nvSpPr>
          <p:cNvPr name="Freeform 19" id="19"/>
          <p:cNvSpPr/>
          <p:nvPr/>
        </p:nvSpPr>
        <p:spPr>
          <a:xfrm flipH="false" flipV="false" rot="0">
            <a:off x="10106566" y="3193665"/>
            <a:ext cx="959718" cy="959718"/>
          </a:xfrm>
          <a:custGeom>
            <a:avLst/>
            <a:gdLst/>
            <a:ahLst/>
            <a:cxnLst/>
            <a:rect r="r" b="b" t="t" l="l"/>
            <a:pathLst>
              <a:path h="959718" w="959718">
                <a:moveTo>
                  <a:pt x="0" y="0"/>
                </a:moveTo>
                <a:lnTo>
                  <a:pt x="959718" y="0"/>
                </a:lnTo>
                <a:lnTo>
                  <a:pt x="959718" y="959719"/>
                </a:lnTo>
                <a:lnTo>
                  <a:pt x="0" y="9597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10121326" y="3417778"/>
            <a:ext cx="944958" cy="447778"/>
          </a:xfrm>
          <a:prstGeom prst="rect">
            <a:avLst/>
          </a:prstGeom>
        </p:spPr>
        <p:txBody>
          <a:bodyPr anchor="t" rtlCol="false" tIns="0" lIns="0" bIns="0" rIns="0">
            <a:spAutoFit/>
          </a:bodyPr>
          <a:lstStyle/>
          <a:p>
            <a:pPr algn="ctr">
              <a:lnSpc>
                <a:spcPts val="3669"/>
              </a:lnSpc>
              <a:spcBef>
                <a:spcPct val="0"/>
              </a:spcBef>
            </a:pPr>
            <a:r>
              <a:rPr lang="en-US" b="true" sz="2620" spc="385">
                <a:solidFill>
                  <a:srgbClr val="000000"/>
                </a:solidFill>
                <a:latin typeface="Now Bold"/>
                <a:ea typeface="Now Bold"/>
                <a:cs typeface="Now Bold"/>
                <a:sym typeface="Now Bold"/>
              </a:rPr>
              <a:t>01</a:t>
            </a:r>
          </a:p>
        </p:txBody>
      </p:sp>
      <p:sp>
        <p:nvSpPr>
          <p:cNvPr name="TextBox 21" id="21"/>
          <p:cNvSpPr txBox="true"/>
          <p:nvPr/>
        </p:nvSpPr>
        <p:spPr>
          <a:xfrm rot="0">
            <a:off x="11294850" y="5639002"/>
            <a:ext cx="5573661" cy="487807"/>
          </a:xfrm>
          <a:prstGeom prst="rect">
            <a:avLst/>
          </a:prstGeom>
        </p:spPr>
        <p:txBody>
          <a:bodyPr anchor="t" rtlCol="false" tIns="0" lIns="0" bIns="0" rIns="0">
            <a:spAutoFit/>
          </a:bodyPr>
          <a:lstStyle/>
          <a:p>
            <a:pPr algn="l">
              <a:lnSpc>
                <a:spcPts val="4004"/>
              </a:lnSpc>
            </a:pPr>
            <a:r>
              <a:rPr lang="en-US" b="true" sz="2600" spc="57">
                <a:solidFill>
                  <a:srgbClr val="1E1E1E"/>
                </a:solidFill>
                <a:latin typeface="Now Bold"/>
                <a:ea typeface="Now Bold"/>
                <a:cs typeface="Now Bold"/>
                <a:sym typeface="Now Bold"/>
              </a:rPr>
              <a:t>DISPOSITIVOS</a:t>
            </a:r>
          </a:p>
        </p:txBody>
      </p:sp>
      <p:sp>
        <p:nvSpPr>
          <p:cNvPr name="Freeform 22" id="22"/>
          <p:cNvSpPr/>
          <p:nvPr/>
        </p:nvSpPr>
        <p:spPr>
          <a:xfrm flipH="false" flipV="false" rot="0">
            <a:off x="10121326" y="5484802"/>
            <a:ext cx="959718" cy="959718"/>
          </a:xfrm>
          <a:custGeom>
            <a:avLst/>
            <a:gdLst/>
            <a:ahLst/>
            <a:cxnLst/>
            <a:rect r="r" b="b" t="t" l="l"/>
            <a:pathLst>
              <a:path h="959718" w="959718">
                <a:moveTo>
                  <a:pt x="0" y="0"/>
                </a:moveTo>
                <a:lnTo>
                  <a:pt x="959719" y="0"/>
                </a:lnTo>
                <a:lnTo>
                  <a:pt x="959719" y="959719"/>
                </a:lnTo>
                <a:lnTo>
                  <a:pt x="0" y="9597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10136087" y="5708915"/>
            <a:ext cx="944958" cy="447778"/>
          </a:xfrm>
          <a:prstGeom prst="rect">
            <a:avLst/>
          </a:prstGeom>
        </p:spPr>
        <p:txBody>
          <a:bodyPr anchor="t" rtlCol="false" tIns="0" lIns="0" bIns="0" rIns="0">
            <a:spAutoFit/>
          </a:bodyPr>
          <a:lstStyle/>
          <a:p>
            <a:pPr algn="ctr">
              <a:lnSpc>
                <a:spcPts val="3669"/>
              </a:lnSpc>
              <a:spcBef>
                <a:spcPct val="0"/>
              </a:spcBef>
            </a:pPr>
            <a:r>
              <a:rPr lang="en-US" b="true" sz="2620" spc="385">
                <a:solidFill>
                  <a:srgbClr val="000000"/>
                </a:solidFill>
                <a:latin typeface="Now Bold"/>
                <a:ea typeface="Now Bold"/>
                <a:cs typeface="Now Bold"/>
                <a:sym typeface="Now Bold"/>
              </a:rPr>
              <a:t>02</a:t>
            </a:r>
          </a:p>
        </p:txBody>
      </p:sp>
      <p:sp>
        <p:nvSpPr>
          <p:cNvPr name="TextBox 24" id="24"/>
          <p:cNvSpPr txBox="true"/>
          <p:nvPr/>
        </p:nvSpPr>
        <p:spPr>
          <a:xfrm rot="0">
            <a:off x="3123446" y="6218633"/>
            <a:ext cx="5519929" cy="1082698"/>
          </a:xfrm>
          <a:prstGeom prst="rect">
            <a:avLst/>
          </a:prstGeom>
        </p:spPr>
        <p:txBody>
          <a:bodyPr anchor="t" rtlCol="false" tIns="0" lIns="0" bIns="0" rIns="0">
            <a:spAutoFit/>
          </a:bodyPr>
          <a:lstStyle/>
          <a:p>
            <a:pPr algn="l">
              <a:lnSpc>
                <a:spcPts val="2798"/>
              </a:lnSpc>
            </a:pPr>
            <a:r>
              <a:rPr lang="en-US" sz="1999" spc="43" b="true">
                <a:solidFill>
                  <a:srgbClr val="1E1E1E"/>
                </a:solidFill>
                <a:latin typeface="Now Bold"/>
                <a:ea typeface="Now Bold"/>
                <a:cs typeface="Now Bold"/>
                <a:sym typeface="Now Bold"/>
              </a:rPr>
              <a:t>El proyecto esta pensado para actualmente para usarse dentro del rango de una ciudad.</a:t>
            </a:r>
          </a:p>
        </p:txBody>
      </p:sp>
      <p:sp>
        <p:nvSpPr>
          <p:cNvPr name="TextBox 25" id="25"/>
          <p:cNvSpPr txBox="true"/>
          <p:nvPr/>
        </p:nvSpPr>
        <p:spPr>
          <a:xfrm rot="0">
            <a:off x="11294850" y="6218633"/>
            <a:ext cx="5519929" cy="1444648"/>
          </a:xfrm>
          <a:prstGeom prst="rect">
            <a:avLst/>
          </a:prstGeom>
        </p:spPr>
        <p:txBody>
          <a:bodyPr anchor="t" rtlCol="false" tIns="0" lIns="0" bIns="0" rIns="0">
            <a:spAutoFit/>
          </a:bodyPr>
          <a:lstStyle/>
          <a:p>
            <a:pPr algn="l">
              <a:lnSpc>
                <a:spcPts val="2798"/>
              </a:lnSpc>
            </a:pPr>
            <a:r>
              <a:rPr lang="en-US" sz="1999" spc="43" b="true">
                <a:solidFill>
                  <a:srgbClr val="1E1E1E"/>
                </a:solidFill>
                <a:latin typeface="Now Bold"/>
                <a:ea typeface="Now Bold"/>
                <a:cs typeface="Now Bold"/>
                <a:sym typeface="Now Bold"/>
              </a:rPr>
              <a:t>Tambíen la aplicación requiere de dispositivos que presenten diversas versiones de android y acceso a google maps.</a:t>
            </a:r>
          </a:p>
        </p:txBody>
      </p:sp>
      <p:sp>
        <p:nvSpPr>
          <p:cNvPr name="Freeform 26" id="26"/>
          <p:cNvSpPr/>
          <p:nvPr/>
        </p:nvSpPr>
        <p:spPr>
          <a:xfrm flipH="false" flipV="false" rot="0">
            <a:off x="13849285" y="0"/>
            <a:ext cx="4438715" cy="1092340"/>
          </a:xfrm>
          <a:custGeom>
            <a:avLst/>
            <a:gdLst/>
            <a:ahLst/>
            <a:cxnLst/>
            <a:rect r="r" b="b" t="t" l="l"/>
            <a:pathLst>
              <a:path h="1092340" w="4438715">
                <a:moveTo>
                  <a:pt x="0" y="0"/>
                </a:moveTo>
                <a:lnTo>
                  <a:pt x="4438715" y="0"/>
                </a:lnTo>
                <a:lnTo>
                  <a:pt x="4438715" y="1092340"/>
                </a:lnTo>
                <a:lnTo>
                  <a:pt x="0" y="1092340"/>
                </a:lnTo>
                <a:lnTo>
                  <a:pt x="0" y="0"/>
                </a:lnTo>
                <a:close/>
              </a:path>
            </a:pathLst>
          </a:custGeom>
          <a:blipFill>
            <a:blip r:embed="rId6"/>
            <a:stretch>
              <a:fillRect l="0" t="0" r="0" b="0"/>
            </a:stretch>
          </a:blipFill>
        </p:spPr>
      </p:sp>
      <p:sp>
        <p:nvSpPr>
          <p:cNvPr name="TextBox 27" id="27"/>
          <p:cNvSpPr txBox="true"/>
          <p:nvPr/>
        </p:nvSpPr>
        <p:spPr>
          <a:xfrm rot="0">
            <a:off x="392939" y="726580"/>
            <a:ext cx="3323114" cy="365760"/>
          </a:xfrm>
          <a:prstGeom prst="rect">
            <a:avLst/>
          </a:prstGeom>
        </p:spPr>
        <p:txBody>
          <a:bodyPr anchor="t" rtlCol="false" tIns="0" lIns="0" bIns="0" rIns="0">
            <a:spAutoFit/>
          </a:bodyPr>
          <a:lstStyle/>
          <a:p>
            <a:pPr algn="ctr">
              <a:lnSpc>
                <a:spcPts val="2940"/>
              </a:lnSpc>
              <a:spcBef>
                <a:spcPct val="0"/>
              </a:spcBef>
            </a:pPr>
            <a:r>
              <a:rPr lang="en-US" sz="2100" spc="308">
                <a:solidFill>
                  <a:srgbClr val="FFFFFF"/>
                </a:solidFill>
                <a:latin typeface="Kollektif"/>
                <a:ea typeface="Kollektif"/>
                <a:cs typeface="Kollektif"/>
                <a:sym typeface="Kollektif"/>
              </a:rPr>
              <a:t>GEOTRANSPORTE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0" y="1953784"/>
            <a:ext cx="18288000" cy="7304516"/>
            <a:chOff x="0" y="0"/>
            <a:chExt cx="4816593" cy="1923823"/>
          </a:xfrm>
        </p:grpSpPr>
        <p:sp>
          <p:nvSpPr>
            <p:cNvPr name="Freeform 3" id="3"/>
            <p:cNvSpPr/>
            <p:nvPr/>
          </p:nvSpPr>
          <p:spPr>
            <a:xfrm flipH="false" flipV="false" rot="0">
              <a:off x="0" y="0"/>
              <a:ext cx="4816592" cy="1923823"/>
            </a:xfrm>
            <a:custGeom>
              <a:avLst/>
              <a:gdLst/>
              <a:ahLst/>
              <a:cxnLst/>
              <a:rect r="r" b="b" t="t" l="l"/>
              <a:pathLst>
                <a:path h="1923823" w="4816592">
                  <a:moveTo>
                    <a:pt x="0" y="0"/>
                  </a:moveTo>
                  <a:lnTo>
                    <a:pt x="4816592" y="0"/>
                  </a:lnTo>
                  <a:lnTo>
                    <a:pt x="4816592" y="1923823"/>
                  </a:lnTo>
                  <a:lnTo>
                    <a:pt x="0" y="1923823"/>
                  </a:lnTo>
                  <a:close/>
                </a:path>
              </a:pathLst>
            </a:custGeom>
            <a:solidFill>
              <a:srgbClr val="EFEEE9"/>
            </a:solidFill>
          </p:spPr>
        </p:sp>
        <p:sp>
          <p:nvSpPr>
            <p:cNvPr name="TextBox 4" id="4"/>
            <p:cNvSpPr txBox="true"/>
            <p:nvPr/>
          </p:nvSpPr>
          <p:spPr>
            <a:xfrm>
              <a:off x="0" y="-47625"/>
              <a:ext cx="4816593" cy="1971448"/>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849285" y="0"/>
            <a:ext cx="4438715" cy="1092340"/>
          </a:xfrm>
          <a:custGeom>
            <a:avLst/>
            <a:gdLst/>
            <a:ahLst/>
            <a:cxnLst/>
            <a:rect r="r" b="b" t="t" l="l"/>
            <a:pathLst>
              <a:path h="1092340" w="4438715">
                <a:moveTo>
                  <a:pt x="0" y="0"/>
                </a:moveTo>
                <a:lnTo>
                  <a:pt x="4438715" y="0"/>
                </a:lnTo>
                <a:lnTo>
                  <a:pt x="4438715" y="1092340"/>
                </a:lnTo>
                <a:lnTo>
                  <a:pt x="0" y="1092340"/>
                </a:lnTo>
                <a:lnTo>
                  <a:pt x="0" y="0"/>
                </a:lnTo>
                <a:close/>
              </a:path>
            </a:pathLst>
          </a:custGeom>
          <a:blipFill>
            <a:blip r:embed="rId4"/>
            <a:stretch>
              <a:fillRect l="0" t="0" r="0" b="0"/>
            </a:stretch>
          </a:blipFill>
        </p:spPr>
      </p:sp>
      <p:sp>
        <p:nvSpPr>
          <p:cNvPr name="Freeform 7" id="7"/>
          <p:cNvSpPr/>
          <p:nvPr/>
        </p:nvSpPr>
        <p:spPr>
          <a:xfrm flipH="false" flipV="false" rot="0">
            <a:off x="11051278" y="2363145"/>
            <a:ext cx="6513275" cy="6485793"/>
          </a:xfrm>
          <a:custGeom>
            <a:avLst/>
            <a:gdLst/>
            <a:ahLst/>
            <a:cxnLst/>
            <a:rect r="r" b="b" t="t" l="l"/>
            <a:pathLst>
              <a:path h="6485793" w="6513275">
                <a:moveTo>
                  <a:pt x="0" y="0"/>
                </a:moveTo>
                <a:lnTo>
                  <a:pt x="6513275" y="0"/>
                </a:lnTo>
                <a:lnTo>
                  <a:pt x="6513275" y="6485794"/>
                </a:lnTo>
                <a:lnTo>
                  <a:pt x="0" y="6485794"/>
                </a:lnTo>
                <a:lnTo>
                  <a:pt x="0" y="0"/>
                </a:lnTo>
                <a:close/>
              </a:path>
            </a:pathLst>
          </a:custGeom>
          <a:blipFill>
            <a:blip r:embed="rId5"/>
            <a:stretch>
              <a:fillRect l="0" t="0" r="0" b="0"/>
            </a:stretch>
          </a:blipFill>
        </p:spPr>
      </p:sp>
      <p:sp>
        <p:nvSpPr>
          <p:cNvPr name="TextBox 8" id="8"/>
          <p:cNvSpPr txBox="true"/>
          <p:nvPr/>
        </p:nvSpPr>
        <p:spPr>
          <a:xfrm rot="0">
            <a:off x="3245369" y="2648461"/>
            <a:ext cx="5132054" cy="847725"/>
          </a:xfrm>
          <a:prstGeom prst="rect">
            <a:avLst/>
          </a:prstGeom>
        </p:spPr>
        <p:txBody>
          <a:bodyPr anchor="t" rtlCol="false" tIns="0" lIns="0" bIns="0" rIns="0">
            <a:spAutoFit/>
          </a:bodyPr>
          <a:lstStyle/>
          <a:p>
            <a:pPr algn="l" marL="0" indent="0" lvl="0">
              <a:lnSpc>
                <a:spcPts val="6698"/>
              </a:lnSpc>
              <a:spcBef>
                <a:spcPct val="0"/>
              </a:spcBef>
            </a:pPr>
            <a:r>
              <a:rPr lang="en-US" b="true" sz="5581">
                <a:solidFill>
                  <a:srgbClr val="000000"/>
                </a:solidFill>
                <a:latin typeface="Kollektif Bold"/>
                <a:ea typeface="Kollektif Bold"/>
                <a:cs typeface="Kollektif Bold"/>
                <a:sym typeface="Kollektif Bold"/>
              </a:rPr>
              <a:t>Metodología </a:t>
            </a:r>
          </a:p>
        </p:txBody>
      </p:sp>
      <p:sp>
        <p:nvSpPr>
          <p:cNvPr name="TextBox 9" id="9"/>
          <p:cNvSpPr txBox="true"/>
          <p:nvPr/>
        </p:nvSpPr>
        <p:spPr>
          <a:xfrm rot="0">
            <a:off x="552366" y="3974092"/>
            <a:ext cx="9565559" cy="3225800"/>
          </a:xfrm>
          <a:prstGeom prst="rect">
            <a:avLst/>
          </a:prstGeom>
        </p:spPr>
        <p:txBody>
          <a:bodyPr anchor="t" rtlCol="false" tIns="0" lIns="0" bIns="0" rIns="0">
            <a:spAutoFit/>
          </a:bodyPr>
          <a:lstStyle/>
          <a:p>
            <a:pPr algn="l">
              <a:lnSpc>
                <a:spcPts val="2800"/>
              </a:lnSpc>
            </a:pPr>
            <a:r>
              <a:rPr lang="en-US" sz="2000" spc="44" b="true">
                <a:solidFill>
                  <a:srgbClr val="1E1E1E"/>
                </a:solidFill>
                <a:latin typeface="Now Bold"/>
                <a:ea typeface="Now Bold"/>
                <a:cs typeface="Now Bold"/>
                <a:sym typeface="Now Bold"/>
              </a:rPr>
              <a:t>La metodología Agil es la que se utilizó para la realización de este proyecto gracias a sus diversas ventajas para el desarrollo de aplicaciones a corto plazo.</a:t>
            </a:r>
          </a:p>
          <a:p>
            <a:pPr algn="l">
              <a:lnSpc>
                <a:spcPts val="2800"/>
              </a:lnSpc>
            </a:pPr>
          </a:p>
          <a:p>
            <a:pPr algn="l">
              <a:lnSpc>
                <a:spcPts val="2800"/>
              </a:lnSpc>
            </a:pPr>
            <a:r>
              <a:rPr lang="en-US" sz="2000" spc="44" b="true">
                <a:solidFill>
                  <a:srgbClr val="1E1E1E"/>
                </a:solidFill>
                <a:latin typeface="Now Bold"/>
                <a:ea typeface="Now Bold"/>
                <a:cs typeface="Now Bold"/>
                <a:sym typeface="Now Bold"/>
              </a:rPr>
              <a:t>Gracias a sus ventajas para solucionar problematicas que se presenten rapidamente con un curso de acción veloz y poder reestructurar para mantener un mejor curso de acción para una mejor solución tecnologica.</a:t>
            </a:r>
          </a:p>
          <a:p>
            <a:pPr algn="l">
              <a:lnSpc>
                <a:spcPts val="2800"/>
              </a:lnSpc>
              <a:spcBef>
                <a:spcPct val="0"/>
              </a:spcBef>
            </a:pPr>
          </a:p>
        </p:txBody>
      </p:sp>
      <p:sp>
        <p:nvSpPr>
          <p:cNvPr name="TextBox 10" id="10"/>
          <p:cNvSpPr txBox="true"/>
          <p:nvPr/>
        </p:nvSpPr>
        <p:spPr>
          <a:xfrm rot="0">
            <a:off x="392939" y="726580"/>
            <a:ext cx="3323114" cy="365760"/>
          </a:xfrm>
          <a:prstGeom prst="rect">
            <a:avLst/>
          </a:prstGeom>
        </p:spPr>
        <p:txBody>
          <a:bodyPr anchor="t" rtlCol="false" tIns="0" lIns="0" bIns="0" rIns="0">
            <a:spAutoFit/>
          </a:bodyPr>
          <a:lstStyle/>
          <a:p>
            <a:pPr algn="ctr">
              <a:lnSpc>
                <a:spcPts val="2940"/>
              </a:lnSpc>
              <a:spcBef>
                <a:spcPct val="0"/>
              </a:spcBef>
            </a:pPr>
            <a:r>
              <a:rPr lang="en-US" sz="2100" spc="308">
                <a:solidFill>
                  <a:srgbClr val="FFFFFF"/>
                </a:solidFill>
                <a:latin typeface="Kollektif"/>
                <a:ea typeface="Kollektif"/>
                <a:cs typeface="Kollektif"/>
                <a:sym typeface="Kollektif"/>
              </a:rPr>
              <a:t>GEOTRANSPORTE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0" y="1717439"/>
            <a:ext cx="18288000" cy="7853972"/>
            <a:chOff x="0" y="0"/>
            <a:chExt cx="4816593" cy="2068536"/>
          </a:xfrm>
        </p:grpSpPr>
        <p:sp>
          <p:nvSpPr>
            <p:cNvPr name="Freeform 3" id="3"/>
            <p:cNvSpPr/>
            <p:nvPr/>
          </p:nvSpPr>
          <p:spPr>
            <a:xfrm flipH="false" flipV="false" rot="0">
              <a:off x="0" y="0"/>
              <a:ext cx="4816592" cy="2068536"/>
            </a:xfrm>
            <a:custGeom>
              <a:avLst/>
              <a:gdLst/>
              <a:ahLst/>
              <a:cxnLst/>
              <a:rect r="r" b="b" t="t" l="l"/>
              <a:pathLst>
                <a:path h="2068536" w="4816592">
                  <a:moveTo>
                    <a:pt x="0" y="0"/>
                  </a:moveTo>
                  <a:lnTo>
                    <a:pt x="4816592" y="0"/>
                  </a:lnTo>
                  <a:lnTo>
                    <a:pt x="4816592" y="2068536"/>
                  </a:lnTo>
                  <a:lnTo>
                    <a:pt x="0" y="2068536"/>
                  </a:lnTo>
                  <a:close/>
                </a:path>
              </a:pathLst>
            </a:custGeom>
            <a:solidFill>
              <a:srgbClr val="EFEEE9"/>
            </a:solidFill>
          </p:spPr>
        </p:sp>
        <p:sp>
          <p:nvSpPr>
            <p:cNvPr name="TextBox 4" id="4"/>
            <p:cNvSpPr txBox="true"/>
            <p:nvPr/>
          </p:nvSpPr>
          <p:spPr>
            <a:xfrm>
              <a:off x="0" y="-47625"/>
              <a:ext cx="4816593" cy="2116161"/>
            </a:xfrm>
            <a:prstGeom prst="rect">
              <a:avLst/>
            </a:prstGeom>
          </p:spPr>
          <p:txBody>
            <a:bodyPr anchor="ctr" rtlCol="false" tIns="50800" lIns="50800" bIns="50800" rIns="50800"/>
            <a:lstStyle/>
            <a:p>
              <a:pPr algn="ctr">
                <a:lnSpc>
                  <a:spcPts val="2940"/>
                </a:lnSpc>
              </a:pPr>
            </a:p>
            <a:p>
              <a:pPr algn="ctr">
                <a:lnSpc>
                  <a:spcPts val="2940"/>
                </a:lnSpc>
              </a:pPr>
            </a:p>
          </p:txBody>
        </p:sp>
      </p:grpSp>
      <p:sp>
        <p:nvSpPr>
          <p:cNvPr name="Freeform 5" id="5"/>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849285" y="0"/>
            <a:ext cx="4438715" cy="1092340"/>
          </a:xfrm>
          <a:custGeom>
            <a:avLst/>
            <a:gdLst/>
            <a:ahLst/>
            <a:cxnLst/>
            <a:rect r="r" b="b" t="t" l="l"/>
            <a:pathLst>
              <a:path h="1092340" w="4438715">
                <a:moveTo>
                  <a:pt x="0" y="0"/>
                </a:moveTo>
                <a:lnTo>
                  <a:pt x="4438715" y="0"/>
                </a:lnTo>
                <a:lnTo>
                  <a:pt x="4438715" y="1092340"/>
                </a:lnTo>
                <a:lnTo>
                  <a:pt x="0" y="1092340"/>
                </a:lnTo>
                <a:lnTo>
                  <a:pt x="0" y="0"/>
                </a:lnTo>
                <a:close/>
              </a:path>
            </a:pathLst>
          </a:custGeom>
          <a:blipFill>
            <a:blip r:embed="rId4"/>
            <a:stretch>
              <a:fillRect l="0" t="0" r="0" b="0"/>
            </a:stretch>
          </a:blipFill>
        </p:spPr>
      </p:sp>
      <p:sp>
        <p:nvSpPr>
          <p:cNvPr name="Freeform 7" id="7"/>
          <p:cNvSpPr/>
          <p:nvPr/>
        </p:nvSpPr>
        <p:spPr>
          <a:xfrm flipH="false" flipV="false" rot="0">
            <a:off x="3590081" y="2736614"/>
            <a:ext cx="11107837" cy="6342759"/>
          </a:xfrm>
          <a:custGeom>
            <a:avLst/>
            <a:gdLst/>
            <a:ahLst/>
            <a:cxnLst/>
            <a:rect r="r" b="b" t="t" l="l"/>
            <a:pathLst>
              <a:path h="6342759" w="11107837">
                <a:moveTo>
                  <a:pt x="0" y="0"/>
                </a:moveTo>
                <a:lnTo>
                  <a:pt x="11107838" y="0"/>
                </a:lnTo>
                <a:lnTo>
                  <a:pt x="11107838" y="6342759"/>
                </a:lnTo>
                <a:lnTo>
                  <a:pt x="0" y="6342759"/>
                </a:lnTo>
                <a:lnTo>
                  <a:pt x="0" y="0"/>
                </a:lnTo>
                <a:close/>
              </a:path>
            </a:pathLst>
          </a:custGeom>
          <a:blipFill>
            <a:blip r:embed="rId5"/>
            <a:stretch>
              <a:fillRect l="0" t="0" r="0" b="0"/>
            </a:stretch>
          </a:blipFill>
        </p:spPr>
      </p:sp>
      <p:sp>
        <p:nvSpPr>
          <p:cNvPr name="TextBox 8" id="8"/>
          <p:cNvSpPr txBox="true"/>
          <p:nvPr/>
        </p:nvSpPr>
        <p:spPr>
          <a:xfrm rot="0">
            <a:off x="7054223" y="1717439"/>
            <a:ext cx="7246604" cy="847725"/>
          </a:xfrm>
          <a:prstGeom prst="rect">
            <a:avLst/>
          </a:prstGeom>
        </p:spPr>
        <p:txBody>
          <a:bodyPr anchor="t" rtlCol="false" tIns="0" lIns="0" bIns="0" rIns="0">
            <a:spAutoFit/>
          </a:bodyPr>
          <a:lstStyle/>
          <a:p>
            <a:pPr algn="l" marL="0" indent="0" lvl="0">
              <a:lnSpc>
                <a:spcPts val="6698"/>
              </a:lnSpc>
              <a:spcBef>
                <a:spcPct val="0"/>
              </a:spcBef>
            </a:pPr>
            <a:r>
              <a:rPr lang="en-US" b="true" sz="5581">
                <a:solidFill>
                  <a:srgbClr val="000000"/>
                </a:solidFill>
                <a:latin typeface="Kollektif Bold"/>
                <a:ea typeface="Kollektif Bold"/>
                <a:cs typeface="Kollektif Bold"/>
                <a:sym typeface="Kollektif Bold"/>
              </a:rPr>
              <a:t>Cronograma</a:t>
            </a:r>
          </a:p>
        </p:txBody>
      </p:sp>
      <p:sp>
        <p:nvSpPr>
          <p:cNvPr name="TextBox 9" id="9"/>
          <p:cNvSpPr txBox="true"/>
          <p:nvPr/>
        </p:nvSpPr>
        <p:spPr>
          <a:xfrm rot="0">
            <a:off x="392939" y="726580"/>
            <a:ext cx="3323114" cy="365760"/>
          </a:xfrm>
          <a:prstGeom prst="rect">
            <a:avLst/>
          </a:prstGeom>
        </p:spPr>
        <p:txBody>
          <a:bodyPr anchor="t" rtlCol="false" tIns="0" lIns="0" bIns="0" rIns="0">
            <a:spAutoFit/>
          </a:bodyPr>
          <a:lstStyle/>
          <a:p>
            <a:pPr algn="ctr">
              <a:lnSpc>
                <a:spcPts val="2940"/>
              </a:lnSpc>
              <a:spcBef>
                <a:spcPct val="0"/>
              </a:spcBef>
            </a:pPr>
            <a:r>
              <a:rPr lang="en-US" sz="2100" spc="308">
                <a:solidFill>
                  <a:srgbClr val="FFFFFF"/>
                </a:solidFill>
                <a:latin typeface="Kollektif"/>
                <a:ea typeface="Kollektif"/>
                <a:cs typeface="Kollektif"/>
                <a:sym typeface="Kollektif"/>
              </a:rPr>
              <a:t>GEOTRANSPORTE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0" y="1953784"/>
            <a:ext cx="18288000" cy="7304516"/>
            <a:chOff x="0" y="0"/>
            <a:chExt cx="4816593" cy="1923823"/>
          </a:xfrm>
        </p:grpSpPr>
        <p:sp>
          <p:nvSpPr>
            <p:cNvPr name="Freeform 3" id="3"/>
            <p:cNvSpPr/>
            <p:nvPr/>
          </p:nvSpPr>
          <p:spPr>
            <a:xfrm flipH="false" flipV="false" rot="0">
              <a:off x="0" y="0"/>
              <a:ext cx="4816592" cy="1923823"/>
            </a:xfrm>
            <a:custGeom>
              <a:avLst/>
              <a:gdLst/>
              <a:ahLst/>
              <a:cxnLst/>
              <a:rect r="r" b="b" t="t" l="l"/>
              <a:pathLst>
                <a:path h="1923823" w="4816592">
                  <a:moveTo>
                    <a:pt x="0" y="0"/>
                  </a:moveTo>
                  <a:lnTo>
                    <a:pt x="4816592" y="0"/>
                  </a:lnTo>
                  <a:lnTo>
                    <a:pt x="4816592" y="1923823"/>
                  </a:lnTo>
                  <a:lnTo>
                    <a:pt x="0" y="1923823"/>
                  </a:lnTo>
                  <a:close/>
                </a:path>
              </a:pathLst>
            </a:custGeom>
            <a:solidFill>
              <a:srgbClr val="EFEEE9"/>
            </a:solidFill>
          </p:spPr>
        </p:sp>
        <p:sp>
          <p:nvSpPr>
            <p:cNvPr name="TextBox 4" id="4"/>
            <p:cNvSpPr txBox="true"/>
            <p:nvPr/>
          </p:nvSpPr>
          <p:spPr>
            <a:xfrm>
              <a:off x="0" y="-47625"/>
              <a:ext cx="4816593" cy="1971448"/>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2843309" y="1268486"/>
            <a:ext cx="6873872" cy="162473"/>
          </a:xfrm>
          <a:custGeom>
            <a:avLst/>
            <a:gdLst/>
            <a:ahLst/>
            <a:cxnLst/>
            <a:rect r="r" b="b" t="t" l="l"/>
            <a:pathLst>
              <a:path h="162473" w="6873872">
                <a:moveTo>
                  <a:pt x="0" y="0"/>
                </a:moveTo>
                <a:lnTo>
                  <a:pt x="6873873" y="0"/>
                </a:lnTo>
                <a:lnTo>
                  <a:pt x="6873873" y="162473"/>
                </a:lnTo>
                <a:lnTo>
                  <a:pt x="0" y="162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849285" y="0"/>
            <a:ext cx="4438715" cy="1092340"/>
          </a:xfrm>
          <a:custGeom>
            <a:avLst/>
            <a:gdLst/>
            <a:ahLst/>
            <a:cxnLst/>
            <a:rect r="r" b="b" t="t" l="l"/>
            <a:pathLst>
              <a:path h="1092340" w="4438715">
                <a:moveTo>
                  <a:pt x="0" y="0"/>
                </a:moveTo>
                <a:lnTo>
                  <a:pt x="4438715" y="0"/>
                </a:lnTo>
                <a:lnTo>
                  <a:pt x="4438715" y="1092340"/>
                </a:lnTo>
                <a:lnTo>
                  <a:pt x="0" y="1092340"/>
                </a:lnTo>
                <a:lnTo>
                  <a:pt x="0" y="0"/>
                </a:lnTo>
                <a:close/>
              </a:path>
            </a:pathLst>
          </a:custGeom>
          <a:blipFill>
            <a:blip r:embed="rId4"/>
            <a:stretch>
              <a:fillRect l="0" t="0" r="0" b="0"/>
            </a:stretch>
          </a:blipFill>
        </p:spPr>
      </p:sp>
      <p:sp>
        <p:nvSpPr>
          <p:cNvPr name="Freeform 7" id="7"/>
          <p:cNvSpPr/>
          <p:nvPr/>
        </p:nvSpPr>
        <p:spPr>
          <a:xfrm flipH="false" flipV="false" rot="0">
            <a:off x="3493371" y="3613480"/>
            <a:ext cx="11301259" cy="4209719"/>
          </a:xfrm>
          <a:custGeom>
            <a:avLst/>
            <a:gdLst/>
            <a:ahLst/>
            <a:cxnLst/>
            <a:rect r="r" b="b" t="t" l="l"/>
            <a:pathLst>
              <a:path h="4209719" w="11301259">
                <a:moveTo>
                  <a:pt x="0" y="0"/>
                </a:moveTo>
                <a:lnTo>
                  <a:pt x="11301258" y="0"/>
                </a:lnTo>
                <a:lnTo>
                  <a:pt x="11301258" y="4209719"/>
                </a:lnTo>
                <a:lnTo>
                  <a:pt x="0" y="4209719"/>
                </a:lnTo>
                <a:lnTo>
                  <a:pt x="0" y="0"/>
                </a:lnTo>
                <a:close/>
              </a:path>
            </a:pathLst>
          </a:custGeom>
          <a:blipFill>
            <a:blip r:embed="rId5"/>
            <a:stretch>
              <a:fillRect l="0" t="0" r="0" b="0"/>
            </a:stretch>
          </a:blipFill>
        </p:spPr>
      </p:sp>
      <p:sp>
        <p:nvSpPr>
          <p:cNvPr name="TextBox 8" id="8"/>
          <p:cNvSpPr txBox="true"/>
          <p:nvPr/>
        </p:nvSpPr>
        <p:spPr>
          <a:xfrm rot="0">
            <a:off x="4833506" y="2099005"/>
            <a:ext cx="10316437" cy="847725"/>
          </a:xfrm>
          <a:prstGeom prst="rect">
            <a:avLst/>
          </a:prstGeom>
        </p:spPr>
        <p:txBody>
          <a:bodyPr anchor="t" rtlCol="false" tIns="0" lIns="0" bIns="0" rIns="0">
            <a:spAutoFit/>
          </a:bodyPr>
          <a:lstStyle/>
          <a:p>
            <a:pPr algn="l" marL="0" indent="0" lvl="0">
              <a:lnSpc>
                <a:spcPts val="6698"/>
              </a:lnSpc>
              <a:spcBef>
                <a:spcPct val="0"/>
              </a:spcBef>
            </a:pPr>
            <a:r>
              <a:rPr lang="en-US" b="true" sz="5581">
                <a:solidFill>
                  <a:srgbClr val="000000"/>
                </a:solidFill>
                <a:latin typeface="Kollektif Bold"/>
                <a:ea typeface="Kollektif Bold"/>
                <a:cs typeface="Kollektif Bold"/>
                <a:sym typeface="Kollektif Bold"/>
              </a:rPr>
              <a:t>Arquitectura de software</a:t>
            </a:r>
          </a:p>
        </p:txBody>
      </p:sp>
      <p:sp>
        <p:nvSpPr>
          <p:cNvPr name="TextBox 9" id="9"/>
          <p:cNvSpPr txBox="true"/>
          <p:nvPr/>
        </p:nvSpPr>
        <p:spPr>
          <a:xfrm rot="0">
            <a:off x="392939" y="726580"/>
            <a:ext cx="3323114" cy="365760"/>
          </a:xfrm>
          <a:prstGeom prst="rect">
            <a:avLst/>
          </a:prstGeom>
        </p:spPr>
        <p:txBody>
          <a:bodyPr anchor="t" rtlCol="false" tIns="0" lIns="0" bIns="0" rIns="0">
            <a:spAutoFit/>
          </a:bodyPr>
          <a:lstStyle/>
          <a:p>
            <a:pPr algn="ctr">
              <a:lnSpc>
                <a:spcPts val="2940"/>
              </a:lnSpc>
              <a:spcBef>
                <a:spcPct val="0"/>
              </a:spcBef>
            </a:pPr>
            <a:r>
              <a:rPr lang="en-US" sz="2100" spc="308">
                <a:solidFill>
                  <a:srgbClr val="FFFFFF"/>
                </a:solidFill>
                <a:latin typeface="Kollektif"/>
                <a:ea typeface="Kollektif"/>
                <a:cs typeface="Kollektif"/>
                <a:sym typeface="Kollektif"/>
              </a:rPr>
              <a:t>GEOTRANSPORTE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DAGYti-2Nh0</dc:identifier>
  <dcterms:modified xsi:type="dcterms:W3CDTF">2011-08-01T06:04:30Z</dcterms:modified>
  <cp:revision>1</cp:revision>
  <dc:title>Presentación Propuesta Proyecto Brief Cliente Moderno Profesional Negro y Blanco</dc:title>
</cp:coreProperties>
</file>