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4" r:id="rId3"/>
    <p:sldId id="257" r:id="rId4"/>
    <p:sldId id="258"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D35D3E9-0D75-C442-9513-8C607287F3EA}" type="datetimeFigureOut">
              <a:rPr lang="es-CO" smtClean="0"/>
              <a:t>16/07/22</a:t>
            </a:fld>
            <a:endParaRPr lang="es-C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5B984C-E588-BC4A-BEF9-B27534D966D5}" type="slidenum">
              <a:rPr lang="es-CO" smtClean="0"/>
              <a:t>‹Nº›</a:t>
            </a:fld>
            <a:endParaRPr lang="es-CO"/>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658072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D35D3E9-0D75-C442-9513-8C607287F3EA}" type="datetimeFigureOut">
              <a:rPr lang="es-CO" smtClean="0"/>
              <a:t>16/07/22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45B984C-E588-BC4A-BEF9-B27534D966D5}" type="slidenum">
              <a:rPr lang="es-CO" smtClean="0"/>
              <a:t>‹Nº›</a:t>
            </a:fld>
            <a:endParaRPr lang="es-CO"/>
          </a:p>
        </p:txBody>
      </p:sp>
    </p:spTree>
    <p:extLst>
      <p:ext uri="{BB962C8B-B14F-4D97-AF65-F5344CB8AC3E}">
        <p14:creationId xmlns:p14="http://schemas.microsoft.com/office/powerpoint/2010/main" val="322823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D35D3E9-0D75-C442-9513-8C607287F3EA}" type="datetimeFigureOut">
              <a:rPr lang="es-CO" smtClean="0"/>
              <a:t>16/07/22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45B984C-E588-BC4A-BEF9-B27534D966D5}" type="slidenum">
              <a:rPr lang="es-CO" smtClean="0"/>
              <a:t>‹Nº›</a:t>
            </a:fld>
            <a:endParaRPr lang="es-CO"/>
          </a:p>
        </p:txBody>
      </p:sp>
    </p:spTree>
    <p:extLst>
      <p:ext uri="{BB962C8B-B14F-4D97-AF65-F5344CB8AC3E}">
        <p14:creationId xmlns:p14="http://schemas.microsoft.com/office/powerpoint/2010/main" val="99413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D35D3E9-0D75-C442-9513-8C607287F3EA}" type="datetimeFigureOut">
              <a:rPr lang="es-CO" smtClean="0"/>
              <a:t>16/07/22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45B984C-E588-BC4A-BEF9-B27534D966D5}" type="slidenum">
              <a:rPr lang="es-CO" smtClean="0"/>
              <a:t>‹Nº›</a:t>
            </a:fld>
            <a:endParaRPr lang="es-CO"/>
          </a:p>
        </p:txBody>
      </p:sp>
    </p:spTree>
    <p:extLst>
      <p:ext uri="{BB962C8B-B14F-4D97-AF65-F5344CB8AC3E}">
        <p14:creationId xmlns:p14="http://schemas.microsoft.com/office/powerpoint/2010/main" val="246299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D35D3E9-0D75-C442-9513-8C607287F3EA}" type="datetimeFigureOut">
              <a:rPr lang="es-CO" smtClean="0"/>
              <a:t>16/07/22</a:t>
            </a:fld>
            <a:endParaRPr lang="es-C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5B984C-E588-BC4A-BEF9-B27534D966D5}" type="slidenum">
              <a:rPr lang="es-CO" smtClean="0"/>
              <a:t>‹Nº›</a:t>
            </a:fld>
            <a:endParaRPr lang="es-C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973322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D35D3E9-0D75-C442-9513-8C607287F3EA}" type="datetimeFigureOut">
              <a:rPr lang="es-CO" smtClean="0"/>
              <a:t>16/07/22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45B984C-E588-BC4A-BEF9-B27534D966D5}" type="slidenum">
              <a:rPr lang="es-CO" smtClean="0"/>
              <a:t>‹Nº›</a:t>
            </a:fld>
            <a:endParaRPr lang="es-CO"/>
          </a:p>
        </p:txBody>
      </p:sp>
    </p:spTree>
    <p:extLst>
      <p:ext uri="{BB962C8B-B14F-4D97-AF65-F5344CB8AC3E}">
        <p14:creationId xmlns:p14="http://schemas.microsoft.com/office/powerpoint/2010/main" val="330951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D35D3E9-0D75-C442-9513-8C607287F3EA}" type="datetimeFigureOut">
              <a:rPr lang="es-CO" smtClean="0"/>
              <a:t>16/07/22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45B984C-E588-BC4A-BEF9-B27534D966D5}" type="slidenum">
              <a:rPr lang="es-CO" smtClean="0"/>
              <a:t>‹Nº›</a:t>
            </a:fld>
            <a:endParaRPr lang="es-CO"/>
          </a:p>
        </p:txBody>
      </p:sp>
    </p:spTree>
    <p:extLst>
      <p:ext uri="{BB962C8B-B14F-4D97-AF65-F5344CB8AC3E}">
        <p14:creationId xmlns:p14="http://schemas.microsoft.com/office/powerpoint/2010/main" val="300561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5D35D3E9-0D75-C442-9513-8C607287F3EA}" type="datetimeFigureOut">
              <a:rPr lang="es-CO" smtClean="0"/>
              <a:t>16/07/22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45B984C-E588-BC4A-BEF9-B27534D966D5}" type="slidenum">
              <a:rPr lang="es-CO" smtClean="0"/>
              <a:t>‹Nº›</a:t>
            </a:fld>
            <a:endParaRPr lang="es-CO"/>
          </a:p>
        </p:txBody>
      </p:sp>
    </p:spTree>
    <p:extLst>
      <p:ext uri="{BB962C8B-B14F-4D97-AF65-F5344CB8AC3E}">
        <p14:creationId xmlns:p14="http://schemas.microsoft.com/office/powerpoint/2010/main" val="1610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5D3E9-0D75-C442-9513-8C607287F3EA}" type="datetimeFigureOut">
              <a:rPr lang="es-CO" smtClean="0"/>
              <a:t>16/07/22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45B984C-E588-BC4A-BEF9-B27534D966D5}" type="slidenum">
              <a:rPr lang="es-CO" smtClean="0"/>
              <a:t>‹Nº›</a:t>
            </a:fld>
            <a:endParaRPr lang="es-CO"/>
          </a:p>
        </p:txBody>
      </p:sp>
    </p:spTree>
    <p:extLst>
      <p:ext uri="{BB962C8B-B14F-4D97-AF65-F5344CB8AC3E}">
        <p14:creationId xmlns:p14="http://schemas.microsoft.com/office/powerpoint/2010/main" val="87668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D35D3E9-0D75-C442-9513-8C607287F3EA}" type="datetimeFigureOut">
              <a:rPr lang="es-CO" smtClean="0"/>
              <a:t>16/07/22</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5B984C-E588-BC4A-BEF9-B27534D966D5}"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93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D35D3E9-0D75-C442-9513-8C607287F3EA}" type="datetimeFigureOut">
              <a:rPr lang="es-CO" smtClean="0"/>
              <a:t>16/07/22</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5B984C-E588-BC4A-BEF9-B27534D966D5}"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806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D35D3E9-0D75-C442-9513-8C607287F3EA}" type="datetimeFigureOut">
              <a:rPr lang="es-CO" smtClean="0"/>
              <a:t>16/07/22</a:t>
            </a:fld>
            <a:endParaRPr lang="es-C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5B984C-E588-BC4A-BEF9-B27534D966D5}" type="slidenum">
              <a:rPr lang="es-CO" smtClean="0"/>
              <a:t>‹Nº›</a:t>
            </a:fld>
            <a:endParaRPr lang="es-C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8531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75DAA-6226-15D5-BBB9-5744D19318D5}"/>
              </a:ext>
            </a:extLst>
          </p:cNvPr>
          <p:cNvSpPr>
            <a:spLocks noGrp="1"/>
          </p:cNvSpPr>
          <p:nvPr>
            <p:ph type="ctrTitle"/>
          </p:nvPr>
        </p:nvSpPr>
        <p:spPr>
          <a:xfrm>
            <a:off x="933650" y="1582112"/>
            <a:ext cx="10112724" cy="3693775"/>
          </a:xfrm>
        </p:spPr>
        <p:txBody>
          <a:bodyPr>
            <a:normAutofit fontScale="90000"/>
          </a:bodyPr>
          <a:lstStyle/>
          <a:p>
            <a:r>
              <a:rPr lang="es-CO" sz="7200" dirty="0"/>
              <a:t>PROPUESTA DE VISTAS PARA APLICACIÓN DE ARENERO PLAYGROUND </a:t>
            </a:r>
            <a:br>
              <a:rPr lang="es-CO" sz="7200" dirty="0"/>
            </a:br>
            <a:r>
              <a:rPr lang="es-CO" sz="7200" dirty="0"/>
              <a:t>v2 </a:t>
            </a:r>
          </a:p>
        </p:txBody>
      </p:sp>
    </p:spTree>
    <p:extLst>
      <p:ext uri="{BB962C8B-B14F-4D97-AF65-F5344CB8AC3E}">
        <p14:creationId xmlns:p14="http://schemas.microsoft.com/office/powerpoint/2010/main" val="63057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4">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26">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Imagen 4">
            <a:extLst>
              <a:ext uri="{FF2B5EF4-FFF2-40B4-BE49-F238E27FC236}">
                <a16:creationId xmlns:a16="http://schemas.microsoft.com/office/drawing/2014/main" id="{1C98823E-8E52-E8FF-CA3D-B26BA7E9B180}"/>
              </a:ext>
            </a:extLst>
          </p:cNvPr>
          <p:cNvPicPr>
            <a:picLocks noChangeAspect="1"/>
          </p:cNvPicPr>
          <p:nvPr/>
        </p:nvPicPr>
        <p:blipFill rotWithShape="1">
          <a:blip r:embed="rId2"/>
          <a:srcRect b="23183"/>
          <a:stretch/>
        </p:blipFill>
        <p:spPr>
          <a:xfrm>
            <a:off x="1000462" y="968188"/>
            <a:ext cx="10194046" cy="4894232"/>
          </a:xfrm>
          <a:prstGeom prst="rect">
            <a:avLst/>
          </a:prstGeom>
        </p:spPr>
      </p:pic>
      <p:sp>
        <p:nvSpPr>
          <p:cNvPr id="6" name="CuadroTexto 5">
            <a:extLst>
              <a:ext uri="{FF2B5EF4-FFF2-40B4-BE49-F238E27FC236}">
                <a16:creationId xmlns:a16="http://schemas.microsoft.com/office/drawing/2014/main" id="{BCA2FA27-2402-1755-A836-188166CF9F60}"/>
              </a:ext>
            </a:extLst>
          </p:cNvPr>
          <p:cNvSpPr txBox="1"/>
          <p:nvPr/>
        </p:nvSpPr>
        <p:spPr>
          <a:xfrm>
            <a:off x="4598712" y="302331"/>
            <a:ext cx="3701270" cy="369332"/>
          </a:xfrm>
          <a:prstGeom prst="rect">
            <a:avLst/>
          </a:prstGeom>
          <a:noFill/>
        </p:spPr>
        <p:txBody>
          <a:bodyPr wrap="none" rtlCol="0">
            <a:spAutoFit/>
          </a:bodyPr>
          <a:lstStyle/>
          <a:p>
            <a:r>
              <a:rPr lang="es-CO" b="1" dirty="0"/>
              <a:t>EJEMPLO de guardado de registros</a:t>
            </a:r>
          </a:p>
        </p:txBody>
      </p:sp>
      <p:sp>
        <p:nvSpPr>
          <p:cNvPr id="7" name="CuadroTexto 6">
            <a:extLst>
              <a:ext uri="{FF2B5EF4-FFF2-40B4-BE49-F238E27FC236}">
                <a16:creationId xmlns:a16="http://schemas.microsoft.com/office/drawing/2014/main" id="{C4B80243-41CF-7B4A-20A5-1284B5215F9A}"/>
              </a:ext>
            </a:extLst>
          </p:cNvPr>
          <p:cNvSpPr txBox="1"/>
          <p:nvPr/>
        </p:nvSpPr>
        <p:spPr>
          <a:xfrm>
            <a:off x="1828800" y="5990878"/>
            <a:ext cx="3373359" cy="369332"/>
          </a:xfrm>
          <a:prstGeom prst="rect">
            <a:avLst/>
          </a:prstGeom>
          <a:noFill/>
        </p:spPr>
        <p:txBody>
          <a:bodyPr wrap="none" rtlCol="0">
            <a:spAutoFit/>
          </a:bodyPr>
          <a:lstStyle/>
          <a:p>
            <a:r>
              <a:rPr lang="es-CO" dirty="0"/>
              <a:t>Archivo generado por el software</a:t>
            </a:r>
          </a:p>
        </p:txBody>
      </p:sp>
    </p:spTree>
    <p:extLst>
      <p:ext uri="{BB962C8B-B14F-4D97-AF65-F5344CB8AC3E}">
        <p14:creationId xmlns:p14="http://schemas.microsoft.com/office/powerpoint/2010/main" val="331883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0FDBC02-48C1-48B7-BF61-2D10CC72F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2AAD0-42E1-4737-9C88-868AC0C1D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8A582B3-A3B3-49D5-BBF0-98FEA4C2F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E143F64-D44C-4123-A2E1-FEC1C3F30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7DB13B9-D0D4-4393-AFAB-2B39448B2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318B8938-C493-5D4F-D4C9-F887A2B09904}"/>
              </a:ext>
            </a:extLst>
          </p:cNvPr>
          <p:cNvPicPr>
            <a:picLocks noChangeAspect="1"/>
          </p:cNvPicPr>
          <p:nvPr/>
        </p:nvPicPr>
        <p:blipFill rotWithShape="1">
          <a:blip r:embed="rId2"/>
          <a:srcRect l="1" t="1" r="1" b="43816"/>
          <a:stretch/>
        </p:blipFill>
        <p:spPr>
          <a:xfrm>
            <a:off x="160867" y="1118130"/>
            <a:ext cx="11870265" cy="4168246"/>
          </a:xfrm>
          <a:prstGeom prst="rect">
            <a:avLst/>
          </a:prstGeom>
        </p:spPr>
      </p:pic>
      <p:sp>
        <p:nvSpPr>
          <p:cNvPr id="8" name="CuadroTexto 7">
            <a:extLst>
              <a:ext uri="{FF2B5EF4-FFF2-40B4-BE49-F238E27FC236}">
                <a16:creationId xmlns:a16="http://schemas.microsoft.com/office/drawing/2014/main" id="{8742459A-3750-DE1B-1F6E-7BE243F9824D}"/>
              </a:ext>
            </a:extLst>
          </p:cNvPr>
          <p:cNvSpPr txBox="1"/>
          <p:nvPr/>
        </p:nvSpPr>
        <p:spPr>
          <a:xfrm>
            <a:off x="4869844" y="5370538"/>
            <a:ext cx="3159006" cy="369332"/>
          </a:xfrm>
          <a:prstGeom prst="rect">
            <a:avLst/>
          </a:prstGeom>
          <a:noFill/>
        </p:spPr>
        <p:txBody>
          <a:bodyPr wrap="none" rtlCol="0">
            <a:spAutoFit/>
          </a:bodyPr>
          <a:lstStyle/>
          <a:p>
            <a:r>
              <a:rPr lang="es-CO" dirty="0"/>
              <a:t>Registros formateados a Excel</a:t>
            </a:r>
          </a:p>
        </p:txBody>
      </p:sp>
    </p:spTree>
    <p:extLst>
      <p:ext uri="{BB962C8B-B14F-4D97-AF65-F5344CB8AC3E}">
        <p14:creationId xmlns:p14="http://schemas.microsoft.com/office/powerpoint/2010/main" val="144260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B84C3-8BF6-8083-D3FD-B1B564E9E861}"/>
              </a:ext>
            </a:extLst>
          </p:cNvPr>
          <p:cNvSpPr>
            <a:spLocks noGrp="1"/>
          </p:cNvSpPr>
          <p:nvPr>
            <p:ph type="title"/>
          </p:nvPr>
        </p:nvSpPr>
        <p:spPr/>
        <p:txBody>
          <a:bodyPr/>
          <a:lstStyle/>
          <a:p>
            <a:pPr algn="ctr"/>
            <a:r>
              <a:rPr lang="es-CO" dirty="0"/>
              <a:t>OBJETIVOS QUE DEBE ALCANZAR EL PROGRAMA</a:t>
            </a:r>
          </a:p>
        </p:txBody>
      </p:sp>
      <p:sp>
        <p:nvSpPr>
          <p:cNvPr id="4" name="CuadroTexto 3">
            <a:extLst>
              <a:ext uri="{FF2B5EF4-FFF2-40B4-BE49-F238E27FC236}">
                <a16:creationId xmlns:a16="http://schemas.microsoft.com/office/drawing/2014/main" id="{BA6CBDB4-6E97-9C83-06E4-5A3B7AEE32DF}"/>
              </a:ext>
            </a:extLst>
          </p:cNvPr>
          <p:cNvSpPr txBox="1"/>
          <p:nvPr/>
        </p:nvSpPr>
        <p:spPr>
          <a:xfrm>
            <a:off x="1690577" y="2171700"/>
            <a:ext cx="9952074" cy="2585323"/>
          </a:xfrm>
          <a:prstGeom prst="rect">
            <a:avLst/>
          </a:prstGeom>
          <a:noFill/>
        </p:spPr>
        <p:txBody>
          <a:bodyPr wrap="square" rtlCol="0">
            <a:spAutoFit/>
          </a:bodyPr>
          <a:lstStyle/>
          <a:p>
            <a:r>
              <a:rPr lang="es-CO" dirty="0"/>
              <a:t>El software a diseñar tiene como propósito alcanzar las siguientes </a:t>
            </a:r>
            <a:r>
              <a:rPr lang="es-CO" b="1" dirty="0"/>
              <a:t>metas</a:t>
            </a:r>
            <a:r>
              <a:rPr lang="es-CO" dirty="0"/>
              <a:t>:</a:t>
            </a:r>
          </a:p>
          <a:p>
            <a:endParaRPr lang="es-CO" dirty="0"/>
          </a:p>
          <a:p>
            <a:pPr marL="285750" indent="-285750">
              <a:buFontTx/>
              <a:buChar char="-"/>
            </a:pPr>
            <a:r>
              <a:rPr lang="es-CO" dirty="0"/>
              <a:t>Permite controlar el ingreso y salida de usuarios mediante un registro de ciertos datos como nombre, tiempo, hora de ingreso, acudientes, entre otros.</a:t>
            </a:r>
          </a:p>
          <a:p>
            <a:pPr marL="285750" indent="-285750">
              <a:buFontTx/>
              <a:buChar char="-"/>
            </a:pPr>
            <a:r>
              <a:rPr lang="es-CO" dirty="0"/>
              <a:t>Permite eliminar, buscar y editar usuarios, cada uno por separado</a:t>
            </a:r>
          </a:p>
          <a:p>
            <a:pPr marL="285750" indent="-285750">
              <a:buFontTx/>
              <a:buChar char="-"/>
            </a:pPr>
            <a:r>
              <a:rPr lang="es-CO" dirty="0"/>
              <a:t>Permite añadir tiempos extras y calcular el monto total a pagar por usuario.</a:t>
            </a:r>
          </a:p>
          <a:p>
            <a:pPr marL="285750" indent="-285750">
              <a:buFontTx/>
              <a:buChar char="-"/>
            </a:pPr>
            <a:r>
              <a:rPr lang="es-CO" dirty="0"/>
              <a:t>Permite generar una señal de aviso para cuando el usuario debe de salir.</a:t>
            </a:r>
          </a:p>
          <a:p>
            <a:pPr marL="285750" indent="-285750">
              <a:buFontTx/>
              <a:buChar char="-"/>
            </a:pPr>
            <a:r>
              <a:rPr lang="es-CO" dirty="0"/>
              <a:t>Genera un archivo </a:t>
            </a:r>
            <a:r>
              <a:rPr lang="es-CO" dirty="0" err="1"/>
              <a:t>csv</a:t>
            </a:r>
            <a:r>
              <a:rPr lang="es-CO" dirty="0"/>
              <a:t> que contiene los registros ingresados en el software. Este servirá como almacenamiento masivo de datos, así como back-up </a:t>
            </a:r>
          </a:p>
        </p:txBody>
      </p:sp>
    </p:spTree>
    <p:extLst>
      <p:ext uri="{BB962C8B-B14F-4D97-AF65-F5344CB8AC3E}">
        <p14:creationId xmlns:p14="http://schemas.microsoft.com/office/powerpoint/2010/main" val="134594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1">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3">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Imagen 4">
            <a:extLst>
              <a:ext uri="{FF2B5EF4-FFF2-40B4-BE49-F238E27FC236}">
                <a16:creationId xmlns:a16="http://schemas.microsoft.com/office/drawing/2014/main" id="{179DA0F8-36DF-1886-CBBD-F1289436B52B}"/>
              </a:ext>
            </a:extLst>
          </p:cNvPr>
          <p:cNvPicPr>
            <a:picLocks noChangeAspect="1"/>
          </p:cNvPicPr>
          <p:nvPr/>
        </p:nvPicPr>
        <p:blipFill rotWithShape="1">
          <a:blip r:embed="rId2"/>
          <a:srcRect t="1834" b="1661"/>
          <a:stretch/>
        </p:blipFill>
        <p:spPr>
          <a:xfrm>
            <a:off x="1184790" y="1091692"/>
            <a:ext cx="9902310" cy="4754168"/>
          </a:xfrm>
          <a:prstGeom prst="rect">
            <a:avLst/>
          </a:prstGeom>
        </p:spPr>
      </p:pic>
      <p:sp>
        <p:nvSpPr>
          <p:cNvPr id="7" name="CuadroTexto 6">
            <a:extLst>
              <a:ext uri="{FF2B5EF4-FFF2-40B4-BE49-F238E27FC236}">
                <a16:creationId xmlns:a16="http://schemas.microsoft.com/office/drawing/2014/main" id="{882557BD-1A14-42E1-41FD-308060FE5261}"/>
              </a:ext>
            </a:extLst>
          </p:cNvPr>
          <p:cNvSpPr txBox="1"/>
          <p:nvPr/>
        </p:nvSpPr>
        <p:spPr>
          <a:xfrm>
            <a:off x="5082363" y="574158"/>
            <a:ext cx="2298771" cy="369332"/>
          </a:xfrm>
          <a:prstGeom prst="rect">
            <a:avLst/>
          </a:prstGeom>
          <a:noFill/>
        </p:spPr>
        <p:txBody>
          <a:bodyPr wrap="none" rtlCol="0">
            <a:spAutoFit/>
          </a:bodyPr>
          <a:lstStyle/>
          <a:p>
            <a:r>
              <a:rPr lang="es-CO" b="1" dirty="0"/>
              <a:t>PANTALLA PRINCIPAL</a:t>
            </a:r>
          </a:p>
        </p:txBody>
      </p:sp>
    </p:spTree>
    <p:extLst>
      <p:ext uri="{BB962C8B-B14F-4D97-AF65-F5344CB8AC3E}">
        <p14:creationId xmlns:p14="http://schemas.microsoft.com/office/powerpoint/2010/main" val="380990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7F8C52B-3C43-B8A6-09D5-00E98C5DD506}"/>
              </a:ext>
            </a:extLst>
          </p:cNvPr>
          <p:cNvSpPr txBox="1"/>
          <p:nvPr/>
        </p:nvSpPr>
        <p:spPr>
          <a:xfrm>
            <a:off x="1254642" y="829340"/>
            <a:ext cx="10249786" cy="4801314"/>
          </a:xfrm>
          <a:prstGeom prst="rect">
            <a:avLst/>
          </a:prstGeom>
          <a:noFill/>
        </p:spPr>
        <p:txBody>
          <a:bodyPr wrap="square" rtlCol="0">
            <a:spAutoFit/>
          </a:bodyPr>
          <a:lstStyle/>
          <a:p>
            <a:r>
              <a:rPr lang="es-CO" dirty="0"/>
              <a:t>A tener en cuenta según la imagen anterior (pantalla principal):</a:t>
            </a:r>
          </a:p>
          <a:p>
            <a:endParaRPr lang="es-CO" dirty="0"/>
          </a:p>
          <a:p>
            <a:pPr marL="742950" lvl="1" indent="-285750">
              <a:buFont typeface="Arial" panose="020B0604020202020204" pitchFamily="34" charset="0"/>
              <a:buChar char="•"/>
            </a:pPr>
            <a:r>
              <a:rPr lang="es-CO" dirty="0"/>
              <a:t>Esta pantalla será la responsable de mostrar a nivel general la actividad de cada usuario-niño registrado que ingresa al arenero. A continuación se disponen los campos de la tabla con su respectiva descripción:</a:t>
            </a:r>
          </a:p>
          <a:p>
            <a:pPr lvl="1"/>
            <a:r>
              <a:rPr lang="es-CO" dirty="0"/>
              <a:t>		</a:t>
            </a:r>
          </a:p>
          <a:p>
            <a:pPr lvl="1"/>
            <a:r>
              <a:rPr lang="es-CO" dirty="0"/>
              <a:t>		</a:t>
            </a:r>
            <a:r>
              <a:rPr lang="es-CO" u="sng" dirty="0" err="1"/>
              <a:t>index</a:t>
            </a:r>
            <a:r>
              <a:rPr lang="es-CO" u="sng" dirty="0"/>
              <a:t>:</a:t>
            </a:r>
            <a:r>
              <a:rPr lang="es-CO" dirty="0"/>
              <a:t> identificador de registro de cada niño, servirá posteriormente para realizar 		ediciones, búsquedas y eliminaciones</a:t>
            </a:r>
          </a:p>
          <a:p>
            <a:pPr lvl="1"/>
            <a:r>
              <a:rPr lang="es-CO" dirty="0"/>
              <a:t>		</a:t>
            </a:r>
            <a:r>
              <a:rPr lang="es-CO" u="sng" dirty="0"/>
              <a:t>Nombre, numero de manilla</a:t>
            </a:r>
          </a:p>
          <a:p>
            <a:pPr lvl="1"/>
            <a:r>
              <a:rPr lang="es-CO" dirty="0"/>
              <a:t>		</a:t>
            </a:r>
            <a:r>
              <a:rPr lang="es-CO" u="sng" dirty="0"/>
              <a:t>Tiempo:</a:t>
            </a:r>
            <a:r>
              <a:rPr lang="es-CO" dirty="0"/>
              <a:t> Campo que indica el tiempo total actual en curso. El usuario puede escoger inicialmente entre un rango de tiempo (suponga 15,30, 1 hora o 2 horas) el cual será registrado al ingreso y el primero en contar.</a:t>
            </a:r>
          </a:p>
          <a:p>
            <a:pPr lvl="1"/>
            <a:r>
              <a:rPr lang="es-CO" dirty="0"/>
              <a:t>		</a:t>
            </a:r>
            <a:r>
              <a:rPr lang="es-CO" u="sng" dirty="0"/>
              <a:t>Tiempo extra:</a:t>
            </a:r>
            <a:r>
              <a:rPr lang="es-CO" dirty="0"/>
              <a:t> Campo que indica el ultimo tiempo extra pedido por el usuario</a:t>
            </a:r>
          </a:p>
          <a:p>
            <a:pPr lvl="1"/>
            <a:r>
              <a:rPr lang="es-CO" dirty="0"/>
              <a:t>		</a:t>
            </a:r>
            <a:r>
              <a:rPr lang="es-CO" u="sng" dirty="0"/>
              <a:t>Hora entrada</a:t>
            </a:r>
          </a:p>
          <a:p>
            <a:pPr lvl="1"/>
            <a:r>
              <a:rPr lang="es-CO" dirty="0"/>
              <a:t>		</a:t>
            </a:r>
            <a:r>
              <a:rPr lang="es-CO" u="sng" dirty="0"/>
              <a:t>Sale: </a:t>
            </a:r>
            <a:r>
              <a:rPr lang="es-CO" dirty="0"/>
              <a:t>indicativo de que el usuario debe ya cumplió el tiempo y debe de salir.</a:t>
            </a:r>
          </a:p>
          <a:p>
            <a:pPr lvl="1"/>
            <a:r>
              <a:rPr lang="es-CO" dirty="0"/>
              <a:t>		</a:t>
            </a:r>
            <a:r>
              <a:rPr lang="es-CO" u="sng" dirty="0"/>
              <a:t>Valor a pagar</a:t>
            </a:r>
          </a:p>
          <a:p>
            <a:pPr lvl="1"/>
            <a:r>
              <a:rPr lang="es-CO" dirty="0"/>
              <a:t>		</a:t>
            </a:r>
            <a:r>
              <a:rPr lang="es-CO" u="sng" dirty="0"/>
              <a:t>Cancelado: </a:t>
            </a:r>
            <a:r>
              <a:rPr lang="es-CO" dirty="0"/>
              <a:t>indicativo de si el usuario ya pagó o no por el servicio del arenero</a:t>
            </a:r>
            <a:endParaRPr lang="es-CO" u="sng" dirty="0"/>
          </a:p>
        </p:txBody>
      </p:sp>
    </p:spTree>
    <p:extLst>
      <p:ext uri="{BB962C8B-B14F-4D97-AF65-F5344CB8AC3E}">
        <p14:creationId xmlns:p14="http://schemas.microsoft.com/office/powerpoint/2010/main" val="272687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54857C1-629F-D67B-2652-DE34F3706A20}"/>
              </a:ext>
            </a:extLst>
          </p:cNvPr>
          <p:cNvSpPr txBox="1"/>
          <p:nvPr/>
        </p:nvSpPr>
        <p:spPr>
          <a:xfrm>
            <a:off x="1233377" y="435935"/>
            <a:ext cx="10249786" cy="6186309"/>
          </a:xfrm>
          <a:prstGeom prst="rect">
            <a:avLst/>
          </a:prstGeom>
          <a:noFill/>
        </p:spPr>
        <p:txBody>
          <a:bodyPr wrap="square" rtlCol="0">
            <a:spAutoFit/>
          </a:bodyPr>
          <a:lstStyle/>
          <a:p>
            <a:r>
              <a:rPr lang="es-CO" dirty="0"/>
              <a:t>A tener en cuenta según la imagen anterior (pantalla principal):</a:t>
            </a:r>
          </a:p>
          <a:p>
            <a:endParaRPr lang="es-CO" dirty="0"/>
          </a:p>
          <a:p>
            <a:pPr marL="742950" lvl="1" indent="-285750">
              <a:buFont typeface="Arial" panose="020B0604020202020204" pitchFamily="34" charset="0"/>
              <a:buChar char="•"/>
            </a:pPr>
            <a:r>
              <a:rPr lang="es-CO" dirty="0"/>
              <a:t>Los elementos externos a la tabla indican lo siguiente:</a:t>
            </a:r>
          </a:p>
          <a:p>
            <a:pPr marL="1200150" lvl="2" indent="-285750">
              <a:buFont typeface="Arial" panose="020B0604020202020204" pitchFamily="34" charset="0"/>
              <a:buChar char="•"/>
            </a:pPr>
            <a:endParaRPr lang="es-CO" dirty="0"/>
          </a:p>
          <a:p>
            <a:pPr lvl="2"/>
            <a:r>
              <a:rPr lang="es-CO" u="sng" dirty="0"/>
              <a:t>Barra buscadora:</a:t>
            </a:r>
            <a:r>
              <a:rPr lang="es-CO" dirty="0"/>
              <a:t> Se pretende tener añadido en caso tal de que se lleguen a tener múltiples usuarios, por ejemplo más de 20. Esto permite al operario ser más ágil.</a:t>
            </a:r>
          </a:p>
          <a:p>
            <a:pPr lvl="2"/>
            <a:endParaRPr lang="es-CO" dirty="0"/>
          </a:p>
          <a:p>
            <a:pPr lvl="2"/>
            <a:r>
              <a:rPr lang="es-CO" dirty="0"/>
              <a:t>Indicadores de </a:t>
            </a:r>
            <a:r>
              <a:rPr lang="es-CO" u="sng" dirty="0"/>
              <a:t>total de personas</a:t>
            </a:r>
            <a:r>
              <a:rPr lang="es-CO" dirty="0"/>
              <a:t> y </a:t>
            </a:r>
            <a:r>
              <a:rPr lang="es-CO" u="sng" dirty="0"/>
              <a:t>dinero total: </a:t>
            </a:r>
            <a:r>
              <a:rPr lang="es-CO" dirty="0"/>
              <a:t>irán contabilizando el número de personas que ingresan al Arenero. Esta característica funcionará solo cuando el programa se encuentre en ejecución, es decir que al cerrarlo, todo se reinicia. Para desarrollos futuros se puede implementar un back-up para situaciones externas.</a:t>
            </a:r>
          </a:p>
          <a:p>
            <a:pPr lvl="2"/>
            <a:endParaRPr lang="es-CO" u="sng" dirty="0"/>
          </a:p>
          <a:p>
            <a:pPr lvl="2"/>
            <a:r>
              <a:rPr lang="es-CO" dirty="0"/>
              <a:t>Apartado de </a:t>
            </a:r>
            <a:r>
              <a:rPr lang="es-CO" u="sng" dirty="0"/>
              <a:t>adicionar-buscar-manipular:</a:t>
            </a:r>
            <a:r>
              <a:rPr lang="es-CO" dirty="0"/>
              <a:t> Permite registrar, buscar y editar características para cada usuario. </a:t>
            </a:r>
          </a:p>
          <a:p>
            <a:pPr lvl="2"/>
            <a:r>
              <a:rPr lang="es-CO" dirty="0"/>
              <a:t>	</a:t>
            </a:r>
            <a:r>
              <a:rPr lang="es-CO" u="sng" dirty="0"/>
              <a:t>Registrar:</a:t>
            </a:r>
            <a:r>
              <a:rPr lang="es-CO" dirty="0"/>
              <a:t> Ingresa cada nuevo usuario según cierta información</a:t>
            </a:r>
          </a:p>
          <a:p>
            <a:pPr lvl="2"/>
            <a:r>
              <a:rPr lang="es-CO" dirty="0"/>
              <a:t>	</a:t>
            </a:r>
            <a:r>
              <a:rPr lang="es-CO" u="sng" dirty="0"/>
              <a:t>Buscar: </a:t>
            </a:r>
            <a:r>
              <a:rPr lang="es-CO" dirty="0"/>
              <a:t>Despliega información de un usuario especifico. Aquí se muestran otras características no visualizadas en la tabla.</a:t>
            </a:r>
          </a:p>
          <a:p>
            <a:pPr lvl="2"/>
            <a:r>
              <a:rPr lang="es-CO" i="1" dirty="0"/>
              <a:t>	</a:t>
            </a:r>
            <a:r>
              <a:rPr lang="es-CO" u="sng" dirty="0"/>
              <a:t>Editar: </a:t>
            </a:r>
            <a:r>
              <a:rPr lang="es-CO" dirty="0"/>
              <a:t>Permite alterar cierta información del usuario. Aquí se incluye la característica de adicionar tiempo extra.</a:t>
            </a:r>
          </a:p>
          <a:p>
            <a:pPr lvl="2"/>
            <a:endParaRPr lang="es-CO" u="sng" dirty="0"/>
          </a:p>
          <a:p>
            <a:pPr lvl="2"/>
            <a:r>
              <a:rPr lang="es-CO" u="sng" dirty="0"/>
              <a:t>Evacuar</a:t>
            </a:r>
            <a:r>
              <a:rPr lang="es-CO" dirty="0"/>
              <a:t>: Zona que permite eliminar a un usuario ya sea que el tiempo (incluyendo tiempos extras) se agote, o que por razones externas deba ser eliminado.</a:t>
            </a:r>
            <a:endParaRPr lang="es-CO" u="sng" dirty="0"/>
          </a:p>
        </p:txBody>
      </p:sp>
    </p:spTree>
    <p:extLst>
      <p:ext uri="{BB962C8B-B14F-4D97-AF65-F5344CB8AC3E}">
        <p14:creationId xmlns:p14="http://schemas.microsoft.com/office/powerpoint/2010/main" val="1988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Imagen 4">
            <a:extLst>
              <a:ext uri="{FF2B5EF4-FFF2-40B4-BE49-F238E27FC236}">
                <a16:creationId xmlns:a16="http://schemas.microsoft.com/office/drawing/2014/main" id="{81CB94D3-E351-3E13-EA0C-E7E379A50AAC}"/>
              </a:ext>
            </a:extLst>
          </p:cNvPr>
          <p:cNvPicPr>
            <a:picLocks noChangeAspect="1"/>
          </p:cNvPicPr>
          <p:nvPr/>
        </p:nvPicPr>
        <p:blipFill rotWithShape="1">
          <a:blip r:embed="rId2"/>
          <a:srcRect t="4165" b="2155"/>
          <a:stretch/>
        </p:blipFill>
        <p:spPr>
          <a:xfrm>
            <a:off x="1000462" y="968188"/>
            <a:ext cx="10194046" cy="4894232"/>
          </a:xfrm>
          <a:prstGeom prst="rect">
            <a:avLst/>
          </a:prstGeom>
        </p:spPr>
      </p:pic>
    </p:spTree>
    <p:extLst>
      <p:ext uri="{BB962C8B-B14F-4D97-AF65-F5344CB8AC3E}">
        <p14:creationId xmlns:p14="http://schemas.microsoft.com/office/powerpoint/2010/main" val="198140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Imagen 4">
            <a:extLst>
              <a:ext uri="{FF2B5EF4-FFF2-40B4-BE49-F238E27FC236}">
                <a16:creationId xmlns:a16="http://schemas.microsoft.com/office/drawing/2014/main" id="{3B243165-BA4E-C5CD-973B-2A9EF56A74F3}"/>
              </a:ext>
            </a:extLst>
          </p:cNvPr>
          <p:cNvPicPr>
            <a:picLocks noChangeAspect="1"/>
          </p:cNvPicPr>
          <p:nvPr/>
        </p:nvPicPr>
        <p:blipFill rotWithShape="1">
          <a:blip r:embed="rId2"/>
          <a:srcRect t="3496"/>
          <a:stretch/>
        </p:blipFill>
        <p:spPr>
          <a:xfrm>
            <a:off x="1000462" y="968188"/>
            <a:ext cx="10194046" cy="4894232"/>
          </a:xfrm>
          <a:prstGeom prst="rect">
            <a:avLst/>
          </a:prstGeom>
        </p:spPr>
      </p:pic>
    </p:spTree>
    <p:extLst>
      <p:ext uri="{BB962C8B-B14F-4D97-AF65-F5344CB8AC3E}">
        <p14:creationId xmlns:p14="http://schemas.microsoft.com/office/powerpoint/2010/main" val="337973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Imagen 4">
            <a:extLst>
              <a:ext uri="{FF2B5EF4-FFF2-40B4-BE49-F238E27FC236}">
                <a16:creationId xmlns:a16="http://schemas.microsoft.com/office/drawing/2014/main" id="{5A858084-CC38-0D6D-1644-2FF2A837F158}"/>
              </a:ext>
            </a:extLst>
          </p:cNvPr>
          <p:cNvPicPr>
            <a:picLocks noChangeAspect="1"/>
          </p:cNvPicPr>
          <p:nvPr/>
        </p:nvPicPr>
        <p:blipFill rotWithShape="1">
          <a:blip r:embed="rId2"/>
          <a:srcRect t="4525" b="404"/>
          <a:stretch/>
        </p:blipFill>
        <p:spPr>
          <a:xfrm>
            <a:off x="1000462" y="968188"/>
            <a:ext cx="10194046" cy="4894232"/>
          </a:xfrm>
          <a:prstGeom prst="rect">
            <a:avLst/>
          </a:prstGeom>
        </p:spPr>
      </p:pic>
    </p:spTree>
    <p:extLst>
      <p:ext uri="{BB962C8B-B14F-4D97-AF65-F5344CB8AC3E}">
        <p14:creationId xmlns:p14="http://schemas.microsoft.com/office/powerpoint/2010/main" val="238256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Imagen 4">
            <a:extLst>
              <a:ext uri="{FF2B5EF4-FFF2-40B4-BE49-F238E27FC236}">
                <a16:creationId xmlns:a16="http://schemas.microsoft.com/office/drawing/2014/main" id="{3050A455-EB28-F1BB-3841-3973B5C3408E}"/>
              </a:ext>
            </a:extLst>
          </p:cNvPr>
          <p:cNvPicPr>
            <a:picLocks noChangeAspect="1"/>
          </p:cNvPicPr>
          <p:nvPr/>
        </p:nvPicPr>
        <p:blipFill rotWithShape="1">
          <a:blip r:embed="rId2"/>
          <a:srcRect t="1975" b="1521"/>
          <a:stretch/>
        </p:blipFill>
        <p:spPr>
          <a:xfrm>
            <a:off x="1000462" y="968188"/>
            <a:ext cx="10194046" cy="4894232"/>
          </a:xfrm>
          <a:prstGeom prst="rect">
            <a:avLst/>
          </a:prstGeom>
        </p:spPr>
      </p:pic>
    </p:spTree>
    <p:extLst>
      <p:ext uri="{BB962C8B-B14F-4D97-AF65-F5344CB8AC3E}">
        <p14:creationId xmlns:p14="http://schemas.microsoft.com/office/powerpoint/2010/main" val="3476336798"/>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{3ED2BA64-B044-3840-9696-4B7CEDF22C5C}tf10001072_mac</Template>
  <TotalTime>91</TotalTime>
  <Words>528</Words>
  <Application>Microsoft Macintosh PowerPoint</Application>
  <PresentationFormat>Panorámica</PresentationFormat>
  <Paragraphs>39</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Franklin Gothic Book</vt:lpstr>
      <vt:lpstr>Recorte</vt:lpstr>
      <vt:lpstr>PROPUESTA DE VISTAS PARA APLICACIÓN DE ARENERO PLAYGROUND  v2 </vt:lpstr>
      <vt:lpstr>OBJETIVOS QUE DEBE ALCANZAR EL PROGRAMA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VISTAS PARA APLICACIÓN DE ARENERO PLAYGROUND </dc:title>
  <dc:creator>Miguel Angel  Lopez Fernandez</dc:creator>
  <cp:lastModifiedBy>Miguel Angel  Lopez Fernandez</cp:lastModifiedBy>
  <cp:revision>3</cp:revision>
  <dcterms:created xsi:type="dcterms:W3CDTF">2022-07-12T19:07:46Z</dcterms:created>
  <dcterms:modified xsi:type="dcterms:W3CDTF">2022-07-16T22:26:36Z</dcterms:modified>
</cp:coreProperties>
</file>