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5BB7C3"/>
    <a:srgbClr val="F4EEDC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4BEC-6369-4211-B012-9EE8257901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50F7666-65DE-4C50-8BC9-0B7B81BE9FFE}">
      <dgm:prSet phldrT="[Texto]"/>
      <dgm:spPr>
        <a:solidFill>
          <a:srgbClr val="004AAD"/>
        </a:solidFill>
      </dgm:spPr>
      <dgm:t>
        <a:bodyPr/>
        <a:lstStyle/>
        <a:p>
          <a:r>
            <a:rPr lang="es-ES" dirty="0"/>
            <a:t>Evaluar las condiciones del departamento de RRHH donde hay una mayor proporción de renuncias.</a:t>
          </a:r>
        </a:p>
      </dgm:t>
    </dgm:pt>
    <dgm:pt modelId="{048E66F7-8BA5-4CE5-82BA-0BE5302AB000}" type="parTrans" cxnId="{85FE23CF-8840-4C9A-B9E5-F290F5651494}">
      <dgm:prSet/>
      <dgm:spPr/>
      <dgm:t>
        <a:bodyPr/>
        <a:lstStyle/>
        <a:p>
          <a:endParaRPr lang="es-ES"/>
        </a:p>
      </dgm:t>
    </dgm:pt>
    <dgm:pt modelId="{9348E62C-F081-42E7-875F-96B6BC7F3E7B}" type="sibTrans" cxnId="{85FE23CF-8840-4C9A-B9E5-F290F5651494}">
      <dgm:prSet/>
      <dgm:spPr/>
      <dgm:t>
        <a:bodyPr/>
        <a:lstStyle/>
        <a:p>
          <a:endParaRPr lang="es-ES"/>
        </a:p>
      </dgm:t>
    </dgm:pt>
    <dgm:pt modelId="{170F6FEB-983B-44D2-B0BC-CF52C32EE9BE}">
      <dgm:prSet phldrT="[Texto]"/>
      <dgm:spPr>
        <a:solidFill>
          <a:srgbClr val="F4EEDC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Realizar las mismas evaluaciones para los departamentos de contabilidad y técnico.</a:t>
          </a:r>
        </a:p>
      </dgm:t>
    </dgm:pt>
    <dgm:pt modelId="{FB9851E9-27D9-494C-9FAE-AEFC2F6C183B}" type="parTrans" cxnId="{3A07EFFD-88A4-4FE7-8010-C414508AEE4C}">
      <dgm:prSet/>
      <dgm:spPr/>
      <dgm:t>
        <a:bodyPr/>
        <a:lstStyle/>
        <a:p>
          <a:endParaRPr lang="es-ES"/>
        </a:p>
      </dgm:t>
    </dgm:pt>
    <dgm:pt modelId="{10A48156-7294-4E8D-A624-259CE132B72A}" type="sibTrans" cxnId="{3A07EFFD-88A4-4FE7-8010-C414508AEE4C}">
      <dgm:prSet/>
      <dgm:spPr/>
      <dgm:t>
        <a:bodyPr/>
        <a:lstStyle/>
        <a:p>
          <a:endParaRPr lang="es-ES"/>
        </a:p>
      </dgm:t>
    </dgm:pt>
    <dgm:pt modelId="{9859CC96-4C9E-44A0-BF34-3EEB46EBA64F}">
      <dgm:prSet phldrT="[Texto]"/>
      <dgm:spPr>
        <a:solidFill>
          <a:srgbClr val="5BB7C3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Evaluar la política de promoción para facilitar el crecimiento de los empleados que se quiere conservar. </a:t>
          </a:r>
        </a:p>
      </dgm:t>
    </dgm:pt>
    <dgm:pt modelId="{37088F97-EAA2-45F1-9692-7D249A035907}" type="parTrans" cxnId="{2F6C4D3A-9AC0-4501-BDC1-6B0E6CCC6574}">
      <dgm:prSet/>
      <dgm:spPr/>
      <dgm:t>
        <a:bodyPr/>
        <a:lstStyle/>
        <a:p>
          <a:endParaRPr lang="es-ES"/>
        </a:p>
      </dgm:t>
    </dgm:pt>
    <dgm:pt modelId="{B3422539-006A-4910-A3B5-AB2C491C8183}" type="sibTrans" cxnId="{2F6C4D3A-9AC0-4501-BDC1-6B0E6CCC6574}">
      <dgm:prSet/>
      <dgm:spPr/>
      <dgm:t>
        <a:bodyPr/>
        <a:lstStyle/>
        <a:p>
          <a:endParaRPr lang="es-ES"/>
        </a:p>
      </dgm:t>
    </dgm:pt>
    <dgm:pt modelId="{FA066AEF-836E-4D11-AB90-7043954BC7E0}">
      <dgm:prSet/>
      <dgm:spPr>
        <a:solidFill>
          <a:srgbClr val="848484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Investigar la razón por la que los empleados que han tenido un accidente tienden menos a renunciar para poder mejorar la experiencia de los que no han sufrido accidentes.</a:t>
          </a:r>
        </a:p>
      </dgm:t>
    </dgm:pt>
    <dgm:pt modelId="{D93EA554-1E38-4D50-A8F6-CD06BA5D958B}" type="parTrans" cxnId="{33543B91-E649-47A5-8E9C-FCDD4E1CB085}">
      <dgm:prSet/>
      <dgm:spPr/>
      <dgm:t>
        <a:bodyPr/>
        <a:lstStyle/>
        <a:p>
          <a:endParaRPr lang="es-ES"/>
        </a:p>
      </dgm:t>
    </dgm:pt>
    <dgm:pt modelId="{B6E1C478-3A1A-43FA-BF62-16A0395EFBAE}" type="sibTrans" cxnId="{33543B91-E649-47A5-8E9C-FCDD4E1CB085}">
      <dgm:prSet/>
      <dgm:spPr/>
      <dgm:t>
        <a:bodyPr/>
        <a:lstStyle/>
        <a:p>
          <a:endParaRPr lang="es-ES"/>
        </a:p>
      </dgm:t>
    </dgm:pt>
    <dgm:pt modelId="{DD6837D8-CE89-4E95-A754-0B3F3042C351}" type="pres">
      <dgm:prSet presAssocID="{54094BEC-6369-4211-B012-9EE825790101}" presName="Name0" presStyleCnt="0">
        <dgm:presLayoutVars>
          <dgm:chMax val="7"/>
          <dgm:chPref val="7"/>
          <dgm:dir/>
        </dgm:presLayoutVars>
      </dgm:prSet>
      <dgm:spPr/>
    </dgm:pt>
    <dgm:pt modelId="{8DAB9D6D-E70F-4EF1-BAC4-D7D711C4E588}" type="pres">
      <dgm:prSet presAssocID="{54094BEC-6369-4211-B012-9EE825790101}" presName="Name1" presStyleCnt="0"/>
      <dgm:spPr/>
    </dgm:pt>
    <dgm:pt modelId="{A8660876-7C5B-4006-B530-47F07689E55F}" type="pres">
      <dgm:prSet presAssocID="{54094BEC-6369-4211-B012-9EE825790101}" presName="cycle" presStyleCnt="0"/>
      <dgm:spPr/>
    </dgm:pt>
    <dgm:pt modelId="{C087DDF0-0B41-450D-86B7-534AE16F3DD4}" type="pres">
      <dgm:prSet presAssocID="{54094BEC-6369-4211-B012-9EE825790101}" presName="srcNode" presStyleLbl="node1" presStyleIdx="0" presStyleCnt="4"/>
      <dgm:spPr/>
    </dgm:pt>
    <dgm:pt modelId="{B3A48F01-ECC5-4276-8716-F835C935E1F9}" type="pres">
      <dgm:prSet presAssocID="{54094BEC-6369-4211-B012-9EE825790101}" presName="conn" presStyleLbl="parChTrans1D2" presStyleIdx="0" presStyleCnt="1"/>
      <dgm:spPr/>
    </dgm:pt>
    <dgm:pt modelId="{045F3F6A-C716-451D-93D4-F6118B6B86B4}" type="pres">
      <dgm:prSet presAssocID="{54094BEC-6369-4211-B012-9EE825790101}" presName="extraNode" presStyleLbl="node1" presStyleIdx="0" presStyleCnt="4"/>
      <dgm:spPr/>
    </dgm:pt>
    <dgm:pt modelId="{F331BB2A-0949-4539-B0FA-DA542C775CEA}" type="pres">
      <dgm:prSet presAssocID="{54094BEC-6369-4211-B012-9EE825790101}" presName="dstNode" presStyleLbl="node1" presStyleIdx="0" presStyleCnt="4"/>
      <dgm:spPr/>
    </dgm:pt>
    <dgm:pt modelId="{61E01A78-5B87-4B2C-9303-688B5B2C40D7}" type="pres">
      <dgm:prSet presAssocID="{950F7666-65DE-4C50-8BC9-0B7B81BE9FFE}" presName="text_1" presStyleLbl="node1" presStyleIdx="0" presStyleCnt="4">
        <dgm:presLayoutVars>
          <dgm:bulletEnabled val="1"/>
        </dgm:presLayoutVars>
      </dgm:prSet>
      <dgm:spPr/>
    </dgm:pt>
    <dgm:pt modelId="{A5E9309F-FB08-4D9B-8AF1-C470ED28EAD0}" type="pres">
      <dgm:prSet presAssocID="{950F7666-65DE-4C50-8BC9-0B7B81BE9FFE}" presName="accent_1" presStyleCnt="0"/>
      <dgm:spPr/>
    </dgm:pt>
    <dgm:pt modelId="{C8FA9378-E2E4-48CE-8853-C66905EA926C}" type="pres">
      <dgm:prSet presAssocID="{950F7666-65DE-4C50-8BC9-0B7B81BE9FFE}" presName="accentRepeatNode" presStyleLbl="solidFgAcc1" presStyleIdx="0" presStyleCnt="4"/>
      <dgm:spPr/>
    </dgm:pt>
    <dgm:pt modelId="{275FCFCC-8ACF-4F5B-ACD1-284195E49BE7}" type="pres">
      <dgm:prSet presAssocID="{170F6FEB-983B-44D2-B0BC-CF52C32EE9BE}" presName="text_2" presStyleLbl="node1" presStyleIdx="1" presStyleCnt="4">
        <dgm:presLayoutVars>
          <dgm:bulletEnabled val="1"/>
        </dgm:presLayoutVars>
      </dgm:prSet>
      <dgm:spPr/>
    </dgm:pt>
    <dgm:pt modelId="{F6757BB3-2F7C-4CF9-BF6A-4C774F610D49}" type="pres">
      <dgm:prSet presAssocID="{170F6FEB-983B-44D2-B0BC-CF52C32EE9BE}" presName="accent_2" presStyleCnt="0"/>
      <dgm:spPr/>
    </dgm:pt>
    <dgm:pt modelId="{D24BD180-4A8B-46C9-B832-D1A348E1267A}" type="pres">
      <dgm:prSet presAssocID="{170F6FEB-983B-44D2-B0BC-CF52C32EE9BE}" presName="accentRepeatNode" presStyleLbl="solidFgAcc1" presStyleIdx="1" presStyleCnt="4"/>
      <dgm:spPr/>
    </dgm:pt>
    <dgm:pt modelId="{92E73AFA-1726-4FCA-905C-3C45F37F2F64}" type="pres">
      <dgm:prSet presAssocID="{9859CC96-4C9E-44A0-BF34-3EEB46EBA64F}" presName="text_3" presStyleLbl="node1" presStyleIdx="2" presStyleCnt="4">
        <dgm:presLayoutVars>
          <dgm:bulletEnabled val="1"/>
        </dgm:presLayoutVars>
      </dgm:prSet>
      <dgm:spPr/>
    </dgm:pt>
    <dgm:pt modelId="{F4AC269F-80E4-4135-BC72-BBD97C2DD975}" type="pres">
      <dgm:prSet presAssocID="{9859CC96-4C9E-44A0-BF34-3EEB46EBA64F}" presName="accent_3" presStyleCnt="0"/>
      <dgm:spPr/>
    </dgm:pt>
    <dgm:pt modelId="{00EB0D90-24AF-4119-AFBB-FA179213F8CB}" type="pres">
      <dgm:prSet presAssocID="{9859CC96-4C9E-44A0-BF34-3EEB46EBA64F}" presName="accentRepeatNode" presStyleLbl="solidFgAcc1" presStyleIdx="2" presStyleCnt="4"/>
      <dgm:spPr/>
    </dgm:pt>
    <dgm:pt modelId="{68764195-D643-46B0-A90B-7F2135943B99}" type="pres">
      <dgm:prSet presAssocID="{FA066AEF-836E-4D11-AB90-7043954BC7E0}" presName="text_4" presStyleLbl="node1" presStyleIdx="3" presStyleCnt="4">
        <dgm:presLayoutVars>
          <dgm:bulletEnabled val="1"/>
        </dgm:presLayoutVars>
      </dgm:prSet>
      <dgm:spPr/>
    </dgm:pt>
    <dgm:pt modelId="{7C4877EF-2501-4F64-9A6F-5DC17D771404}" type="pres">
      <dgm:prSet presAssocID="{FA066AEF-836E-4D11-AB90-7043954BC7E0}" presName="accent_4" presStyleCnt="0"/>
      <dgm:spPr/>
    </dgm:pt>
    <dgm:pt modelId="{34F06E88-32DB-48B4-ADAB-B895D227F493}" type="pres">
      <dgm:prSet presAssocID="{FA066AEF-836E-4D11-AB90-7043954BC7E0}" presName="accentRepeatNode" presStyleLbl="solidFgAcc1" presStyleIdx="3" presStyleCnt="4"/>
      <dgm:spPr/>
    </dgm:pt>
  </dgm:ptLst>
  <dgm:cxnLst>
    <dgm:cxn modelId="{15F9E221-22CF-41B8-8410-54AF9F0D472D}" type="presOf" srcId="{9859CC96-4C9E-44A0-BF34-3EEB46EBA64F}" destId="{92E73AFA-1726-4FCA-905C-3C45F37F2F64}" srcOrd="0" destOrd="0" presId="urn:microsoft.com/office/officeart/2008/layout/VerticalCurvedList"/>
    <dgm:cxn modelId="{2F6C4D3A-9AC0-4501-BDC1-6B0E6CCC6574}" srcId="{54094BEC-6369-4211-B012-9EE825790101}" destId="{9859CC96-4C9E-44A0-BF34-3EEB46EBA64F}" srcOrd="2" destOrd="0" parTransId="{37088F97-EAA2-45F1-9692-7D249A035907}" sibTransId="{B3422539-006A-4910-A3B5-AB2C491C8183}"/>
    <dgm:cxn modelId="{8D1ED868-B194-494D-802F-477991820E0A}" type="presOf" srcId="{54094BEC-6369-4211-B012-9EE825790101}" destId="{DD6837D8-CE89-4E95-A754-0B3F3042C351}" srcOrd="0" destOrd="0" presId="urn:microsoft.com/office/officeart/2008/layout/VerticalCurvedList"/>
    <dgm:cxn modelId="{A121F385-D3E9-476E-A2CE-5FD36E44E04F}" type="presOf" srcId="{170F6FEB-983B-44D2-B0BC-CF52C32EE9BE}" destId="{275FCFCC-8ACF-4F5B-ACD1-284195E49BE7}" srcOrd="0" destOrd="0" presId="urn:microsoft.com/office/officeart/2008/layout/VerticalCurvedList"/>
    <dgm:cxn modelId="{33543B91-E649-47A5-8E9C-FCDD4E1CB085}" srcId="{54094BEC-6369-4211-B012-9EE825790101}" destId="{FA066AEF-836E-4D11-AB90-7043954BC7E0}" srcOrd="3" destOrd="0" parTransId="{D93EA554-1E38-4D50-A8F6-CD06BA5D958B}" sibTransId="{B6E1C478-3A1A-43FA-BF62-16A0395EFBAE}"/>
    <dgm:cxn modelId="{41831993-D7E5-4EBC-958D-6E42F189F494}" type="presOf" srcId="{9348E62C-F081-42E7-875F-96B6BC7F3E7B}" destId="{B3A48F01-ECC5-4276-8716-F835C935E1F9}" srcOrd="0" destOrd="0" presId="urn:microsoft.com/office/officeart/2008/layout/VerticalCurvedList"/>
    <dgm:cxn modelId="{C0DCF493-65D4-434C-976F-CA02004C42C4}" type="presOf" srcId="{950F7666-65DE-4C50-8BC9-0B7B81BE9FFE}" destId="{61E01A78-5B87-4B2C-9303-688B5B2C40D7}" srcOrd="0" destOrd="0" presId="urn:microsoft.com/office/officeart/2008/layout/VerticalCurvedList"/>
    <dgm:cxn modelId="{0ECB14AE-D578-483D-8C60-5C46914465BA}" type="presOf" srcId="{FA066AEF-836E-4D11-AB90-7043954BC7E0}" destId="{68764195-D643-46B0-A90B-7F2135943B99}" srcOrd="0" destOrd="0" presId="urn:microsoft.com/office/officeart/2008/layout/VerticalCurvedList"/>
    <dgm:cxn modelId="{85FE23CF-8840-4C9A-B9E5-F290F5651494}" srcId="{54094BEC-6369-4211-B012-9EE825790101}" destId="{950F7666-65DE-4C50-8BC9-0B7B81BE9FFE}" srcOrd="0" destOrd="0" parTransId="{048E66F7-8BA5-4CE5-82BA-0BE5302AB000}" sibTransId="{9348E62C-F081-42E7-875F-96B6BC7F3E7B}"/>
    <dgm:cxn modelId="{3A07EFFD-88A4-4FE7-8010-C414508AEE4C}" srcId="{54094BEC-6369-4211-B012-9EE825790101}" destId="{170F6FEB-983B-44D2-B0BC-CF52C32EE9BE}" srcOrd="1" destOrd="0" parTransId="{FB9851E9-27D9-494C-9FAE-AEFC2F6C183B}" sibTransId="{10A48156-7294-4E8D-A624-259CE132B72A}"/>
    <dgm:cxn modelId="{693E0464-FE44-4B3F-A564-DD96F95DD51E}" type="presParOf" srcId="{DD6837D8-CE89-4E95-A754-0B3F3042C351}" destId="{8DAB9D6D-E70F-4EF1-BAC4-D7D711C4E588}" srcOrd="0" destOrd="0" presId="urn:microsoft.com/office/officeart/2008/layout/VerticalCurvedList"/>
    <dgm:cxn modelId="{1EFBC227-A921-425D-819E-F9D8FC535FEE}" type="presParOf" srcId="{8DAB9D6D-E70F-4EF1-BAC4-D7D711C4E588}" destId="{A8660876-7C5B-4006-B530-47F07689E55F}" srcOrd="0" destOrd="0" presId="urn:microsoft.com/office/officeart/2008/layout/VerticalCurvedList"/>
    <dgm:cxn modelId="{A05A6534-5BE6-4845-87C5-F6C85AC1184B}" type="presParOf" srcId="{A8660876-7C5B-4006-B530-47F07689E55F}" destId="{C087DDF0-0B41-450D-86B7-534AE16F3DD4}" srcOrd="0" destOrd="0" presId="urn:microsoft.com/office/officeart/2008/layout/VerticalCurvedList"/>
    <dgm:cxn modelId="{E92B0B9D-5AE5-4E95-9867-D21B7C56E632}" type="presParOf" srcId="{A8660876-7C5B-4006-B530-47F07689E55F}" destId="{B3A48F01-ECC5-4276-8716-F835C935E1F9}" srcOrd="1" destOrd="0" presId="urn:microsoft.com/office/officeart/2008/layout/VerticalCurvedList"/>
    <dgm:cxn modelId="{DC96BCED-14D7-4792-988B-7C89F43E3A45}" type="presParOf" srcId="{A8660876-7C5B-4006-B530-47F07689E55F}" destId="{045F3F6A-C716-451D-93D4-F6118B6B86B4}" srcOrd="2" destOrd="0" presId="urn:microsoft.com/office/officeart/2008/layout/VerticalCurvedList"/>
    <dgm:cxn modelId="{74C35E73-6B3E-4366-876C-735334FE4846}" type="presParOf" srcId="{A8660876-7C5B-4006-B530-47F07689E55F}" destId="{F331BB2A-0949-4539-B0FA-DA542C775CEA}" srcOrd="3" destOrd="0" presId="urn:microsoft.com/office/officeart/2008/layout/VerticalCurvedList"/>
    <dgm:cxn modelId="{7143C178-FB51-4D9A-89B3-921DABBA4F07}" type="presParOf" srcId="{8DAB9D6D-E70F-4EF1-BAC4-D7D711C4E588}" destId="{61E01A78-5B87-4B2C-9303-688B5B2C40D7}" srcOrd="1" destOrd="0" presId="urn:microsoft.com/office/officeart/2008/layout/VerticalCurvedList"/>
    <dgm:cxn modelId="{C18D2C34-B597-493F-8332-2E2C036977D8}" type="presParOf" srcId="{8DAB9D6D-E70F-4EF1-BAC4-D7D711C4E588}" destId="{A5E9309F-FB08-4D9B-8AF1-C470ED28EAD0}" srcOrd="2" destOrd="0" presId="urn:microsoft.com/office/officeart/2008/layout/VerticalCurvedList"/>
    <dgm:cxn modelId="{6088CAAA-95C4-43BA-83A7-C421FDD569AE}" type="presParOf" srcId="{A5E9309F-FB08-4D9B-8AF1-C470ED28EAD0}" destId="{C8FA9378-E2E4-48CE-8853-C66905EA926C}" srcOrd="0" destOrd="0" presId="urn:microsoft.com/office/officeart/2008/layout/VerticalCurvedList"/>
    <dgm:cxn modelId="{60FAB984-DEB1-4940-A790-C1160B24A2D2}" type="presParOf" srcId="{8DAB9D6D-E70F-4EF1-BAC4-D7D711C4E588}" destId="{275FCFCC-8ACF-4F5B-ACD1-284195E49BE7}" srcOrd="3" destOrd="0" presId="urn:microsoft.com/office/officeart/2008/layout/VerticalCurvedList"/>
    <dgm:cxn modelId="{E7388DF8-6707-43FA-A60A-7429370C0F06}" type="presParOf" srcId="{8DAB9D6D-E70F-4EF1-BAC4-D7D711C4E588}" destId="{F6757BB3-2F7C-4CF9-BF6A-4C774F610D49}" srcOrd="4" destOrd="0" presId="urn:microsoft.com/office/officeart/2008/layout/VerticalCurvedList"/>
    <dgm:cxn modelId="{46E1DA27-7018-48B6-AA0D-55A47A38B601}" type="presParOf" srcId="{F6757BB3-2F7C-4CF9-BF6A-4C774F610D49}" destId="{D24BD180-4A8B-46C9-B832-D1A348E1267A}" srcOrd="0" destOrd="0" presId="urn:microsoft.com/office/officeart/2008/layout/VerticalCurvedList"/>
    <dgm:cxn modelId="{00BF7D8A-8C02-435A-B564-C67135F4EC65}" type="presParOf" srcId="{8DAB9D6D-E70F-4EF1-BAC4-D7D711C4E588}" destId="{92E73AFA-1726-4FCA-905C-3C45F37F2F64}" srcOrd="5" destOrd="0" presId="urn:microsoft.com/office/officeart/2008/layout/VerticalCurvedList"/>
    <dgm:cxn modelId="{34BEB9B7-18C9-441A-89BC-85EBB853D511}" type="presParOf" srcId="{8DAB9D6D-E70F-4EF1-BAC4-D7D711C4E588}" destId="{F4AC269F-80E4-4135-BC72-BBD97C2DD975}" srcOrd="6" destOrd="0" presId="urn:microsoft.com/office/officeart/2008/layout/VerticalCurvedList"/>
    <dgm:cxn modelId="{B1C65591-2D45-43D5-895C-458201B97FAF}" type="presParOf" srcId="{F4AC269F-80E4-4135-BC72-BBD97C2DD975}" destId="{00EB0D90-24AF-4119-AFBB-FA179213F8CB}" srcOrd="0" destOrd="0" presId="urn:microsoft.com/office/officeart/2008/layout/VerticalCurvedList"/>
    <dgm:cxn modelId="{21A09E89-3567-412D-A21C-E4C74488CC86}" type="presParOf" srcId="{8DAB9D6D-E70F-4EF1-BAC4-D7D711C4E588}" destId="{68764195-D643-46B0-A90B-7F2135943B99}" srcOrd="7" destOrd="0" presId="urn:microsoft.com/office/officeart/2008/layout/VerticalCurvedList"/>
    <dgm:cxn modelId="{6C4E5F3A-C6DF-481A-BDB7-0840BF00E71D}" type="presParOf" srcId="{8DAB9D6D-E70F-4EF1-BAC4-D7D711C4E588}" destId="{7C4877EF-2501-4F64-9A6F-5DC17D771404}" srcOrd="8" destOrd="0" presId="urn:microsoft.com/office/officeart/2008/layout/VerticalCurvedList"/>
    <dgm:cxn modelId="{F4301B97-6CA4-4174-BDA5-5E014718DEAA}" type="presParOf" srcId="{7C4877EF-2501-4F64-9A6F-5DC17D771404}" destId="{34F06E88-32DB-48B4-ADAB-B895D227F4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48F01-ECC5-4276-8716-F835C935E1F9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01A78-5B87-4B2C-9303-688B5B2C40D7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rgbClr val="004AA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Evaluar las condiciones del departamento de RRHH donde hay una mayor proporción de renuncias.</a:t>
          </a:r>
        </a:p>
      </dsp:txBody>
      <dsp:txXfrm>
        <a:off x="492024" y="334530"/>
        <a:ext cx="9963850" cy="669409"/>
      </dsp:txXfrm>
    </dsp:sp>
    <dsp:sp modelId="{C8FA9378-E2E4-48CE-8853-C66905EA926C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FCFCC-8ACF-4F5B-ACD1-284195E49BE7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rgbClr val="F4EED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Realizar las mismas evaluaciones para los departamentos de contabilidad y técnico.</a:t>
          </a:r>
        </a:p>
      </dsp:txBody>
      <dsp:txXfrm>
        <a:off x="875812" y="1338819"/>
        <a:ext cx="9580062" cy="669409"/>
      </dsp:txXfrm>
    </dsp:sp>
    <dsp:sp modelId="{D24BD180-4A8B-46C9-B832-D1A348E1267A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73AFA-1726-4FCA-905C-3C45F37F2F64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Evaluar la política de promoción para facilitar el crecimiento de los empleados que se quiere conservar. </a:t>
          </a:r>
        </a:p>
      </dsp:txBody>
      <dsp:txXfrm>
        <a:off x="875812" y="2343108"/>
        <a:ext cx="9580062" cy="669409"/>
      </dsp:txXfrm>
    </dsp:sp>
    <dsp:sp modelId="{00EB0D90-24AF-4119-AFBB-FA179213F8CB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64195-D643-46B0-A90B-7F2135943B9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rgbClr val="8484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Investigar la razón por la que los empleados que han tenido un accidente tienden menos a renunciar para poder mejorar la experiencia de los que no han sufrido accidentes.</a:t>
          </a:r>
        </a:p>
      </dsp:txBody>
      <dsp:txXfrm>
        <a:off x="492024" y="3347397"/>
        <a:ext cx="9963850" cy="669409"/>
      </dsp:txXfrm>
    </dsp:sp>
    <dsp:sp modelId="{34F06E88-32DB-48B4-ADAB-B895D227F493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6AEA254-0C0F-E595-05E4-ABDCA74F0A89}"/>
              </a:ext>
            </a:extLst>
          </p:cNvPr>
          <p:cNvGrpSpPr/>
          <p:nvPr userDrawn="1"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22EB276-884F-5736-1D75-4428FAE922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3411D3A2-98E6-BDA1-A0F6-8770B7E33B22}"/>
                </a:ext>
              </a:extLst>
            </p:cNvPr>
            <p:cNvSpPr/>
            <p:nvPr userDrawn="1"/>
          </p:nvSpPr>
          <p:spPr>
            <a:xfrm>
              <a:off x="-1" y="0"/>
              <a:ext cx="6779491" cy="6858000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F99F0A13-8A73-C766-8CFD-FD0E1A2EA184}"/>
                </a:ext>
              </a:extLst>
            </p:cNvPr>
            <p:cNvSpPr/>
            <p:nvPr userDrawn="1"/>
          </p:nvSpPr>
          <p:spPr>
            <a:xfrm flipV="1">
              <a:off x="-2" y="0"/>
              <a:ext cx="4738257" cy="445192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2B3DFA-853F-CFF8-CBB3-EE6909CF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117518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EED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6513C-7D11-DCA3-F004-23E50A7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EED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A1988-2E18-7C4F-6388-27B3AF9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9C50-E303-0FA8-F388-C080B39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67B1-5AC7-409C-3555-4E0EE5F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D268-C4F0-12C7-6E9D-DF0D38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0837C-2BCE-1172-64A5-3FED5CB3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1AA6B-F1C7-AF99-78BB-E50FBCD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C7BB-90C6-56B1-EFB0-6647C1A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46C8-1CC7-3C2F-ACF1-9EEFB4F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34A79-FC82-1DAF-480F-465BADC1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28E58-F79A-3F35-F52A-2660F828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57AB7-45DD-D65D-9557-5744B80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97F7-F73D-F23F-9FF5-E95B7E8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D814-F5AB-80C4-251E-9B5F78D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3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D71A-BFD5-CC43-3899-EDC6F0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AEAF-4C6D-C924-645E-2F1FE5D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0E34-9344-5198-E15A-23374E4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EF7EB-8601-3A14-1F1A-85E1B9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9B831-36C4-AAA8-2B02-625CD54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99AF1750-1174-95FC-B720-C950832FDEA7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rectángulo 13">
            <a:extLst>
              <a:ext uri="{FF2B5EF4-FFF2-40B4-BE49-F238E27FC236}">
                <a16:creationId xmlns:a16="http://schemas.microsoft.com/office/drawing/2014/main" id="{AD8F01FA-FDEE-9FB0-435A-4D9F3B5C3106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2B33-A797-5B08-840F-01AD30E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E8A8E-3E16-01F9-24E9-3C97431B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89B5-DF6F-5B40-46B6-FAB8AAB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110AB-3110-C6D4-EC7F-DA137C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E327-43E8-F776-0BE9-562E0B8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F0711B-7F8D-836E-3EFB-2C09C3032B78}"/>
              </a:ext>
            </a:extLst>
          </p:cNvPr>
          <p:cNvGrpSpPr/>
          <p:nvPr userDrawn="1"/>
        </p:nvGrpSpPr>
        <p:grpSpPr>
          <a:xfrm>
            <a:off x="0" y="4021571"/>
            <a:ext cx="7527636" cy="2852737"/>
            <a:chOff x="0" y="2268537"/>
            <a:chExt cx="5089236" cy="4605771"/>
          </a:xfrm>
        </p:grpSpPr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30FB001E-826D-AE06-AC75-790D143AC9C8}"/>
                </a:ext>
              </a:extLst>
            </p:cNvPr>
            <p:cNvSpPr/>
            <p:nvPr userDrawn="1"/>
          </p:nvSpPr>
          <p:spPr>
            <a:xfrm>
              <a:off x="0" y="2268537"/>
              <a:ext cx="5089236" cy="4589463"/>
            </a:xfrm>
            <a:prstGeom prst="rtTriangle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607306AA-853F-A186-6F1D-749BBBCE9559}"/>
                </a:ext>
              </a:extLst>
            </p:cNvPr>
            <p:cNvSpPr/>
            <p:nvPr userDrawn="1"/>
          </p:nvSpPr>
          <p:spPr>
            <a:xfrm>
              <a:off x="0" y="3343564"/>
              <a:ext cx="5089236" cy="352713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63106436-A8AF-F278-14A8-8E6F5C0B8D3D}"/>
                </a:ext>
              </a:extLst>
            </p:cNvPr>
            <p:cNvSpPr/>
            <p:nvPr userDrawn="1"/>
          </p:nvSpPr>
          <p:spPr>
            <a:xfrm>
              <a:off x="0" y="4304145"/>
              <a:ext cx="5089236" cy="2570163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47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78C1-AD7C-DFD7-5B25-4F056B4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234D8-AA3F-39CF-BE70-D0169B67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C1DD4-86C2-630C-132A-65865B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FBA16-982E-39DE-90A6-D783B95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9CAFF-028C-0D60-F1C0-917E5DE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F34D-6DE4-E24E-DA3B-CCA52F9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FDDC807D-989B-B92A-199E-56D60326582B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8B542C11-34CA-9B87-91B2-6056CC0DD649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9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2793-6E12-C152-7876-844860D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553C-EB89-B80C-3B36-AB292D8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B9A6-9FB8-FB4E-B009-BE1EE852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82F3-5149-7D3A-F8F0-7893247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43250-600A-BCDD-AFD3-BD6911B8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5F543F-4B9C-A5A9-7C9B-F8783145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6421E-AECF-6F43-6BC4-37F812F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CD66-F491-0A8B-4142-3699C16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F69C0D0C-7A60-6D9C-4844-CCBA547F24F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7C7EB504-0153-A3BA-DDFC-C31325539E84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9B9-3F36-D366-527B-EA3DF71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94914-7D44-462F-B296-069EBA6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101E24-296E-9DEE-0D7D-EAD26838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A1E82-F569-8DCD-E276-B44BAB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2F963BBB-B2D9-D4A9-7279-9837140139FF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37E8E261-12BA-C075-7973-857B270CD307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1C219-4286-BCE8-2BAA-7E19BF4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1E896-A064-8F85-1B27-5829801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BA918-9D9C-5C3B-2B10-9267D92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96605F48-4013-C013-CC9B-A481538A327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C7836875-FDA8-3C6E-94F5-F355DB81E02B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2354-78D8-1756-0CDC-BE02B6A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58515-BCDC-25DC-DBC6-FDF58C3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1986F-51A4-5FE6-1C21-4A03F65B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AB44-0E9F-7B03-7742-CCB65AB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A8A50-7286-675A-A2A3-8942FBB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DB5C0-244E-9361-D88F-9D72BED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2FA8D596-8481-5B81-B432-15E2E6328B22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7F00B0AE-BAC6-54AD-F972-1B6EF18F9FEA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D9A4-E124-EEC5-7A88-1C5E415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85EEB-B346-E5F7-EED6-8FCB1120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BC4DB-BEBD-166E-CD7A-109B0F6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AAD11-228E-DD4A-7911-6DE7D0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9BB9-B411-FA55-5176-9EB9C9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6EA2DA-9742-D62D-0E11-CF49947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9E59E548-ADC1-2130-F908-912270B81CA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A541CF75-3999-178A-4E0E-FF738C717B55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386BA-B38C-4F14-68D2-44F156FF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7A54-B3FC-11CA-60DE-E651D69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9D36-1A7A-F1C6-DDE8-50D18B25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1A42-40D2-266C-7A12-266DAF8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D61-F4BA-BC6F-4929-85C99022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B684-4696-CC7B-A17B-AC53136A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2533445"/>
            <a:ext cx="9144000" cy="1791110"/>
          </a:xfrm>
          <a:ln>
            <a:noFill/>
          </a:ln>
        </p:spPr>
        <p:txBody>
          <a:bodyPr/>
          <a:lstStyle/>
          <a:p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Análisis de datos </a:t>
            </a:r>
            <a:b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</a:br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RRHH</a:t>
            </a:r>
          </a:p>
        </p:txBody>
      </p:sp>
    </p:spTree>
    <p:extLst>
      <p:ext uri="{BB962C8B-B14F-4D97-AF65-F5344CB8AC3E}">
        <p14:creationId xmlns:p14="http://schemas.microsoft.com/office/powerpoint/2010/main" val="144931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0B8D-D6F9-DCB0-03BA-ADD7D2DB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7FE9E31-86CE-F3F1-FE56-EF7CC5DB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286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CF0E8C9-831D-5EF7-5BEF-F8D631A15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225" y="2111477"/>
            <a:ext cx="720000" cy="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4FCCD9-DC5C-66CC-CEE1-7290F42D8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225" y="3117329"/>
            <a:ext cx="720000" cy="72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3FEF62-C1FC-425B-A7E4-695C7B78A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225" y="4175693"/>
            <a:ext cx="720000" cy="72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048C82-3729-1CD8-1886-855F9482A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225" y="512903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444" y="1437443"/>
            <a:ext cx="6580518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082" y="1482145"/>
            <a:ext cx="6581240" cy="4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536C5-01CC-0B44-7CAB-0EA00965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56DD6-B24F-983D-8ACE-F1B46050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media de las evaluaciones de satisfacción del personal está en 0,61.</a:t>
            </a:r>
          </a:p>
          <a:p>
            <a:r>
              <a:rPr lang="es-ES" dirty="0"/>
              <a:t>Las valoraciones han bajado en promedio un 0,1 desde la última evaluación.</a:t>
            </a:r>
          </a:p>
          <a:p>
            <a:r>
              <a:rPr lang="es-ES" dirty="0"/>
              <a:t>Casi el 24 % de los empleados han dejado la compañía.</a:t>
            </a:r>
          </a:p>
        </p:txBody>
      </p:sp>
    </p:spTree>
    <p:extLst>
      <p:ext uri="{BB962C8B-B14F-4D97-AF65-F5344CB8AC3E}">
        <p14:creationId xmlns:p14="http://schemas.microsoft.com/office/powerpoint/2010/main" val="39378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F8978-7902-23D9-AA10-B21658DB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¿En qué casos hay mayor probabilidad de que un empleado deje la compañía?</a:t>
            </a:r>
          </a:p>
        </p:txBody>
      </p:sp>
    </p:spTree>
    <p:extLst>
      <p:ext uri="{BB962C8B-B14F-4D97-AF65-F5344CB8AC3E}">
        <p14:creationId xmlns:p14="http://schemas.microsoft.com/office/powerpoint/2010/main" val="9171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6BD0-5268-338A-BC98-C6A64446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Departamentos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2267757-502F-662F-4CD6-5511DA2996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808" y="1825625"/>
            <a:ext cx="4702384" cy="4351338"/>
          </a:xfr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C32A04F-8885-3448-7B2B-59F7B7FA1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Los empleados de recursos humanos tienen mayores probabilidades de dejar la compañía con casi un 30 %.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33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C5C45-07C8-1BD7-4E95-5DAE0C0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AE79C-349A-A56A-3A32-49994150F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El nivel salarial tiene una relación inversa con la probabilidad de dejar la compañía.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D882D0C-EC1A-5703-F84C-1F0D26F12D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1500" y="1825625"/>
            <a:ext cx="5042999" cy="4351338"/>
          </a:xfrm>
        </p:spPr>
      </p:pic>
    </p:spTree>
    <p:extLst>
      <p:ext uri="{BB962C8B-B14F-4D97-AF65-F5344CB8AC3E}">
        <p14:creationId xmlns:p14="http://schemas.microsoft.com/office/powerpoint/2010/main" val="171885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6C54-B6F7-0716-4902-7A716D1D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Accidentes laborales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E3C47DC-958C-4908-98ED-9BA5979ED8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1729"/>
            <a:ext cx="5181600" cy="4039129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79067B-6830-BF44-F1BC-AE24321FC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Las personas que han tenido un accidente laboral en la empresa tienen una menor tendencia a dejar la compañía. </a:t>
            </a:r>
          </a:p>
        </p:txBody>
      </p:sp>
    </p:spTree>
    <p:extLst>
      <p:ext uri="{BB962C8B-B14F-4D97-AF65-F5344CB8AC3E}">
        <p14:creationId xmlns:p14="http://schemas.microsoft.com/office/powerpoint/2010/main" val="74993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71082-C79E-A1D9-BB3A-AD86572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Promoción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7A42A-A09B-DC37-0923-B0F911266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Las personas que han sido promovidas en los últimos cinco años tienden a dejar la empresa 4 veces menos que las personas que no han sido promovidas.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925C7E-46C9-E364-B1D4-E8EB8BE083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09395"/>
            <a:ext cx="5181600" cy="3983798"/>
          </a:xfrm>
        </p:spPr>
      </p:pic>
    </p:spTree>
    <p:extLst>
      <p:ext uri="{BB962C8B-B14F-4D97-AF65-F5344CB8AC3E}">
        <p14:creationId xmlns:p14="http://schemas.microsoft.com/office/powerpoint/2010/main" val="180878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221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Roboto slab</vt:lpstr>
      <vt:lpstr>Roboto slab</vt:lpstr>
      <vt:lpstr>Tema de Office</vt:lpstr>
      <vt:lpstr>Análisis de datos  RRHH</vt:lpstr>
      <vt:lpstr>Contexto</vt:lpstr>
      <vt:lpstr>Contexto</vt:lpstr>
      <vt:lpstr>Contexto </vt:lpstr>
      <vt:lpstr>¿En qué casos hay mayor probabilidad de que un empleado deje la compañía?</vt:lpstr>
      <vt:lpstr>Departamentos</vt:lpstr>
      <vt:lpstr>Salarios</vt:lpstr>
      <vt:lpstr>Accidentes laborales</vt:lpstr>
      <vt:lpstr>Promoción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AirBnB en Madrid</dc:title>
  <dc:creator>miguel melo</dc:creator>
  <cp:lastModifiedBy>miguel melo</cp:lastModifiedBy>
  <cp:revision>36</cp:revision>
  <dcterms:created xsi:type="dcterms:W3CDTF">2024-04-19T15:21:42Z</dcterms:created>
  <dcterms:modified xsi:type="dcterms:W3CDTF">2024-04-30T20:01:12Z</dcterms:modified>
</cp:coreProperties>
</file>