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82" r:id="rId9"/>
    <p:sldId id="262" r:id="rId10"/>
    <p:sldId id="263" r:id="rId11"/>
    <p:sldId id="273" r:id="rId12"/>
    <p:sldId id="285" r:id="rId13"/>
    <p:sldId id="265" r:id="rId14"/>
    <p:sldId id="280" r:id="rId15"/>
    <p:sldId id="264" r:id="rId16"/>
    <p:sldId id="272" r:id="rId17"/>
    <p:sldId id="275" r:id="rId18"/>
    <p:sldId id="276" r:id="rId19"/>
    <p:sldId id="286" r:id="rId20"/>
    <p:sldId id="281" r:id="rId21"/>
    <p:sldId id="267" r:id="rId22"/>
    <p:sldId id="268" r:id="rId23"/>
    <p:sldId id="284" r:id="rId24"/>
    <p:sldId id="287" r:id="rId25"/>
    <p:sldId id="277" r:id="rId26"/>
    <p:sldId id="269" r:id="rId27"/>
    <p:sldId id="270" r:id="rId28"/>
    <p:sldId id="283" r:id="rId2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EDC"/>
    <a:srgbClr val="5BB7C3"/>
    <a:srgbClr val="004AAD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2590F7-A78D-4AF4-BD00-B0067CC44A5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DFCCA5C-56C8-4968-A4C0-BC0E4F955E6B}">
      <dgm:prSet phldrT="[Texto]"/>
      <dgm:spPr>
        <a:solidFill>
          <a:srgbClr val="004AAD"/>
        </a:solidFill>
      </dgm:spPr>
      <dgm:t>
        <a:bodyPr/>
        <a:lstStyle/>
        <a:p>
          <a:r>
            <a:rPr lang="es-ES" dirty="0"/>
            <a:t>¿Qué parte de la publicación tiene mayor impacto?</a:t>
          </a:r>
        </a:p>
      </dgm:t>
    </dgm:pt>
    <dgm:pt modelId="{CB05335F-E029-4D69-8E4E-DD4E15D716F1}" type="parTrans" cxnId="{92374A1B-1366-48E9-A47B-6F7543B2F0BB}">
      <dgm:prSet/>
      <dgm:spPr/>
      <dgm:t>
        <a:bodyPr/>
        <a:lstStyle/>
        <a:p>
          <a:endParaRPr lang="es-ES"/>
        </a:p>
      </dgm:t>
    </dgm:pt>
    <dgm:pt modelId="{F41F15F0-BF66-4E62-BFD7-BF30481FC0D2}" type="sibTrans" cxnId="{92374A1B-1366-48E9-A47B-6F7543B2F0BB}">
      <dgm:prSet/>
      <dgm:spPr/>
      <dgm:t>
        <a:bodyPr/>
        <a:lstStyle/>
        <a:p>
          <a:endParaRPr lang="es-ES"/>
        </a:p>
      </dgm:t>
    </dgm:pt>
    <dgm:pt modelId="{CAC571FC-856E-46C7-9479-C2129A3CB52B}">
      <dgm:prSet phldrT="[Texto]"/>
      <dgm:spPr>
        <a:solidFill>
          <a:srgbClr val="5BB7C3"/>
        </a:solidFill>
      </dgm:spPr>
      <dgm:t>
        <a:bodyPr/>
        <a:lstStyle/>
        <a:p>
          <a:r>
            <a:rPr lang="es-ES" b="1" dirty="0">
              <a:solidFill>
                <a:schemeClr val="tx1"/>
              </a:solidFill>
            </a:rPr>
            <a:t>Hipótesis 1: </a:t>
          </a:r>
          <a:r>
            <a:rPr lang="es-ES" b="0" dirty="0">
              <a:solidFill>
                <a:schemeClr val="tx1"/>
              </a:solidFill>
            </a:rPr>
            <a:t>Las condiciones del apartamento y el alquiler</a:t>
          </a:r>
          <a:endParaRPr lang="es-ES" b="1" dirty="0">
            <a:solidFill>
              <a:schemeClr val="tx1"/>
            </a:solidFill>
          </a:endParaRPr>
        </a:p>
      </dgm:t>
    </dgm:pt>
    <dgm:pt modelId="{75C36259-4405-491D-90FA-FE790F14464B}" type="parTrans" cxnId="{8E04FD54-7427-4076-95AF-969676D37822}">
      <dgm:prSet/>
      <dgm:spPr/>
      <dgm:t>
        <a:bodyPr/>
        <a:lstStyle/>
        <a:p>
          <a:endParaRPr lang="es-ES"/>
        </a:p>
      </dgm:t>
    </dgm:pt>
    <dgm:pt modelId="{6A2A90E8-D4F3-4F76-B587-4F99F0A3D658}" type="sibTrans" cxnId="{8E04FD54-7427-4076-95AF-969676D37822}">
      <dgm:prSet/>
      <dgm:spPr/>
      <dgm:t>
        <a:bodyPr/>
        <a:lstStyle/>
        <a:p>
          <a:endParaRPr lang="es-ES"/>
        </a:p>
      </dgm:t>
    </dgm:pt>
    <dgm:pt modelId="{419A311E-8AAA-4766-B23A-0B5D2F0C65A5}">
      <dgm:prSet phldrT="[Texto]"/>
      <dgm:spPr>
        <a:solidFill>
          <a:srgbClr val="5BB7C3"/>
        </a:solidFill>
      </dgm:spPr>
      <dgm:t>
        <a:bodyPr/>
        <a:lstStyle/>
        <a:p>
          <a:r>
            <a:rPr lang="es-ES" b="1" dirty="0">
              <a:solidFill>
                <a:schemeClr val="tx1"/>
              </a:solidFill>
            </a:rPr>
            <a:t>Hipótesis 2: </a:t>
          </a:r>
          <a:r>
            <a:rPr lang="es-ES" b="0" dirty="0">
              <a:solidFill>
                <a:schemeClr val="tx1"/>
              </a:solidFill>
            </a:rPr>
            <a:t>Las reseñas previas de la propiedad</a:t>
          </a:r>
          <a:endParaRPr lang="es-ES" b="1" dirty="0">
            <a:solidFill>
              <a:schemeClr val="tx1"/>
            </a:solidFill>
          </a:endParaRPr>
        </a:p>
      </dgm:t>
    </dgm:pt>
    <dgm:pt modelId="{BAD8A165-E687-4009-8832-93B4B36932F1}" type="parTrans" cxnId="{998EFC26-BFEA-4AF3-8002-FC0B2088B705}">
      <dgm:prSet/>
      <dgm:spPr/>
      <dgm:t>
        <a:bodyPr/>
        <a:lstStyle/>
        <a:p>
          <a:endParaRPr lang="es-ES"/>
        </a:p>
      </dgm:t>
    </dgm:pt>
    <dgm:pt modelId="{479CE83F-0E59-46F1-92A5-5BD7C92847C0}" type="sibTrans" cxnId="{998EFC26-BFEA-4AF3-8002-FC0B2088B705}">
      <dgm:prSet/>
      <dgm:spPr/>
      <dgm:t>
        <a:bodyPr/>
        <a:lstStyle/>
        <a:p>
          <a:endParaRPr lang="es-ES"/>
        </a:p>
      </dgm:t>
    </dgm:pt>
    <dgm:pt modelId="{DBDFB4F2-C368-443B-953D-8FD1703C9907}">
      <dgm:prSet phldrT="[Texto]"/>
      <dgm:spPr>
        <a:solidFill>
          <a:srgbClr val="5BB7C3"/>
        </a:solidFill>
      </dgm:spPr>
      <dgm:t>
        <a:bodyPr/>
        <a:lstStyle/>
        <a:p>
          <a:r>
            <a:rPr lang="es-ES" b="1" dirty="0">
              <a:solidFill>
                <a:schemeClr val="tx1"/>
              </a:solidFill>
            </a:rPr>
            <a:t>Hipótesis 3: </a:t>
          </a:r>
          <a:r>
            <a:rPr lang="es-ES" b="0" dirty="0">
              <a:solidFill>
                <a:schemeClr val="tx1"/>
              </a:solidFill>
            </a:rPr>
            <a:t>La localización del apartamento</a:t>
          </a:r>
          <a:endParaRPr lang="es-ES" b="1" dirty="0">
            <a:solidFill>
              <a:schemeClr val="tx1"/>
            </a:solidFill>
          </a:endParaRPr>
        </a:p>
      </dgm:t>
    </dgm:pt>
    <dgm:pt modelId="{ABE446D6-3D16-497C-A3A5-BCFF9D83EE9E}" type="parTrans" cxnId="{FF852ACC-6404-4BAB-8F60-C27AC31CAE6C}">
      <dgm:prSet/>
      <dgm:spPr/>
      <dgm:t>
        <a:bodyPr/>
        <a:lstStyle/>
        <a:p>
          <a:endParaRPr lang="es-ES"/>
        </a:p>
      </dgm:t>
    </dgm:pt>
    <dgm:pt modelId="{2FBCA8B7-1602-44DA-8210-BDC948C734AA}" type="sibTrans" cxnId="{FF852ACC-6404-4BAB-8F60-C27AC31CAE6C}">
      <dgm:prSet/>
      <dgm:spPr/>
      <dgm:t>
        <a:bodyPr/>
        <a:lstStyle/>
        <a:p>
          <a:endParaRPr lang="es-ES"/>
        </a:p>
      </dgm:t>
    </dgm:pt>
    <dgm:pt modelId="{480DA3E3-4732-4ECC-BA64-ABEF365AC9AD}" type="pres">
      <dgm:prSet presAssocID="{D62590F7-A78D-4AF4-BD00-B0067CC44A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9AAD46-1FB4-4702-A385-D89299FCF9F0}" type="pres">
      <dgm:prSet presAssocID="{4DFCCA5C-56C8-4968-A4C0-BC0E4F955E6B}" presName="hierRoot1" presStyleCnt="0">
        <dgm:presLayoutVars>
          <dgm:hierBranch val="init"/>
        </dgm:presLayoutVars>
      </dgm:prSet>
      <dgm:spPr/>
    </dgm:pt>
    <dgm:pt modelId="{3756F159-1CDE-44FE-B9F5-AC179C0F61B1}" type="pres">
      <dgm:prSet presAssocID="{4DFCCA5C-56C8-4968-A4C0-BC0E4F955E6B}" presName="rootComposite1" presStyleCnt="0"/>
      <dgm:spPr/>
    </dgm:pt>
    <dgm:pt modelId="{43DD3720-0D93-4468-9D95-B290017D3F82}" type="pres">
      <dgm:prSet presAssocID="{4DFCCA5C-56C8-4968-A4C0-BC0E4F955E6B}" presName="rootText1" presStyleLbl="node0" presStyleIdx="0" presStyleCnt="1">
        <dgm:presLayoutVars>
          <dgm:chPref val="3"/>
        </dgm:presLayoutVars>
      </dgm:prSet>
      <dgm:spPr/>
    </dgm:pt>
    <dgm:pt modelId="{46E65955-D349-4945-9F68-654796819C96}" type="pres">
      <dgm:prSet presAssocID="{4DFCCA5C-56C8-4968-A4C0-BC0E4F955E6B}" presName="rootConnector1" presStyleLbl="node1" presStyleIdx="0" presStyleCnt="0"/>
      <dgm:spPr/>
    </dgm:pt>
    <dgm:pt modelId="{E3053F73-271C-4E44-B4F2-D2FC3BC795AC}" type="pres">
      <dgm:prSet presAssocID="{4DFCCA5C-56C8-4968-A4C0-BC0E4F955E6B}" presName="hierChild2" presStyleCnt="0"/>
      <dgm:spPr/>
    </dgm:pt>
    <dgm:pt modelId="{B02ECB9D-5AD9-42DA-BD6C-7C449FE97F19}" type="pres">
      <dgm:prSet presAssocID="{75C36259-4405-491D-90FA-FE790F14464B}" presName="Name37" presStyleLbl="parChTrans1D2" presStyleIdx="0" presStyleCnt="3"/>
      <dgm:spPr/>
    </dgm:pt>
    <dgm:pt modelId="{68E23058-E76A-45F7-85A8-16ECCFE5331F}" type="pres">
      <dgm:prSet presAssocID="{CAC571FC-856E-46C7-9479-C2129A3CB52B}" presName="hierRoot2" presStyleCnt="0">
        <dgm:presLayoutVars>
          <dgm:hierBranch val="init"/>
        </dgm:presLayoutVars>
      </dgm:prSet>
      <dgm:spPr/>
    </dgm:pt>
    <dgm:pt modelId="{EB8FA97A-DCD2-497F-9417-C42834379ABF}" type="pres">
      <dgm:prSet presAssocID="{CAC571FC-856E-46C7-9479-C2129A3CB52B}" presName="rootComposite" presStyleCnt="0"/>
      <dgm:spPr/>
    </dgm:pt>
    <dgm:pt modelId="{DADBCC30-1705-4E28-9DC3-0E6AED1E00FD}" type="pres">
      <dgm:prSet presAssocID="{CAC571FC-856E-46C7-9479-C2129A3CB52B}" presName="rootText" presStyleLbl="node2" presStyleIdx="0" presStyleCnt="3">
        <dgm:presLayoutVars>
          <dgm:chPref val="3"/>
        </dgm:presLayoutVars>
      </dgm:prSet>
      <dgm:spPr/>
    </dgm:pt>
    <dgm:pt modelId="{C128F419-7758-4F49-BDD2-43968FB88111}" type="pres">
      <dgm:prSet presAssocID="{CAC571FC-856E-46C7-9479-C2129A3CB52B}" presName="rootConnector" presStyleLbl="node2" presStyleIdx="0" presStyleCnt="3"/>
      <dgm:spPr/>
    </dgm:pt>
    <dgm:pt modelId="{64DEE5B3-2CE8-414E-BBD9-BAD68BC22FFB}" type="pres">
      <dgm:prSet presAssocID="{CAC571FC-856E-46C7-9479-C2129A3CB52B}" presName="hierChild4" presStyleCnt="0"/>
      <dgm:spPr/>
    </dgm:pt>
    <dgm:pt modelId="{84D68103-DD8B-44B9-AF31-EF6DE731D607}" type="pres">
      <dgm:prSet presAssocID="{CAC571FC-856E-46C7-9479-C2129A3CB52B}" presName="hierChild5" presStyleCnt="0"/>
      <dgm:spPr/>
    </dgm:pt>
    <dgm:pt modelId="{9C034F03-0C9B-4AAE-9BF4-2D920B0E0547}" type="pres">
      <dgm:prSet presAssocID="{BAD8A165-E687-4009-8832-93B4B36932F1}" presName="Name37" presStyleLbl="parChTrans1D2" presStyleIdx="1" presStyleCnt="3"/>
      <dgm:spPr/>
    </dgm:pt>
    <dgm:pt modelId="{BBB15963-2DBB-461C-A0AF-BDF74B94B82C}" type="pres">
      <dgm:prSet presAssocID="{419A311E-8AAA-4766-B23A-0B5D2F0C65A5}" presName="hierRoot2" presStyleCnt="0">
        <dgm:presLayoutVars>
          <dgm:hierBranch val="init"/>
        </dgm:presLayoutVars>
      </dgm:prSet>
      <dgm:spPr/>
    </dgm:pt>
    <dgm:pt modelId="{D4B8CCCE-07AC-4CDD-9F68-1A7B8CF8297F}" type="pres">
      <dgm:prSet presAssocID="{419A311E-8AAA-4766-B23A-0B5D2F0C65A5}" presName="rootComposite" presStyleCnt="0"/>
      <dgm:spPr/>
    </dgm:pt>
    <dgm:pt modelId="{B2406748-E05F-4339-971A-F6E4DD1CCAD8}" type="pres">
      <dgm:prSet presAssocID="{419A311E-8AAA-4766-B23A-0B5D2F0C65A5}" presName="rootText" presStyleLbl="node2" presStyleIdx="1" presStyleCnt="3">
        <dgm:presLayoutVars>
          <dgm:chPref val="3"/>
        </dgm:presLayoutVars>
      </dgm:prSet>
      <dgm:spPr/>
    </dgm:pt>
    <dgm:pt modelId="{3C0E555B-D95C-49D3-82CE-6645670E0958}" type="pres">
      <dgm:prSet presAssocID="{419A311E-8AAA-4766-B23A-0B5D2F0C65A5}" presName="rootConnector" presStyleLbl="node2" presStyleIdx="1" presStyleCnt="3"/>
      <dgm:spPr/>
    </dgm:pt>
    <dgm:pt modelId="{0F4878AD-CF40-4D72-9746-297043567111}" type="pres">
      <dgm:prSet presAssocID="{419A311E-8AAA-4766-B23A-0B5D2F0C65A5}" presName="hierChild4" presStyleCnt="0"/>
      <dgm:spPr/>
    </dgm:pt>
    <dgm:pt modelId="{9C075755-AB42-4DC8-92D9-B995263C2D41}" type="pres">
      <dgm:prSet presAssocID="{419A311E-8AAA-4766-B23A-0B5D2F0C65A5}" presName="hierChild5" presStyleCnt="0"/>
      <dgm:spPr/>
    </dgm:pt>
    <dgm:pt modelId="{2D7B05F1-B6E7-435D-B708-115F09835E1F}" type="pres">
      <dgm:prSet presAssocID="{ABE446D6-3D16-497C-A3A5-BCFF9D83EE9E}" presName="Name37" presStyleLbl="parChTrans1D2" presStyleIdx="2" presStyleCnt="3"/>
      <dgm:spPr/>
    </dgm:pt>
    <dgm:pt modelId="{44913817-00CB-4709-95B7-3ACD36DFB870}" type="pres">
      <dgm:prSet presAssocID="{DBDFB4F2-C368-443B-953D-8FD1703C9907}" presName="hierRoot2" presStyleCnt="0">
        <dgm:presLayoutVars>
          <dgm:hierBranch val="init"/>
        </dgm:presLayoutVars>
      </dgm:prSet>
      <dgm:spPr/>
    </dgm:pt>
    <dgm:pt modelId="{54EA39E3-C45E-49FF-94A6-E828DB0D3CA5}" type="pres">
      <dgm:prSet presAssocID="{DBDFB4F2-C368-443B-953D-8FD1703C9907}" presName="rootComposite" presStyleCnt="0"/>
      <dgm:spPr/>
    </dgm:pt>
    <dgm:pt modelId="{F68388D3-EFAF-4B7B-88DC-717EE56429BC}" type="pres">
      <dgm:prSet presAssocID="{DBDFB4F2-C368-443B-953D-8FD1703C9907}" presName="rootText" presStyleLbl="node2" presStyleIdx="2" presStyleCnt="3">
        <dgm:presLayoutVars>
          <dgm:chPref val="3"/>
        </dgm:presLayoutVars>
      </dgm:prSet>
      <dgm:spPr/>
    </dgm:pt>
    <dgm:pt modelId="{BA3533E3-4D28-4319-A767-213D5C6AA5D3}" type="pres">
      <dgm:prSet presAssocID="{DBDFB4F2-C368-443B-953D-8FD1703C9907}" presName="rootConnector" presStyleLbl="node2" presStyleIdx="2" presStyleCnt="3"/>
      <dgm:spPr/>
    </dgm:pt>
    <dgm:pt modelId="{70824965-3786-4AC6-AE40-34DAC1C8E78A}" type="pres">
      <dgm:prSet presAssocID="{DBDFB4F2-C368-443B-953D-8FD1703C9907}" presName="hierChild4" presStyleCnt="0"/>
      <dgm:spPr/>
    </dgm:pt>
    <dgm:pt modelId="{5E163386-2102-467C-B90E-EBF16557E942}" type="pres">
      <dgm:prSet presAssocID="{DBDFB4F2-C368-443B-953D-8FD1703C9907}" presName="hierChild5" presStyleCnt="0"/>
      <dgm:spPr/>
    </dgm:pt>
    <dgm:pt modelId="{7AB25987-6DB5-4CA2-B0A4-3A575881C801}" type="pres">
      <dgm:prSet presAssocID="{4DFCCA5C-56C8-4968-A4C0-BC0E4F955E6B}" presName="hierChild3" presStyleCnt="0"/>
      <dgm:spPr/>
    </dgm:pt>
  </dgm:ptLst>
  <dgm:cxnLst>
    <dgm:cxn modelId="{4E10B214-4C93-4F85-BAF8-6D0B9722E97F}" type="presOf" srcId="{DBDFB4F2-C368-443B-953D-8FD1703C9907}" destId="{BA3533E3-4D28-4319-A767-213D5C6AA5D3}" srcOrd="1" destOrd="0" presId="urn:microsoft.com/office/officeart/2005/8/layout/orgChart1"/>
    <dgm:cxn modelId="{010CFB18-E4EA-4FFF-83CF-101AD255C4AD}" type="presOf" srcId="{DBDFB4F2-C368-443B-953D-8FD1703C9907}" destId="{F68388D3-EFAF-4B7B-88DC-717EE56429BC}" srcOrd="0" destOrd="0" presId="urn:microsoft.com/office/officeart/2005/8/layout/orgChart1"/>
    <dgm:cxn modelId="{92374A1B-1366-48E9-A47B-6F7543B2F0BB}" srcId="{D62590F7-A78D-4AF4-BD00-B0067CC44A5B}" destId="{4DFCCA5C-56C8-4968-A4C0-BC0E4F955E6B}" srcOrd="0" destOrd="0" parTransId="{CB05335F-E029-4D69-8E4E-DD4E15D716F1}" sibTransId="{F41F15F0-BF66-4E62-BFD7-BF30481FC0D2}"/>
    <dgm:cxn modelId="{998EFC26-BFEA-4AF3-8002-FC0B2088B705}" srcId="{4DFCCA5C-56C8-4968-A4C0-BC0E4F955E6B}" destId="{419A311E-8AAA-4766-B23A-0B5D2F0C65A5}" srcOrd="1" destOrd="0" parTransId="{BAD8A165-E687-4009-8832-93B4B36932F1}" sibTransId="{479CE83F-0E59-46F1-92A5-5BD7C92847C0}"/>
    <dgm:cxn modelId="{71592C5C-0F14-4617-B51F-7FABB4AAD592}" type="presOf" srcId="{CAC571FC-856E-46C7-9479-C2129A3CB52B}" destId="{DADBCC30-1705-4E28-9DC3-0E6AED1E00FD}" srcOrd="0" destOrd="0" presId="urn:microsoft.com/office/officeart/2005/8/layout/orgChart1"/>
    <dgm:cxn modelId="{8E04FD54-7427-4076-95AF-969676D37822}" srcId="{4DFCCA5C-56C8-4968-A4C0-BC0E4F955E6B}" destId="{CAC571FC-856E-46C7-9479-C2129A3CB52B}" srcOrd="0" destOrd="0" parTransId="{75C36259-4405-491D-90FA-FE790F14464B}" sibTransId="{6A2A90E8-D4F3-4F76-B587-4F99F0A3D658}"/>
    <dgm:cxn modelId="{B4CDAD7C-0FDA-44E5-8BBC-21B959FB2CE8}" type="presOf" srcId="{CAC571FC-856E-46C7-9479-C2129A3CB52B}" destId="{C128F419-7758-4F49-BDD2-43968FB88111}" srcOrd="1" destOrd="0" presId="urn:microsoft.com/office/officeart/2005/8/layout/orgChart1"/>
    <dgm:cxn modelId="{1DE09C8D-6852-40E5-BC8C-0CCBD00E5B6B}" type="presOf" srcId="{419A311E-8AAA-4766-B23A-0B5D2F0C65A5}" destId="{B2406748-E05F-4339-971A-F6E4DD1CCAD8}" srcOrd="0" destOrd="0" presId="urn:microsoft.com/office/officeart/2005/8/layout/orgChart1"/>
    <dgm:cxn modelId="{5CD4BF92-151D-48FE-864F-09EBE9E8688C}" type="presOf" srcId="{4DFCCA5C-56C8-4968-A4C0-BC0E4F955E6B}" destId="{46E65955-D349-4945-9F68-654796819C96}" srcOrd="1" destOrd="0" presId="urn:microsoft.com/office/officeart/2005/8/layout/orgChart1"/>
    <dgm:cxn modelId="{A97485AC-D767-472E-B356-E281FFC3B421}" type="presOf" srcId="{75C36259-4405-491D-90FA-FE790F14464B}" destId="{B02ECB9D-5AD9-42DA-BD6C-7C449FE97F19}" srcOrd="0" destOrd="0" presId="urn:microsoft.com/office/officeart/2005/8/layout/orgChart1"/>
    <dgm:cxn modelId="{FF852ACC-6404-4BAB-8F60-C27AC31CAE6C}" srcId="{4DFCCA5C-56C8-4968-A4C0-BC0E4F955E6B}" destId="{DBDFB4F2-C368-443B-953D-8FD1703C9907}" srcOrd="2" destOrd="0" parTransId="{ABE446D6-3D16-497C-A3A5-BCFF9D83EE9E}" sibTransId="{2FBCA8B7-1602-44DA-8210-BDC948C734AA}"/>
    <dgm:cxn modelId="{610D5DD8-A573-4845-8A61-933C2ADE099D}" type="presOf" srcId="{4DFCCA5C-56C8-4968-A4C0-BC0E4F955E6B}" destId="{43DD3720-0D93-4468-9D95-B290017D3F82}" srcOrd="0" destOrd="0" presId="urn:microsoft.com/office/officeart/2005/8/layout/orgChart1"/>
    <dgm:cxn modelId="{3F5D63D8-A870-4729-8F74-947FE00B2C9A}" type="presOf" srcId="{419A311E-8AAA-4766-B23A-0B5D2F0C65A5}" destId="{3C0E555B-D95C-49D3-82CE-6645670E0958}" srcOrd="1" destOrd="0" presId="urn:microsoft.com/office/officeart/2005/8/layout/orgChart1"/>
    <dgm:cxn modelId="{9C123EE0-3F56-4700-9AD4-462B86FB2939}" type="presOf" srcId="{ABE446D6-3D16-497C-A3A5-BCFF9D83EE9E}" destId="{2D7B05F1-B6E7-435D-B708-115F09835E1F}" srcOrd="0" destOrd="0" presId="urn:microsoft.com/office/officeart/2005/8/layout/orgChart1"/>
    <dgm:cxn modelId="{107764EF-B6AE-4A08-ACAE-CE85CA3070DB}" type="presOf" srcId="{D62590F7-A78D-4AF4-BD00-B0067CC44A5B}" destId="{480DA3E3-4732-4ECC-BA64-ABEF365AC9AD}" srcOrd="0" destOrd="0" presId="urn:microsoft.com/office/officeart/2005/8/layout/orgChart1"/>
    <dgm:cxn modelId="{0D9101F7-2D45-48D4-AE9D-2C30D4A59C3A}" type="presOf" srcId="{BAD8A165-E687-4009-8832-93B4B36932F1}" destId="{9C034F03-0C9B-4AAE-9BF4-2D920B0E0547}" srcOrd="0" destOrd="0" presId="urn:microsoft.com/office/officeart/2005/8/layout/orgChart1"/>
    <dgm:cxn modelId="{717EACD8-0125-4287-812D-E27B03B41378}" type="presParOf" srcId="{480DA3E3-4732-4ECC-BA64-ABEF365AC9AD}" destId="{3A9AAD46-1FB4-4702-A385-D89299FCF9F0}" srcOrd="0" destOrd="0" presId="urn:microsoft.com/office/officeart/2005/8/layout/orgChart1"/>
    <dgm:cxn modelId="{61D4290E-4157-495A-9BFE-B92C3FB7DEAF}" type="presParOf" srcId="{3A9AAD46-1FB4-4702-A385-D89299FCF9F0}" destId="{3756F159-1CDE-44FE-B9F5-AC179C0F61B1}" srcOrd="0" destOrd="0" presId="urn:microsoft.com/office/officeart/2005/8/layout/orgChart1"/>
    <dgm:cxn modelId="{298EF0B6-397E-4D2D-92F6-2ABFDE630022}" type="presParOf" srcId="{3756F159-1CDE-44FE-B9F5-AC179C0F61B1}" destId="{43DD3720-0D93-4468-9D95-B290017D3F82}" srcOrd="0" destOrd="0" presId="urn:microsoft.com/office/officeart/2005/8/layout/orgChart1"/>
    <dgm:cxn modelId="{B0A226B1-A393-421C-B60E-87044C1AC3CF}" type="presParOf" srcId="{3756F159-1CDE-44FE-B9F5-AC179C0F61B1}" destId="{46E65955-D349-4945-9F68-654796819C96}" srcOrd="1" destOrd="0" presId="urn:microsoft.com/office/officeart/2005/8/layout/orgChart1"/>
    <dgm:cxn modelId="{718A9F45-F5B8-4B8F-9DA1-39A66352AE60}" type="presParOf" srcId="{3A9AAD46-1FB4-4702-A385-D89299FCF9F0}" destId="{E3053F73-271C-4E44-B4F2-D2FC3BC795AC}" srcOrd="1" destOrd="0" presId="urn:microsoft.com/office/officeart/2005/8/layout/orgChart1"/>
    <dgm:cxn modelId="{39EC14F9-218B-4E3D-B2A6-49706E8203D0}" type="presParOf" srcId="{E3053F73-271C-4E44-B4F2-D2FC3BC795AC}" destId="{B02ECB9D-5AD9-42DA-BD6C-7C449FE97F19}" srcOrd="0" destOrd="0" presId="urn:microsoft.com/office/officeart/2005/8/layout/orgChart1"/>
    <dgm:cxn modelId="{76617B61-6FC7-48FE-8F0A-216B4D6F4D61}" type="presParOf" srcId="{E3053F73-271C-4E44-B4F2-D2FC3BC795AC}" destId="{68E23058-E76A-45F7-85A8-16ECCFE5331F}" srcOrd="1" destOrd="0" presId="urn:microsoft.com/office/officeart/2005/8/layout/orgChart1"/>
    <dgm:cxn modelId="{8DB8AE70-1094-4C30-AE71-306BC1BFFB6E}" type="presParOf" srcId="{68E23058-E76A-45F7-85A8-16ECCFE5331F}" destId="{EB8FA97A-DCD2-497F-9417-C42834379ABF}" srcOrd="0" destOrd="0" presId="urn:microsoft.com/office/officeart/2005/8/layout/orgChart1"/>
    <dgm:cxn modelId="{56F8C1DD-59B4-4D13-A742-2BEBBA558999}" type="presParOf" srcId="{EB8FA97A-DCD2-497F-9417-C42834379ABF}" destId="{DADBCC30-1705-4E28-9DC3-0E6AED1E00FD}" srcOrd="0" destOrd="0" presId="urn:microsoft.com/office/officeart/2005/8/layout/orgChart1"/>
    <dgm:cxn modelId="{87E94A6B-F9F2-4BBB-A4BC-6065DD5C6826}" type="presParOf" srcId="{EB8FA97A-DCD2-497F-9417-C42834379ABF}" destId="{C128F419-7758-4F49-BDD2-43968FB88111}" srcOrd="1" destOrd="0" presId="urn:microsoft.com/office/officeart/2005/8/layout/orgChart1"/>
    <dgm:cxn modelId="{CEB83128-23F9-4166-B7BB-F8F2A6A5B42B}" type="presParOf" srcId="{68E23058-E76A-45F7-85A8-16ECCFE5331F}" destId="{64DEE5B3-2CE8-414E-BBD9-BAD68BC22FFB}" srcOrd="1" destOrd="0" presId="urn:microsoft.com/office/officeart/2005/8/layout/orgChart1"/>
    <dgm:cxn modelId="{E7C7AE24-D720-40C2-A649-0268C5D3A336}" type="presParOf" srcId="{68E23058-E76A-45F7-85A8-16ECCFE5331F}" destId="{84D68103-DD8B-44B9-AF31-EF6DE731D607}" srcOrd="2" destOrd="0" presId="urn:microsoft.com/office/officeart/2005/8/layout/orgChart1"/>
    <dgm:cxn modelId="{1D378494-8B7B-48AE-BD3F-30850474FE20}" type="presParOf" srcId="{E3053F73-271C-4E44-B4F2-D2FC3BC795AC}" destId="{9C034F03-0C9B-4AAE-9BF4-2D920B0E0547}" srcOrd="2" destOrd="0" presId="urn:microsoft.com/office/officeart/2005/8/layout/orgChart1"/>
    <dgm:cxn modelId="{85C89AC4-D959-4141-807D-2CCDDB6C1D76}" type="presParOf" srcId="{E3053F73-271C-4E44-B4F2-D2FC3BC795AC}" destId="{BBB15963-2DBB-461C-A0AF-BDF74B94B82C}" srcOrd="3" destOrd="0" presId="urn:microsoft.com/office/officeart/2005/8/layout/orgChart1"/>
    <dgm:cxn modelId="{4286D035-F8AF-43B6-ABB0-AF07D9D3D6F0}" type="presParOf" srcId="{BBB15963-2DBB-461C-A0AF-BDF74B94B82C}" destId="{D4B8CCCE-07AC-4CDD-9F68-1A7B8CF8297F}" srcOrd="0" destOrd="0" presId="urn:microsoft.com/office/officeart/2005/8/layout/orgChart1"/>
    <dgm:cxn modelId="{1836B185-DC27-46B0-B87E-FA4EE8C1F682}" type="presParOf" srcId="{D4B8CCCE-07AC-4CDD-9F68-1A7B8CF8297F}" destId="{B2406748-E05F-4339-971A-F6E4DD1CCAD8}" srcOrd="0" destOrd="0" presId="urn:microsoft.com/office/officeart/2005/8/layout/orgChart1"/>
    <dgm:cxn modelId="{8755B02E-3617-414E-A840-80B50BD7DC9A}" type="presParOf" srcId="{D4B8CCCE-07AC-4CDD-9F68-1A7B8CF8297F}" destId="{3C0E555B-D95C-49D3-82CE-6645670E0958}" srcOrd="1" destOrd="0" presId="urn:microsoft.com/office/officeart/2005/8/layout/orgChart1"/>
    <dgm:cxn modelId="{91668A85-2A41-485A-AD3B-B70FC365965D}" type="presParOf" srcId="{BBB15963-2DBB-461C-A0AF-BDF74B94B82C}" destId="{0F4878AD-CF40-4D72-9746-297043567111}" srcOrd="1" destOrd="0" presId="urn:microsoft.com/office/officeart/2005/8/layout/orgChart1"/>
    <dgm:cxn modelId="{B7C0BCFC-76FA-4B9B-BF36-D7C7A402239E}" type="presParOf" srcId="{BBB15963-2DBB-461C-A0AF-BDF74B94B82C}" destId="{9C075755-AB42-4DC8-92D9-B995263C2D41}" srcOrd="2" destOrd="0" presId="urn:microsoft.com/office/officeart/2005/8/layout/orgChart1"/>
    <dgm:cxn modelId="{806CDDE9-1BA1-487E-9DAB-AAE2FFBED52E}" type="presParOf" srcId="{E3053F73-271C-4E44-B4F2-D2FC3BC795AC}" destId="{2D7B05F1-B6E7-435D-B708-115F09835E1F}" srcOrd="4" destOrd="0" presId="urn:microsoft.com/office/officeart/2005/8/layout/orgChart1"/>
    <dgm:cxn modelId="{296DA101-125B-4373-83CE-41D0F8A42FF0}" type="presParOf" srcId="{E3053F73-271C-4E44-B4F2-D2FC3BC795AC}" destId="{44913817-00CB-4709-95B7-3ACD36DFB870}" srcOrd="5" destOrd="0" presId="urn:microsoft.com/office/officeart/2005/8/layout/orgChart1"/>
    <dgm:cxn modelId="{024B8642-4FB0-43F3-BC77-46AA1F2C02BC}" type="presParOf" srcId="{44913817-00CB-4709-95B7-3ACD36DFB870}" destId="{54EA39E3-C45E-49FF-94A6-E828DB0D3CA5}" srcOrd="0" destOrd="0" presId="urn:microsoft.com/office/officeart/2005/8/layout/orgChart1"/>
    <dgm:cxn modelId="{B9F6BF48-B159-4ABB-8251-68CDEF359F57}" type="presParOf" srcId="{54EA39E3-C45E-49FF-94A6-E828DB0D3CA5}" destId="{F68388D3-EFAF-4B7B-88DC-717EE56429BC}" srcOrd="0" destOrd="0" presId="urn:microsoft.com/office/officeart/2005/8/layout/orgChart1"/>
    <dgm:cxn modelId="{F2A11AA2-654E-4E22-B41E-14D549336AF7}" type="presParOf" srcId="{54EA39E3-C45E-49FF-94A6-E828DB0D3CA5}" destId="{BA3533E3-4D28-4319-A767-213D5C6AA5D3}" srcOrd="1" destOrd="0" presId="urn:microsoft.com/office/officeart/2005/8/layout/orgChart1"/>
    <dgm:cxn modelId="{90EFECA6-5A2F-4CF0-9DF1-02B14010FB6B}" type="presParOf" srcId="{44913817-00CB-4709-95B7-3ACD36DFB870}" destId="{70824965-3786-4AC6-AE40-34DAC1C8E78A}" srcOrd="1" destOrd="0" presId="urn:microsoft.com/office/officeart/2005/8/layout/orgChart1"/>
    <dgm:cxn modelId="{975B025A-C0F9-451B-82CE-C6A25980657B}" type="presParOf" srcId="{44913817-00CB-4709-95B7-3ACD36DFB870}" destId="{5E163386-2102-467C-B90E-EBF16557E942}" srcOrd="2" destOrd="0" presId="urn:microsoft.com/office/officeart/2005/8/layout/orgChart1"/>
    <dgm:cxn modelId="{8A9DE6EF-C50A-4011-9FEC-567A1BDFA54C}" type="presParOf" srcId="{3A9AAD46-1FB4-4702-A385-D89299FCF9F0}" destId="{7AB25987-6DB5-4CA2-B0A4-3A575881C8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3037D2-47E9-43D7-BE31-64B066529EB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78EC42B-8695-4511-902E-C239C9916330}">
      <dgm:prSet phldrT="[Texto]"/>
      <dgm:spPr>
        <a:solidFill>
          <a:srgbClr val="004AAD"/>
        </a:solidFill>
      </dgm:spPr>
      <dgm:t>
        <a:bodyPr/>
        <a:lstStyle/>
        <a:p>
          <a:r>
            <a:rPr lang="es-ES" dirty="0">
              <a:latin typeface="Roboto slab" pitchFamily="2" charset="0"/>
              <a:ea typeface="Roboto slab" pitchFamily="2" charset="0"/>
              <a:cs typeface="Roboto slab" pitchFamily="2" charset="0"/>
            </a:rPr>
            <a:t>Añadir televisión, aire acondicionado, calefacción y cocina a los apartamentos puede permitir fijar precios más altos. </a:t>
          </a:r>
        </a:p>
      </dgm:t>
    </dgm:pt>
    <dgm:pt modelId="{BB9A4DD7-EF40-4129-A0E8-A0CF9AC2D01D}" type="parTrans" cxnId="{2B9E3022-0442-42F4-A38E-2616E2066893}">
      <dgm:prSet/>
      <dgm:spPr/>
      <dgm:t>
        <a:bodyPr/>
        <a:lstStyle/>
        <a:p>
          <a:endParaRPr lang="es-ES">
            <a:latin typeface="Roboto slab" pitchFamily="2" charset="0"/>
            <a:ea typeface="Roboto slab" pitchFamily="2" charset="0"/>
            <a:cs typeface="Roboto slab" pitchFamily="2" charset="0"/>
          </a:endParaRPr>
        </a:p>
      </dgm:t>
    </dgm:pt>
    <dgm:pt modelId="{BB979391-B062-4B65-ABE2-3E615B8D04AF}" type="sibTrans" cxnId="{2B9E3022-0442-42F4-A38E-2616E2066893}">
      <dgm:prSet/>
      <dgm:spPr/>
      <dgm:t>
        <a:bodyPr/>
        <a:lstStyle/>
        <a:p>
          <a:endParaRPr lang="es-ES">
            <a:latin typeface="Roboto slab" pitchFamily="2" charset="0"/>
            <a:ea typeface="Roboto slab" pitchFamily="2" charset="0"/>
            <a:cs typeface="Roboto slab" pitchFamily="2" charset="0"/>
          </a:endParaRPr>
        </a:p>
      </dgm:t>
    </dgm:pt>
    <dgm:pt modelId="{69F47642-9D41-4B22-94A2-1AF7DB4740CB}">
      <dgm:prSet phldrT="[Texto]"/>
      <dgm:spPr>
        <a:solidFill>
          <a:srgbClr val="5BB7C3"/>
        </a:solidFill>
      </dgm:spPr>
      <dgm:t>
        <a:bodyPr/>
        <a:lstStyle/>
        <a:p>
          <a:r>
            <a:rPr lang="es-ES" dirty="0">
              <a:solidFill>
                <a:schemeClr val="tx1"/>
              </a:solidFill>
              <a:latin typeface="Roboto slab" pitchFamily="2" charset="0"/>
              <a:ea typeface="Roboto slab" pitchFamily="2" charset="0"/>
              <a:cs typeface="Roboto slab" pitchFamily="2" charset="0"/>
            </a:rPr>
            <a:t>Fijar tarifas por persona mayores a 60€ solo en aquellos apartamentos que admitan menos de 3 personas.</a:t>
          </a:r>
        </a:p>
      </dgm:t>
    </dgm:pt>
    <dgm:pt modelId="{2E427520-EA37-4261-8E97-A8C2B26DE3F4}" type="parTrans" cxnId="{77C7687E-8C5F-4A3C-9152-12AE89161166}">
      <dgm:prSet/>
      <dgm:spPr/>
      <dgm:t>
        <a:bodyPr/>
        <a:lstStyle/>
        <a:p>
          <a:endParaRPr lang="es-ES">
            <a:latin typeface="Roboto slab" pitchFamily="2" charset="0"/>
            <a:ea typeface="Roboto slab" pitchFamily="2" charset="0"/>
            <a:cs typeface="Roboto slab" pitchFamily="2" charset="0"/>
          </a:endParaRPr>
        </a:p>
      </dgm:t>
    </dgm:pt>
    <dgm:pt modelId="{45DC94E9-C01A-42C1-9EB6-F927415E8CEA}" type="sibTrans" cxnId="{77C7687E-8C5F-4A3C-9152-12AE89161166}">
      <dgm:prSet/>
      <dgm:spPr/>
      <dgm:t>
        <a:bodyPr/>
        <a:lstStyle/>
        <a:p>
          <a:endParaRPr lang="es-ES">
            <a:latin typeface="Roboto slab" pitchFamily="2" charset="0"/>
            <a:ea typeface="Roboto slab" pitchFamily="2" charset="0"/>
            <a:cs typeface="Roboto slab" pitchFamily="2" charset="0"/>
          </a:endParaRPr>
        </a:p>
      </dgm:t>
    </dgm:pt>
    <dgm:pt modelId="{271ACCEB-0669-4D96-A01F-82D9706D3254}">
      <dgm:prSet phldrT="[Texto]"/>
      <dgm:spPr>
        <a:solidFill>
          <a:srgbClr val="F4EEDC"/>
        </a:solidFill>
      </dgm:spPr>
      <dgm:t>
        <a:bodyPr/>
        <a:lstStyle/>
        <a:p>
          <a:r>
            <a:rPr lang="es-ES" dirty="0">
              <a:solidFill>
                <a:schemeClr val="tx1"/>
              </a:solidFill>
              <a:latin typeface="Roboto slab" pitchFamily="2" charset="0"/>
              <a:ea typeface="Roboto slab" pitchFamily="2" charset="0"/>
              <a:cs typeface="Roboto slab" pitchFamily="2" charset="0"/>
            </a:rPr>
            <a:t>Establecer estrategias para que los huéspedes dejen mejores valoraciones, con especial énfasis en las propiedades de a partir de 4 personas.</a:t>
          </a:r>
        </a:p>
      </dgm:t>
    </dgm:pt>
    <dgm:pt modelId="{7868943A-12D6-46C8-BE7F-3F3DD5C57471}" type="parTrans" cxnId="{D7CD48E3-320F-488F-9F13-0ADA75861F8A}">
      <dgm:prSet/>
      <dgm:spPr/>
      <dgm:t>
        <a:bodyPr/>
        <a:lstStyle/>
        <a:p>
          <a:endParaRPr lang="es-ES">
            <a:latin typeface="Roboto slab" pitchFamily="2" charset="0"/>
            <a:ea typeface="Roboto slab" pitchFamily="2" charset="0"/>
            <a:cs typeface="Roboto slab" pitchFamily="2" charset="0"/>
          </a:endParaRPr>
        </a:p>
      </dgm:t>
    </dgm:pt>
    <dgm:pt modelId="{509EFB98-98FF-40CB-AB43-DCE1520CFD89}" type="sibTrans" cxnId="{D7CD48E3-320F-488F-9F13-0ADA75861F8A}">
      <dgm:prSet/>
      <dgm:spPr/>
      <dgm:t>
        <a:bodyPr/>
        <a:lstStyle/>
        <a:p>
          <a:endParaRPr lang="es-ES">
            <a:latin typeface="Roboto slab" pitchFamily="2" charset="0"/>
            <a:ea typeface="Roboto slab" pitchFamily="2" charset="0"/>
            <a:cs typeface="Roboto slab" pitchFamily="2" charset="0"/>
          </a:endParaRPr>
        </a:p>
      </dgm:t>
    </dgm:pt>
    <dgm:pt modelId="{045FC051-88D3-43F5-8AB8-A6717D1C008A}">
      <dgm:prSet/>
      <dgm:spPr>
        <a:solidFill>
          <a:srgbClr val="848484"/>
        </a:solidFill>
      </dgm:spPr>
      <dgm:t>
        <a:bodyPr/>
        <a:lstStyle/>
        <a:p>
          <a:r>
            <a:rPr lang="es-ES" dirty="0">
              <a:solidFill>
                <a:schemeClr val="tx1"/>
              </a:solidFill>
              <a:latin typeface="Roboto slab" pitchFamily="2" charset="0"/>
              <a:ea typeface="Roboto slab" pitchFamily="2" charset="0"/>
              <a:cs typeface="Roboto slab" pitchFamily="2" charset="0"/>
            </a:rPr>
            <a:t>Ajustar el número de huéspedes admitidos a un máximo de tres por habitación. </a:t>
          </a:r>
        </a:p>
      </dgm:t>
    </dgm:pt>
    <dgm:pt modelId="{78386D76-AA99-4ABC-B48C-6FCFB4AFDF08}" type="parTrans" cxnId="{231710F3-6E63-4D43-BFD8-C44BEB3214CE}">
      <dgm:prSet/>
      <dgm:spPr/>
      <dgm:t>
        <a:bodyPr/>
        <a:lstStyle/>
        <a:p>
          <a:endParaRPr lang="es-ES"/>
        </a:p>
      </dgm:t>
    </dgm:pt>
    <dgm:pt modelId="{FA0E429F-110B-4AF1-A8F6-537A8C921882}" type="sibTrans" cxnId="{231710F3-6E63-4D43-BFD8-C44BEB3214CE}">
      <dgm:prSet/>
      <dgm:spPr/>
      <dgm:t>
        <a:bodyPr/>
        <a:lstStyle/>
        <a:p>
          <a:endParaRPr lang="es-ES"/>
        </a:p>
      </dgm:t>
    </dgm:pt>
    <dgm:pt modelId="{D6E68579-D63F-4513-B223-62DA2D08D4F0}" type="pres">
      <dgm:prSet presAssocID="{A03037D2-47E9-43D7-BE31-64B066529EBA}" presName="Name0" presStyleCnt="0">
        <dgm:presLayoutVars>
          <dgm:chMax val="7"/>
          <dgm:chPref val="7"/>
          <dgm:dir/>
        </dgm:presLayoutVars>
      </dgm:prSet>
      <dgm:spPr/>
    </dgm:pt>
    <dgm:pt modelId="{204D92DE-8BBC-42C3-A423-712F1F605592}" type="pres">
      <dgm:prSet presAssocID="{A03037D2-47E9-43D7-BE31-64B066529EBA}" presName="Name1" presStyleCnt="0"/>
      <dgm:spPr/>
    </dgm:pt>
    <dgm:pt modelId="{0BE11FD7-6264-475B-BA20-A82AA5FF8458}" type="pres">
      <dgm:prSet presAssocID="{A03037D2-47E9-43D7-BE31-64B066529EBA}" presName="cycle" presStyleCnt="0"/>
      <dgm:spPr/>
    </dgm:pt>
    <dgm:pt modelId="{A53CD731-B6B7-468B-82AB-8237E36B1349}" type="pres">
      <dgm:prSet presAssocID="{A03037D2-47E9-43D7-BE31-64B066529EBA}" presName="srcNode" presStyleLbl="node1" presStyleIdx="0" presStyleCnt="4"/>
      <dgm:spPr/>
    </dgm:pt>
    <dgm:pt modelId="{B4A1E55C-B270-48CB-BE7B-C575E7566FBB}" type="pres">
      <dgm:prSet presAssocID="{A03037D2-47E9-43D7-BE31-64B066529EBA}" presName="conn" presStyleLbl="parChTrans1D2" presStyleIdx="0" presStyleCnt="1"/>
      <dgm:spPr/>
    </dgm:pt>
    <dgm:pt modelId="{A7BAB930-540F-4EB6-9FF4-BD03DA470061}" type="pres">
      <dgm:prSet presAssocID="{A03037D2-47E9-43D7-BE31-64B066529EBA}" presName="extraNode" presStyleLbl="node1" presStyleIdx="0" presStyleCnt="4"/>
      <dgm:spPr/>
    </dgm:pt>
    <dgm:pt modelId="{6CD3139F-9226-46B9-955B-90704B043749}" type="pres">
      <dgm:prSet presAssocID="{A03037D2-47E9-43D7-BE31-64B066529EBA}" presName="dstNode" presStyleLbl="node1" presStyleIdx="0" presStyleCnt="4"/>
      <dgm:spPr/>
    </dgm:pt>
    <dgm:pt modelId="{CB865112-0EFA-4ACB-8DD7-421B7FD5098E}" type="pres">
      <dgm:prSet presAssocID="{A78EC42B-8695-4511-902E-C239C9916330}" presName="text_1" presStyleLbl="node1" presStyleIdx="0" presStyleCnt="4">
        <dgm:presLayoutVars>
          <dgm:bulletEnabled val="1"/>
        </dgm:presLayoutVars>
      </dgm:prSet>
      <dgm:spPr/>
    </dgm:pt>
    <dgm:pt modelId="{8A517A6E-B778-49E1-99B8-43194A8A76C1}" type="pres">
      <dgm:prSet presAssocID="{A78EC42B-8695-4511-902E-C239C9916330}" presName="accent_1" presStyleCnt="0"/>
      <dgm:spPr/>
    </dgm:pt>
    <dgm:pt modelId="{C9CF9833-8AFC-4BD5-90E7-1167BECC77AB}" type="pres">
      <dgm:prSet presAssocID="{A78EC42B-8695-4511-902E-C239C9916330}" presName="accentRepeatNode" presStyleLbl="solidFgAcc1" presStyleIdx="0" presStyleCnt="4"/>
      <dgm:spPr/>
    </dgm:pt>
    <dgm:pt modelId="{BF86685E-C8C7-402F-936A-2F940FF6C65F}" type="pres">
      <dgm:prSet presAssocID="{045FC051-88D3-43F5-8AB8-A6717D1C008A}" presName="text_2" presStyleLbl="node1" presStyleIdx="1" presStyleCnt="4">
        <dgm:presLayoutVars>
          <dgm:bulletEnabled val="1"/>
        </dgm:presLayoutVars>
      </dgm:prSet>
      <dgm:spPr/>
    </dgm:pt>
    <dgm:pt modelId="{9F8EDB98-F7CC-4E0C-9600-E5924491CDCC}" type="pres">
      <dgm:prSet presAssocID="{045FC051-88D3-43F5-8AB8-A6717D1C008A}" presName="accent_2" presStyleCnt="0"/>
      <dgm:spPr/>
    </dgm:pt>
    <dgm:pt modelId="{DE24BF77-FD9B-4A9B-BA05-3A323B21542A}" type="pres">
      <dgm:prSet presAssocID="{045FC051-88D3-43F5-8AB8-A6717D1C008A}" presName="accentRepeatNode" presStyleLbl="solidFgAcc1" presStyleIdx="1" presStyleCnt="4"/>
      <dgm:spPr/>
    </dgm:pt>
    <dgm:pt modelId="{1EFF5F92-5E9D-4AA1-822F-041E1A5323EE}" type="pres">
      <dgm:prSet presAssocID="{69F47642-9D41-4B22-94A2-1AF7DB4740CB}" presName="text_3" presStyleLbl="node1" presStyleIdx="2" presStyleCnt="4">
        <dgm:presLayoutVars>
          <dgm:bulletEnabled val="1"/>
        </dgm:presLayoutVars>
      </dgm:prSet>
      <dgm:spPr/>
    </dgm:pt>
    <dgm:pt modelId="{04CC6E7F-AC3E-4C72-8D49-B7A0EED8B270}" type="pres">
      <dgm:prSet presAssocID="{69F47642-9D41-4B22-94A2-1AF7DB4740CB}" presName="accent_3" presStyleCnt="0"/>
      <dgm:spPr/>
    </dgm:pt>
    <dgm:pt modelId="{5A049C83-E5CE-4E1A-B9E5-F3C9F3271B15}" type="pres">
      <dgm:prSet presAssocID="{69F47642-9D41-4B22-94A2-1AF7DB4740CB}" presName="accentRepeatNode" presStyleLbl="solidFgAcc1" presStyleIdx="2" presStyleCnt="4"/>
      <dgm:spPr/>
    </dgm:pt>
    <dgm:pt modelId="{EE37D0F5-CBC8-436B-B085-AFC831DF6E63}" type="pres">
      <dgm:prSet presAssocID="{271ACCEB-0669-4D96-A01F-82D9706D3254}" presName="text_4" presStyleLbl="node1" presStyleIdx="3" presStyleCnt="4">
        <dgm:presLayoutVars>
          <dgm:bulletEnabled val="1"/>
        </dgm:presLayoutVars>
      </dgm:prSet>
      <dgm:spPr/>
    </dgm:pt>
    <dgm:pt modelId="{F0F70ABC-875D-4628-BA8A-8D5619FAC953}" type="pres">
      <dgm:prSet presAssocID="{271ACCEB-0669-4D96-A01F-82D9706D3254}" presName="accent_4" presStyleCnt="0"/>
      <dgm:spPr/>
    </dgm:pt>
    <dgm:pt modelId="{E78A3AA8-FF37-4F9D-BDDF-9AB6AD2B24A0}" type="pres">
      <dgm:prSet presAssocID="{271ACCEB-0669-4D96-A01F-82D9706D3254}" presName="accentRepeatNode" presStyleLbl="solidFgAcc1" presStyleIdx="3" presStyleCnt="4"/>
      <dgm:spPr/>
    </dgm:pt>
  </dgm:ptLst>
  <dgm:cxnLst>
    <dgm:cxn modelId="{2B9E3022-0442-42F4-A38E-2616E2066893}" srcId="{A03037D2-47E9-43D7-BE31-64B066529EBA}" destId="{A78EC42B-8695-4511-902E-C239C9916330}" srcOrd="0" destOrd="0" parTransId="{BB9A4DD7-EF40-4129-A0E8-A0CF9AC2D01D}" sibTransId="{BB979391-B062-4B65-ABE2-3E615B8D04AF}"/>
    <dgm:cxn modelId="{673B0753-6F32-45A3-92F3-B80903FFC538}" type="presOf" srcId="{A03037D2-47E9-43D7-BE31-64B066529EBA}" destId="{D6E68579-D63F-4513-B223-62DA2D08D4F0}" srcOrd="0" destOrd="0" presId="urn:microsoft.com/office/officeart/2008/layout/VerticalCurvedList"/>
    <dgm:cxn modelId="{C6D1A978-7037-4395-99C5-845834999314}" type="presOf" srcId="{69F47642-9D41-4B22-94A2-1AF7DB4740CB}" destId="{1EFF5F92-5E9D-4AA1-822F-041E1A5323EE}" srcOrd="0" destOrd="0" presId="urn:microsoft.com/office/officeart/2008/layout/VerticalCurvedList"/>
    <dgm:cxn modelId="{77C7687E-8C5F-4A3C-9152-12AE89161166}" srcId="{A03037D2-47E9-43D7-BE31-64B066529EBA}" destId="{69F47642-9D41-4B22-94A2-1AF7DB4740CB}" srcOrd="2" destOrd="0" parTransId="{2E427520-EA37-4261-8E97-A8C2B26DE3F4}" sibTransId="{45DC94E9-C01A-42C1-9EB6-F927415E8CEA}"/>
    <dgm:cxn modelId="{2FD0ECB8-D17A-45CB-90AD-863AEB49BC9E}" type="presOf" srcId="{045FC051-88D3-43F5-8AB8-A6717D1C008A}" destId="{BF86685E-C8C7-402F-936A-2F940FF6C65F}" srcOrd="0" destOrd="0" presId="urn:microsoft.com/office/officeart/2008/layout/VerticalCurvedList"/>
    <dgm:cxn modelId="{D7CD48E3-320F-488F-9F13-0ADA75861F8A}" srcId="{A03037D2-47E9-43D7-BE31-64B066529EBA}" destId="{271ACCEB-0669-4D96-A01F-82D9706D3254}" srcOrd="3" destOrd="0" parTransId="{7868943A-12D6-46C8-BE7F-3F3DD5C57471}" sibTransId="{509EFB98-98FF-40CB-AB43-DCE1520CFD89}"/>
    <dgm:cxn modelId="{ECCFE6E6-4F5A-447E-AD83-1ECE8AA87E4B}" type="presOf" srcId="{A78EC42B-8695-4511-902E-C239C9916330}" destId="{CB865112-0EFA-4ACB-8DD7-421B7FD5098E}" srcOrd="0" destOrd="0" presId="urn:microsoft.com/office/officeart/2008/layout/VerticalCurvedList"/>
    <dgm:cxn modelId="{38021DF0-0076-4C11-9A26-67B4CA6D70EA}" type="presOf" srcId="{271ACCEB-0669-4D96-A01F-82D9706D3254}" destId="{EE37D0F5-CBC8-436B-B085-AFC831DF6E63}" srcOrd="0" destOrd="0" presId="urn:microsoft.com/office/officeart/2008/layout/VerticalCurvedList"/>
    <dgm:cxn modelId="{8481BAF0-3F04-43A8-BC35-13EAE60A3158}" type="presOf" srcId="{BB979391-B062-4B65-ABE2-3E615B8D04AF}" destId="{B4A1E55C-B270-48CB-BE7B-C575E7566FBB}" srcOrd="0" destOrd="0" presId="urn:microsoft.com/office/officeart/2008/layout/VerticalCurvedList"/>
    <dgm:cxn modelId="{231710F3-6E63-4D43-BFD8-C44BEB3214CE}" srcId="{A03037D2-47E9-43D7-BE31-64B066529EBA}" destId="{045FC051-88D3-43F5-8AB8-A6717D1C008A}" srcOrd="1" destOrd="0" parTransId="{78386D76-AA99-4ABC-B48C-6FCFB4AFDF08}" sibTransId="{FA0E429F-110B-4AF1-A8F6-537A8C921882}"/>
    <dgm:cxn modelId="{AD0AF993-7281-43DD-A405-64DFBDEABC06}" type="presParOf" srcId="{D6E68579-D63F-4513-B223-62DA2D08D4F0}" destId="{204D92DE-8BBC-42C3-A423-712F1F605592}" srcOrd="0" destOrd="0" presId="urn:microsoft.com/office/officeart/2008/layout/VerticalCurvedList"/>
    <dgm:cxn modelId="{661488EE-585B-42B9-B2CC-5F1D4CE2F393}" type="presParOf" srcId="{204D92DE-8BBC-42C3-A423-712F1F605592}" destId="{0BE11FD7-6264-475B-BA20-A82AA5FF8458}" srcOrd="0" destOrd="0" presId="urn:microsoft.com/office/officeart/2008/layout/VerticalCurvedList"/>
    <dgm:cxn modelId="{DFFA50EE-332B-4211-BF28-D0560A59F83A}" type="presParOf" srcId="{0BE11FD7-6264-475B-BA20-A82AA5FF8458}" destId="{A53CD731-B6B7-468B-82AB-8237E36B1349}" srcOrd="0" destOrd="0" presId="urn:microsoft.com/office/officeart/2008/layout/VerticalCurvedList"/>
    <dgm:cxn modelId="{B7689C13-BAA9-4E53-B88A-D0276AE32485}" type="presParOf" srcId="{0BE11FD7-6264-475B-BA20-A82AA5FF8458}" destId="{B4A1E55C-B270-48CB-BE7B-C575E7566FBB}" srcOrd="1" destOrd="0" presId="urn:microsoft.com/office/officeart/2008/layout/VerticalCurvedList"/>
    <dgm:cxn modelId="{7F568DBC-DFC6-46D7-B394-57C71C6100EF}" type="presParOf" srcId="{0BE11FD7-6264-475B-BA20-A82AA5FF8458}" destId="{A7BAB930-540F-4EB6-9FF4-BD03DA470061}" srcOrd="2" destOrd="0" presId="urn:microsoft.com/office/officeart/2008/layout/VerticalCurvedList"/>
    <dgm:cxn modelId="{83C05975-1E06-4652-895C-2B0E251EFD55}" type="presParOf" srcId="{0BE11FD7-6264-475B-BA20-A82AA5FF8458}" destId="{6CD3139F-9226-46B9-955B-90704B043749}" srcOrd="3" destOrd="0" presId="urn:microsoft.com/office/officeart/2008/layout/VerticalCurvedList"/>
    <dgm:cxn modelId="{AE4893CB-5B37-4853-A002-B75A8B41F7D7}" type="presParOf" srcId="{204D92DE-8BBC-42C3-A423-712F1F605592}" destId="{CB865112-0EFA-4ACB-8DD7-421B7FD5098E}" srcOrd="1" destOrd="0" presId="urn:microsoft.com/office/officeart/2008/layout/VerticalCurvedList"/>
    <dgm:cxn modelId="{C9F25859-7FFC-40BA-8EC7-03E99B255BA9}" type="presParOf" srcId="{204D92DE-8BBC-42C3-A423-712F1F605592}" destId="{8A517A6E-B778-49E1-99B8-43194A8A76C1}" srcOrd="2" destOrd="0" presId="urn:microsoft.com/office/officeart/2008/layout/VerticalCurvedList"/>
    <dgm:cxn modelId="{39642934-4D66-412C-B5F0-47A56B4F8A34}" type="presParOf" srcId="{8A517A6E-B778-49E1-99B8-43194A8A76C1}" destId="{C9CF9833-8AFC-4BD5-90E7-1167BECC77AB}" srcOrd="0" destOrd="0" presId="urn:microsoft.com/office/officeart/2008/layout/VerticalCurvedList"/>
    <dgm:cxn modelId="{96CF5E34-90DB-43E7-8536-E7B5AA8BD1DA}" type="presParOf" srcId="{204D92DE-8BBC-42C3-A423-712F1F605592}" destId="{BF86685E-C8C7-402F-936A-2F940FF6C65F}" srcOrd="3" destOrd="0" presId="urn:microsoft.com/office/officeart/2008/layout/VerticalCurvedList"/>
    <dgm:cxn modelId="{EE6C7BDF-B16A-4175-8B52-18B6F634D769}" type="presParOf" srcId="{204D92DE-8BBC-42C3-A423-712F1F605592}" destId="{9F8EDB98-F7CC-4E0C-9600-E5924491CDCC}" srcOrd="4" destOrd="0" presId="urn:microsoft.com/office/officeart/2008/layout/VerticalCurvedList"/>
    <dgm:cxn modelId="{60718CED-21D2-4B7C-8106-06597EFA01F0}" type="presParOf" srcId="{9F8EDB98-F7CC-4E0C-9600-E5924491CDCC}" destId="{DE24BF77-FD9B-4A9B-BA05-3A323B21542A}" srcOrd="0" destOrd="0" presId="urn:microsoft.com/office/officeart/2008/layout/VerticalCurvedList"/>
    <dgm:cxn modelId="{555AE79D-B633-4FDE-AFDA-134AC2EE3D93}" type="presParOf" srcId="{204D92DE-8BBC-42C3-A423-712F1F605592}" destId="{1EFF5F92-5E9D-4AA1-822F-041E1A5323EE}" srcOrd="5" destOrd="0" presId="urn:microsoft.com/office/officeart/2008/layout/VerticalCurvedList"/>
    <dgm:cxn modelId="{1DD0A50A-ED3A-4DD8-86D6-3699B0CD38EF}" type="presParOf" srcId="{204D92DE-8BBC-42C3-A423-712F1F605592}" destId="{04CC6E7F-AC3E-4C72-8D49-B7A0EED8B270}" srcOrd="6" destOrd="0" presId="urn:microsoft.com/office/officeart/2008/layout/VerticalCurvedList"/>
    <dgm:cxn modelId="{BDE994BF-DEC9-4783-B0D4-2A4F5E27B771}" type="presParOf" srcId="{04CC6E7F-AC3E-4C72-8D49-B7A0EED8B270}" destId="{5A049C83-E5CE-4E1A-B9E5-F3C9F3271B15}" srcOrd="0" destOrd="0" presId="urn:microsoft.com/office/officeart/2008/layout/VerticalCurvedList"/>
    <dgm:cxn modelId="{EC9D844F-EF60-43F4-894B-2215FF17F1DB}" type="presParOf" srcId="{204D92DE-8BBC-42C3-A423-712F1F605592}" destId="{EE37D0F5-CBC8-436B-B085-AFC831DF6E63}" srcOrd="7" destOrd="0" presId="urn:microsoft.com/office/officeart/2008/layout/VerticalCurvedList"/>
    <dgm:cxn modelId="{BB0AEA46-80E0-4DDD-B184-7A9B46FA5239}" type="presParOf" srcId="{204D92DE-8BBC-42C3-A423-712F1F605592}" destId="{F0F70ABC-875D-4628-BA8A-8D5619FAC953}" srcOrd="8" destOrd="0" presId="urn:microsoft.com/office/officeart/2008/layout/VerticalCurvedList"/>
    <dgm:cxn modelId="{48F58808-C3A5-47D5-BFCA-8C98D38D1B2E}" type="presParOf" srcId="{F0F70ABC-875D-4628-BA8A-8D5619FAC953}" destId="{E78A3AA8-FF37-4F9D-BDDF-9AB6AD2B24A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3037D2-47E9-43D7-BE31-64B066529EB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78EC42B-8695-4511-902E-C239C9916330}">
      <dgm:prSet phldrT="[Texto]"/>
      <dgm:spPr>
        <a:solidFill>
          <a:srgbClr val="004AAD"/>
        </a:solidFill>
      </dgm:spPr>
      <dgm:t>
        <a:bodyPr/>
        <a:lstStyle/>
        <a:p>
          <a:r>
            <a:rPr lang="es-ES" dirty="0">
              <a:latin typeface="Roboto slab" pitchFamily="2" charset="0"/>
              <a:ea typeface="Roboto slab" pitchFamily="2" charset="0"/>
              <a:cs typeface="Roboto slab" pitchFamily="2" charset="0"/>
            </a:rPr>
            <a:t>Prestar especial atención a la limpieza en los apartamentos de a partir de 10 personas.</a:t>
          </a:r>
        </a:p>
      </dgm:t>
    </dgm:pt>
    <dgm:pt modelId="{BB9A4DD7-EF40-4129-A0E8-A0CF9AC2D01D}" type="parTrans" cxnId="{2B9E3022-0442-42F4-A38E-2616E2066893}">
      <dgm:prSet/>
      <dgm:spPr/>
      <dgm:t>
        <a:bodyPr/>
        <a:lstStyle/>
        <a:p>
          <a:endParaRPr lang="es-ES">
            <a:latin typeface="Roboto slab" pitchFamily="2" charset="0"/>
            <a:ea typeface="Roboto slab" pitchFamily="2" charset="0"/>
            <a:cs typeface="Roboto slab" pitchFamily="2" charset="0"/>
          </a:endParaRPr>
        </a:p>
      </dgm:t>
    </dgm:pt>
    <dgm:pt modelId="{BB979391-B062-4B65-ABE2-3E615B8D04AF}" type="sibTrans" cxnId="{2B9E3022-0442-42F4-A38E-2616E2066893}">
      <dgm:prSet/>
      <dgm:spPr/>
      <dgm:t>
        <a:bodyPr/>
        <a:lstStyle/>
        <a:p>
          <a:endParaRPr lang="es-ES">
            <a:latin typeface="Roboto slab" pitchFamily="2" charset="0"/>
            <a:ea typeface="Roboto slab" pitchFamily="2" charset="0"/>
            <a:cs typeface="Roboto slab" pitchFamily="2" charset="0"/>
          </a:endParaRPr>
        </a:p>
      </dgm:t>
    </dgm:pt>
    <dgm:pt modelId="{69F47642-9D41-4B22-94A2-1AF7DB4740CB}">
      <dgm:prSet phldrT="[Texto]"/>
      <dgm:spPr>
        <a:solidFill>
          <a:srgbClr val="5BB7C3"/>
        </a:solidFill>
      </dgm:spPr>
      <dgm:t>
        <a:bodyPr/>
        <a:lstStyle/>
        <a:p>
          <a:r>
            <a:rPr lang="es-ES" dirty="0">
              <a:solidFill>
                <a:schemeClr val="tx1"/>
              </a:solidFill>
              <a:latin typeface="Roboto slab" pitchFamily="2" charset="0"/>
              <a:ea typeface="Roboto slab" pitchFamily="2" charset="0"/>
              <a:cs typeface="Roboto slab" pitchFamily="2" charset="0"/>
            </a:rPr>
            <a:t>A la hora de comprar nuevas propiedades, si esta es de más de 10 personas, comprarla lo más cercanas posible al aeropuerto. </a:t>
          </a:r>
        </a:p>
      </dgm:t>
    </dgm:pt>
    <dgm:pt modelId="{2E427520-EA37-4261-8E97-A8C2B26DE3F4}" type="parTrans" cxnId="{77C7687E-8C5F-4A3C-9152-12AE89161166}">
      <dgm:prSet/>
      <dgm:spPr/>
      <dgm:t>
        <a:bodyPr/>
        <a:lstStyle/>
        <a:p>
          <a:endParaRPr lang="es-ES">
            <a:latin typeface="Roboto slab" pitchFamily="2" charset="0"/>
            <a:ea typeface="Roboto slab" pitchFamily="2" charset="0"/>
            <a:cs typeface="Roboto slab" pitchFamily="2" charset="0"/>
          </a:endParaRPr>
        </a:p>
      </dgm:t>
    </dgm:pt>
    <dgm:pt modelId="{45DC94E9-C01A-42C1-9EB6-F927415E8CEA}" type="sibTrans" cxnId="{77C7687E-8C5F-4A3C-9152-12AE89161166}">
      <dgm:prSet/>
      <dgm:spPr/>
      <dgm:t>
        <a:bodyPr/>
        <a:lstStyle/>
        <a:p>
          <a:endParaRPr lang="es-ES">
            <a:latin typeface="Roboto slab" pitchFamily="2" charset="0"/>
            <a:ea typeface="Roboto slab" pitchFamily="2" charset="0"/>
            <a:cs typeface="Roboto slab" pitchFamily="2" charset="0"/>
          </a:endParaRPr>
        </a:p>
      </dgm:t>
    </dgm:pt>
    <dgm:pt modelId="{045FC051-88D3-43F5-8AB8-A6717D1C008A}">
      <dgm:prSet/>
      <dgm:spPr>
        <a:solidFill>
          <a:srgbClr val="848484"/>
        </a:solidFill>
      </dgm:spPr>
      <dgm:t>
        <a:bodyPr/>
        <a:lstStyle/>
        <a:p>
          <a:r>
            <a:rPr lang="es-ES" dirty="0">
              <a:solidFill>
                <a:schemeClr val="tx1"/>
              </a:solidFill>
              <a:latin typeface="Roboto slab" pitchFamily="2" charset="0"/>
              <a:ea typeface="Roboto slab" pitchFamily="2" charset="0"/>
              <a:cs typeface="Roboto slab" pitchFamily="2" charset="0"/>
            </a:rPr>
            <a:t>A la hora de adquirir nuevas propiedades, considerar que las zonas que dan mayores posibilidades de fijar precios por persona más altos son Vicálvaro, Salamanca y </a:t>
          </a:r>
          <a:r>
            <a:rPr lang="es-ES" dirty="0" err="1">
              <a:solidFill>
                <a:schemeClr val="tx1"/>
              </a:solidFill>
              <a:latin typeface="Roboto slab" pitchFamily="2" charset="0"/>
              <a:ea typeface="Roboto slab" pitchFamily="2" charset="0"/>
              <a:cs typeface="Roboto slab" pitchFamily="2" charset="0"/>
            </a:rPr>
            <a:t>Chanmartín</a:t>
          </a:r>
          <a:r>
            <a:rPr lang="es-ES" dirty="0">
              <a:solidFill>
                <a:schemeClr val="tx1"/>
              </a:solidFill>
              <a:latin typeface="Roboto slab" pitchFamily="2" charset="0"/>
              <a:ea typeface="Roboto slab" pitchFamily="2" charset="0"/>
              <a:cs typeface="Roboto slab" pitchFamily="2" charset="0"/>
            </a:rPr>
            <a:t>.</a:t>
          </a:r>
        </a:p>
      </dgm:t>
    </dgm:pt>
    <dgm:pt modelId="{78386D76-AA99-4ABC-B48C-6FCFB4AFDF08}" type="parTrans" cxnId="{231710F3-6E63-4D43-BFD8-C44BEB3214CE}">
      <dgm:prSet/>
      <dgm:spPr/>
      <dgm:t>
        <a:bodyPr/>
        <a:lstStyle/>
        <a:p>
          <a:endParaRPr lang="es-ES"/>
        </a:p>
      </dgm:t>
    </dgm:pt>
    <dgm:pt modelId="{FA0E429F-110B-4AF1-A8F6-537A8C921882}" type="sibTrans" cxnId="{231710F3-6E63-4D43-BFD8-C44BEB3214CE}">
      <dgm:prSet/>
      <dgm:spPr/>
      <dgm:t>
        <a:bodyPr/>
        <a:lstStyle/>
        <a:p>
          <a:endParaRPr lang="es-ES"/>
        </a:p>
      </dgm:t>
    </dgm:pt>
    <dgm:pt modelId="{4E0115D9-506F-4F91-9A42-2FD477D38447}">
      <dgm:prSet/>
      <dgm:spPr>
        <a:solidFill>
          <a:srgbClr val="F4EEDC"/>
        </a:solidFill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Si se va a comprar una propiedad de entre 1 y 3 personas, priorizar la cercanía a Puerta del Sol.</a:t>
          </a:r>
        </a:p>
      </dgm:t>
    </dgm:pt>
    <dgm:pt modelId="{FED97062-EBFD-45BC-9496-A1AAFB5E83E6}" type="parTrans" cxnId="{7142D6B3-2063-4AAD-BF0C-69B38F2D8FFB}">
      <dgm:prSet/>
      <dgm:spPr/>
      <dgm:t>
        <a:bodyPr/>
        <a:lstStyle/>
        <a:p>
          <a:endParaRPr lang="es-ES"/>
        </a:p>
      </dgm:t>
    </dgm:pt>
    <dgm:pt modelId="{FC1FAD2C-E41E-4FDA-84BF-555B6B471B3B}" type="sibTrans" cxnId="{7142D6B3-2063-4AAD-BF0C-69B38F2D8FFB}">
      <dgm:prSet/>
      <dgm:spPr/>
      <dgm:t>
        <a:bodyPr/>
        <a:lstStyle/>
        <a:p>
          <a:endParaRPr lang="es-ES"/>
        </a:p>
      </dgm:t>
    </dgm:pt>
    <dgm:pt modelId="{D6E68579-D63F-4513-B223-62DA2D08D4F0}" type="pres">
      <dgm:prSet presAssocID="{A03037D2-47E9-43D7-BE31-64B066529EBA}" presName="Name0" presStyleCnt="0">
        <dgm:presLayoutVars>
          <dgm:chMax val="7"/>
          <dgm:chPref val="7"/>
          <dgm:dir/>
        </dgm:presLayoutVars>
      </dgm:prSet>
      <dgm:spPr/>
    </dgm:pt>
    <dgm:pt modelId="{204D92DE-8BBC-42C3-A423-712F1F605592}" type="pres">
      <dgm:prSet presAssocID="{A03037D2-47E9-43D7-BE31-64B066529EBA}" presName="Name1" presStyleCnt="0"/>
      <dgm:spPr/>
    </dgm:pt>
    <dgm:pt modelId="{0BE11FD7-6264-475B-BA20-A82AA5FF8458}" type="pres">
      <dgm:prSet presAssocID="{A03037D2-47E9-43D7-BE31-64B066529EBA}" presName="cycle" presStyleCnt="0"/>
      <dgm:spPr/>
    </dgm:pt>
    <dgm:pt modelId="{A53CD731-B6B7-468B-82AB-8237E36B1349}" type="pres">
      <dgm:prSet presAssocID="{A03037D2-47E9-43D7-BE31-64B066529EBA}" presName="srcNode" presStyleLbl="node1" presStyleIdx="0" presStyleCnt="4"/>
      <dgm:spPr/>
    </dgm:pt>
    <dgm:pt modelId="{B4A1E55C-B270-48CB-BE7B-C575E7566FBB}" type="pres">
      <dgm:prSet presAssocID="{A03037D2-47E9-43D7-BE31-64B066529EBA}" presName="conn" presStyleLbl="parChTrans1D2" presStyleIdx="0" presStyleCnt="1"/>
      <dgm:spPr/>
    </dgm:pt>
    <dgm:pt modelId="{A7BAB930-540F-4EB6-9FF4-BD03DA470061}" type="pres">
      <dgm:prSet presAssocID="{A03037D2-47E9-43D7-BE31-64B066529EBA}" presName="extraNode" presStyleLbl="node1" presStyleIdx="0" presStyleCnt="4"/>
      <dgm:spPr/>
    </dgm:pt>
    <dgm:pt modelId="{6CD3139F-9226-46B9-955B-90704B043749}" type="pres">
      <dgm:prSet presAssocID="{A03037D2-47E9-43D7-BE31-64B066529EBA}" presName="dstNode" presStyleLbl="node1" presStyleIdx="0" presStyleCnt="4"/>
      <dgm:spPr/>
    </dgm:pt>
    <dgm:pt modelId="{CB865112-0EFA-4ACB-8DD7-421B7FD5098E}" type="pres">
      <dgm:prSet presAssocID="{A78EC42B-8695-4511-902E-C239C9916330}" presName="text_1" presStyleLbl="node1" presStyleIdx="0" presStyleCnt="4">
        <dgm:presLayoutVars>
          <dgm:bulletEnabled val="1"/>
        </dgm:presLayoutVars>
      </dgm:prSet>
      <dgm:spPr/>
    </dgm:pt>
    <dgm:pt modelId="{8A517A6E-B778-49E1-99B8-43194A8A76C1}" type="pres">
      <dgm:prSet presAssocID="{A78EC42B-8695-4511-902E-C239C9916330}" presName="accent_1" presStyleCnt="0"/>
      <dgm:spPr/>
    </dgm:pt>
    <dgm:pt modelId="{C9CF9833-8AFC-4BD5-90E7-1167BECC77AB}" type="pres">
      <dgm:prSet presAssocID="{A78EC42B-8695-4511-902E-C239C9916330}" presName="accentRepeatNode" presStyleLbl="solidFgAcc1" presStyleIdx="0" presStyleCnt="4"/>
      <dgm:spPr/>
    </dgm:pt>
    <dgm:pt modelId="{BF86685E-C8C7-402F-936A-2F940FF6C65F}" type="pres">
      <dgm:prSet presAssocID="{045FC051-88D3-43F5-8AB8-A6717D1C008A}" presName="text_2" presStyleLbl="node1" presStyleIdx="1" presStyleCnt="4">
        <dgm:presLayoutVars>
          <dgm:bulletEnabled val="1"/>
        </dgm:presLayoutVars>
      </dgm:prSet>
      <dgm:spPr/>
    </dgm:pt>
    <dgm:pt modelId="{9F8EDB98-F7CC-4E0C-9600-E5924491CDCC}" type="pres">
      <dgm:prSet presAssocID="{045FC051-88D3-43F5-8AB8-A6717D1C008A}" presName="accent_2" presStyleCnt="0"/>
      <dgm:spPr/>
    </dgm:pt>
    <dgm:pt modelId="{DE24BF77-FD9B-4A9B-BA05-3A323B21542A}" type="pres">
      <dgm:prSet presAssocID="{045FC051-88D3-43F5-8AB8-A6717D1C008A}" presName="accentRepeatNode" presStyleLbl="solidFgAcc1" presStyleIdx="1" presStyleCnt="4"/>
      <dgm:spPr/>
    </dgm:pt>
    <dgm:pt modelId="{1EFF5F92-5E9D-4AA1-822F-041E1A5323EE}" type="pres">
      <dgm:prSet presAssocID="{69F47642-9D41-4B22-94A2-1AF7DB4740CB}" presName="text_3" presStyleLbl="node1" presStyleIdx="2" presStyleCnt="4">
        <dgm:presLayoutVars>
          <dgm:bulletEnabled val="1"/>
        </dgm:presLayoutVars>
      </dgm:prSet>
      <dgm:spPr/>
    </dgm:pt>
    <dgm:pt modelId="{04CC6E7F-AC3E-4C72-8D49-B7A0EED8B270}" type="pres">
      <dgm:prSet presAssocID="{69F47642-9D41-4B22-94A2-1AF7DB4740CB}" presName="accent_3" presStyleCnt="0"/>
      <dgm:spPr/>
    </dgm:pt>
    <dgm:pt modelId="{5A049C83-E5CE-4E1A-B9E5-F3C9F3271B15}" type="pres">
      <dgm:prSet presAssocID="{69F47642-9D41-4B22-94A2-1AF7DB4740CB}" presName="accentRepeatNode" presStyleLbl="solidFgAcc1" presStyleIdx="2" presStyleCnt="4"/>
      <dgm:spPr/>
    </dgm:pt>
    <dgm:pt modelId="{11B31E41-6D2C-4F92-BA4B-E6987F0B6A0E}" type="pres">
      <dgm:prSet presAssocID="{4E0115D9-506F-4F91-9A42-2FD477D38447}" presName="text_4" presStyleLbl="node1" presStyleIdx="3" presStyleCnt="4">
        <dgm:presLayoutVars>
          <dgm:bulletEnabled val="1"/>
        </dgm:presLayoutVars>
      </dgm:prSet>
      <dgm:spPr/>
    </dgm:pt>
    <dgm:pt modelId="{33B03367-B369-41B3-A54F-FDA431FABAD5}" type="pres">
      <dgm:prSet presAssocID="{4E0115D9-506F-4F91-9A42-2FD477D38447}" presName="accent_4" presStyleCnt="0"/>
      <dgm:spPr/>
    </dgm:pt>
    <dgm:pt modelId="{F8629868-2184-4432-A612-4D9D9B209D4A}" type="pres">
      <dgm:prSet presAssocID="{4E0115D9-506F-4F91-9A42-2FD477D38447}" presName="accentRepeatNode" presStyleLbl="solidFgAcc1" presStyleIdx="3" presStyleCnt="4"/>
      <dgm:spPr/>
    </dgm:pt>
  </dgm:ptLst>
  <dgm:cxnLst>
    <dgm:cxn modelId="{2CE1C811-8BBC-4CEC-9E2C-C6A08EB15334}" type="presOf" srcId="{4E0115D9-506F-4F91-9A42-2FD477D38447}" destId="{11B31E41-6D2C-4F92-BA4B-E6987F0B6A0E}" srcOrd="0" destOrd="0" presId="urn:microsoft.com/office/officeart/2008/layout/VerticalCurvedList"/>
    <dgm:cxn modelId="{2B9E3022-0442-42F4-A38E-2616E2066893}" srcId="{A03037D2-47E9-43D7-BE31-64B066529EBA}" destId="{A78EC42B-8695-4511-902E-C239C9916330}" srcOrd="0" destOrd="0" parTransId="{BB9A4DD7-EF40-4129-A0E8-A0CF9AC2D01D}" sibTransId="{BB979391-B062-4B65-ABE2-3E615B8D04AF}"/>
    <dgm:cxn modelId="{673B0753-6F32-45A3-92F3-B80903FFC538}" type="presOf" srcId="{A03037D2-47E9-43D7-BE31-64B066529EBA}" destId="{D6E68579-D63F-4513-B223-62DA2D08D4F0}" srcOrd="0" destOrd="0" presId="urn:microsoft.com/office/officeart/2008/layout/VerticalCurvedList"/>
    <dgm:cxn modelId="{C6D1A978-7037-4395-99C5-845834999314}" type="presOf" srcId="{69F47642-9D41-4B22-94A2-1AF7DB4740CB}" destId="{1EFF5F92-5E9D-4AA1-822F-041E1A5323EE}" srcOrd="0" destOrd="0" presId="urn:microsoft.com/office/officeart/2008/layout/VerticalCurvedList"/>
    <dgm:cxn modelId="{77C7687E-8C5F-4A3C-9152-12AE89161166}" srcId="{A03037D2-47E9-43D7-BE31-64B066529EBA}" destId="{69F47642-9D41-4B22-94A2-1AF7DB4740CB}" srcOrd="2" destOrd="0" parTransId="{2E427520-EA37-4261-8E97-A8C2B26DE3F4}" sibTransId="{45DC94E9-C01A-42C1-9EB6-F927415E8CEA}"/>
    <dgm:cxn modelId="{7142D6B3-2063-4AAD-BF0C-69B38F2D8FFB}" srcId="{A03037D2-47E9-43D7-BE31-64B066529EBA}" destId="{4E0115D9-506F-4F91-9A42-2FD477D38447}" srcOrd="3" destOrd="0" parTransId="{FED97062-EBFD-45BC-9496-A1AAFB5E83E6}" sibTransId="{FC1FAD2C-E41E-4FDA-84BF-555B6B471B3B}"/>
    <dgm:cxn modelId="{2FD0ECB8-D17A-45CB-90AD-863AEB49BC9E}" type="presOf" srcId="{045FC051-88D3-43F5-8AB8-A6717D1C008A}" destId="{BF86685E-C8C7-402F-936A-2F940FF6C65F}" srcOrd="0" destOrd="0" presId="urn:microsoft.com/office/officeart/2008/layout/VerticalCurvedList"/>
    <dgm:cxn modelId="{ECCFE6E6-4F5A-447E-AD83-1ECE8AA87E4B}" type="presOf" srcId="{A78EC42B-8695-4511-902E-C239C9916330}" destId="{CB865112-0EFA-4ACB-8DD7-421B7FD5098E}" srcOrd="0" destOrd="0" presId="urn:microsoft.com/office/officeart/2008/layout/VerticalCurvedList"/>
    <dgm:cxn modelId="{8481BAF0-3F04-43A8-BC35-13EAE60A3158}" type="presOf" srcId="{BB979391-B062-4B65-ABE2-3E615B8D04AF}" destId="{B4A1E55C-B270-48CB-BE7B-C575E7566FBB}" srcOrd="0" destOrd="0" presId="urn:microsoft.com/office/officeart/2008/layout/VerticalCurvedList"/>
    <dgm:cxn modelId="{231710F3-6E63-4D43-BFD8-C44BEB3214CE}" srcId="{A03037D2-47E9-43D7-BE31-64B066529EBA}" destId="{045FC051-88D3-43F5-8AB8-A6717D1C008A}" srcOrd="1" destOrd="0" parTransId="{78386D76-AA99-4ABC-B48C-6FCFB4AFDF08}" sibTransId="{FA0E429F-110B-4AF1-A8F6-537A8C921882}"/>
    <dgm:cxn modelId="{AD0AF993-7281-43DD-A405-64DFBDEABC06}" type="presParOf" srcId="{D6E68579-D63F-4513-B223-62DA2D08D4F0}" destId="{204D92DE-8BBC-42C3-A423-712F1F605592}" srcOrd="0" destOrd="0" presId="urn:microsoft.com/office/officeart/2008/layout/VerticalCurvedList"/>
    <dgm:cxn modelId="{661488EE-585B-42B9-B2CC-5F1D4CE2F393}" type="presParOf" srcId="{204D92DE-8BBC-42C3-A423-712F1F605592}" destId="{0BE11FD7-6264-475B-BA20-A82AA5FF8458}" srcOrd="0" destOrd="0" presId="urn:microsoft.com/office/officeart/2008/layout/VerticalCurvedList"/>
    <dgm:cxn modelId="{DFFA50EE-332B-4211-BF28-D0560A59F83A}" type="presParOf" srcId="{0BE11FD7-6264-475B-BA20-A82AA5FF8458}" destId="{A53CD731-B6B7-468B-82AB-8237E36B1349}" srcOrd="0" destOrd="0" presId="urn:microsoft.com/office/officeart/2008/layout/VerticalCurvedList"/>
    <dgm:cxn modelId="{B7689C13-BAA9-4E53-B88A-D0276AE32485}" type="presParOf" srcId="{0BE11FD7-6264-475B-BA20-A82AA5FF8458}" destId="{B4A1E55C-B270-48CB-BE7B-C575E7566FBB}" srcOrd="1" destOrd="0" presId="urn:microsoft.com/office/officeart/2008/layout/VerticalCurvedList"/>
    <dgm:cxn modelId="{7F568DBC-DFC6-46D7-B394-57C71C6100EF}" type="presParOf" srcId="{0BE11FD7-6264-475B-BA20-A82AA5FF8458}" destId="{A7BAB930-540F-4EB6-9FF4-BD03DA470061}" srcOrd="2" destOrd="0" presId="urn:microsoft.com/office/officeart/2008/layout/VerticalCurvedList"/>
    <dgm:cxn modelId="{83C05975-1E06-4652-895C-2B0E251EFD55}" type="presParOf" srcId="{0BE11FD7-6264-475B-BA20-A82AA5FF8458}" destId="{6CD3139F-9226-46B9-955B-90704B043749}" srcOrd="3" destOrd="0" presId="urn:microsoft.com/office/officeart/2008/layout/VerticalCurvedList"/>
    <dgm:cxn modelId="{AE4893CB-5B37-4853-A002-B75A8B41F7D7}" type="presParOf" srcId="{204D92DE-8BBC-42C3-A423-712F1F605592}" destId="{CB865112-0EFA-4ACB-8DD7-421B7FD5098E}" srcOrd="1" destOrd="0" presId="urn:microsoft.com/office/officeart/2008/layout/VerticalCurvedList"/>
    <dgm:cxn modelId="{C9F25859-7FFC-40BA-8EC7-03E99B255BA9}" type="presParOf" srcId="{204D92DE-8BBC-42C3-A423-712F1F605592}" destId="{8A517A6E-B778-49E1-99B8-43194A8A76C1}" srcOrd="2" destOrd="0" presId="urn:microsoft.com/office/officeart/2008/layout/VerticalCurvedList"/>
    <dgm:cxn modelId="{39642934-4D66-412C-B5F0-47A56B4F8A34}" type="presParOf" srcId="{8A517A6E-B778-49E1-99B8-43194A8A76C1}" destId="{C9CF9833-8AFC-4BD5-90E7-1167BECC77AB}" srcOrd="0" destOrd="0" presId="urn:microsoft.com/office/officeart/2008/layout/VerticalCurvedList"/>
    <dgm:cxn modelId="{96CF5E34-90DB-43E7-8536-E7B5AA8BD1DA}" type="presParOf" srcId="{204D92DE-8BBC-42C3-A423-712F1F605592}" destId="{BF86685E-C8C7-402F-936A-2F940FF6C65F}" srcOrd="3" destOrd="0" presId="urn:microsoft.com/office/officeart/2008/layout/VerticalCurvedList"/>
    <dgm:cxn modelId="{EE6C7BDF-B16A-4175-8B52-18B6F634D769}" type="presParOf" srcId="{204D92DE-8BBC-42C3-A423-712F1F605592}" destId="{9F8EDB98-F7CC-4E0C-9600-E5924491CDCC}" srcOrd="4" destOrd="0" presId="urn:microsoft.com/office/officeart/2008/layout/VerticalCurvedList"/>
    <dgm:cxn modelId="{60718CED-21D2-4B7C-8106-06597EFA01F0}" type="presParOf" srcId="{9F8EDB98-F7CC-4E0C-9600-E5924491CDCC}" destId="{DE24BF77-FD9B-4A9B-BA05-3A323B21542A}" srcOrd="0" destOrd="0" presId="urn:microsoft.com/office/officeart/2008/layout/VerticalCurvedList"/>
    <dgm:cxn modelId="{555AE79D-B633-4FDE-AFDA-134AC2EE3D93}" type="presParOf" srcId="{204D92DE-8BBC-42C3-A423-712F1F605592}" destId="{1EFF5F92-5E9D-4AA1-822F-041E1A5323EE}" srcOrd="5" destOrd="0" presId="urn:microsoft.com/office/officeart/2008/layout/VerticalCurvedList"/>
    <dgm:cxn modelId="{1DD0A50A-ED3A-4DD8-86D6-3699B0CD38EF}" type="presParOf" srcId="{204D92DE-8BBC-42C3-A423-712F1F605592}" destId="{04CC6E7F-AC3E-4C72-8D49-B7A0EED8B270}" srcOrd="6" destOrd="0" presId="urn:microsoft.com/office/officeart/2008/layout/VerticalCurvedList"/>
    <dgm:cxn modelId="{BDE994BF-DEC9-4783-B0D4-2A4F5E27B771}" type="presParOf" srcId="{04CC6E7F-AC3E-4C72-8D49-B7A0EED8B270}" destId="{5A049C83-E5CE-4E1A-B9E5-F3C9F3271B15}" srcOrd="0" destOrd="0" presId="urn:microsoft.com/office/officeart/2008/layout/VerticalCurvedList"/>
    <dgm:cxn modelId="{8FDF0930-A816-4C62-A1B2-18E4BCAAD134}" type="presParOf" srcId="{204D92DE-8BBC-42C3-A423-712F1F605592}" destId="{11B31E41-6D2C-4F92-BA4B-E6987F0B6A0E}" srcOrd="7" destOrd="0" presId="urn:microsoft.com/office/officeart/2008/layout/VerticalCurvedList"/>
    <dgm:cxn modelId="{9996DF95-4AE2-4630-B39B-731E70E877AD}" type="presParOf" srcId="{204D92DE-8BBC-42C3-A423-712F1F605592}" destId="{33B03367-B369-41B3-A54F-FDA431FABAD5}" srcOrd="8" destOrd="0" presId="urn:microsoft.com/office/officeart/2008/layout/VerticalCurvedList"/>
    <dgm:cxn modelId="{2916A949-7B72-4BCF-8308-910517AE33C1}" type="presParOf" srcId="{33B03367-B369-41B3-A54F-FDA431FABAD5}" destId="{F8629868-2184-4432-A612-4D9D9B209D4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B05F1-B6E7-435D-B708-115F09835E1F}">
      <dsp:nvSpPr>
        <dsp:cNvPr id="0" name=""/>
        <dsp:cNvSpPr/>
      </dsp:nvSpPr>
      <dsp:spPr>
        <a:xfrm>
          <a:off x="5257800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04"/>
              </a:lnTo>
              <a:lnTo>
                <a:pt x="3719932" y="322804"/>
              </a:lnTo>
              <a:lnTo>
                <a:pt x="3719932" y="6456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34F03-0C9B-4AAE-9BF4-2D920B0E0547}">
      <dsp:nvSpPr>
        <dsp:cNvPr id="0" name=""/>
        <dsp:cNvSpPr/>
      </dsp:nvSpPr>
      <dsp:spPr>
        <a:xfrm>
          <a:off x="5212080" y="1852864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2ECB9D-5AD9-42DA-BD6C-7C449FE97F19}">
      <dsp:nvSpPr>
        <dsp:cNvPr id="0" name=""/>
        <dsp:cNvSpPr/>
      </dsp:nvSpPr>
      <dsp:spPr>
        <a:xfrm>
          <a:off x="1537867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3719932" y="0"/>
              </a:moveTo>
              <a:lnTo>
                <a:pt x="3719932" y="322804"/>
              </a:lnTo>
              <a:lnTo>
                <a:pt x="0" y="322804"/>
              </a:lnTo>
              <a:lnTo>
                <a:pt x="0" y="6456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D3720-0D93-4468-9D95-B290017D3F82}">
      <dsp:nvSpPr>
        <dsp:cNvPr id="0" name=""/>
        <dsp:cNvSpPr/>
      </dsp:nvSpPr>
      <dsp:spPr>
        <a:xfrm>
          <a:off x="3720638" y="315702"/>
          <a:ext cx="3074323" cy="1537161"/>
        </a:xfrm>
        <a:prstGeom prst="rect">
          <a:avLst/>
        </a:prstGeom>
        <a:solidFill>
          <a:srgbClr val="004AA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¿Qué parte de la publicación tiene mayor impacto?</a:t>
          </a:r>
        </a:p>
      </dsp:txBody>
      <dsp:txXfrm>
        <a:off x="3720638" y="315702"/>
        <a:ext cx="3074323" cy="1537161"/>
      </dsp:txXfrm>
    </dsp:sp>
    <dsp:sp modelId="{DADBCC30-1705-4E28-9DC3-0E6AED1E00FD}">
      <dsp:nvSpPr>
        <dsp:cNvPr id="0" name=""/>
        <dsp:cNvSpPr/>
      </dsp:nvSpPr>
      <dsp:spPr>
        <a:xfrm>
          <a:off x="706" y="2498473"/>
          <a:ext cx="3074323" cy="1537161"/>
        </a:xfrm>
        <a:prstGeom prst="rect">
          <a:avLst/>
        </a:prstGeom>
        <a:solidFill>
          <a:srgbClr val="5BB7C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b="1" kern="1200" dirty="0">
              <a:solidFill>
                <a:schemeClr val="tx1"/>
              </a:solidFill>
            </a:rPr>
            <a:t>Hipótesis 1: </a:t>
          </a:r>
          <a:r>
            <a:rPr lang="es-ES" sz="2600" b="0" kern="1200" dirty="0">
              <a:solidFill>
                <a:schemeClr val="tx1"/>
              </a:solidFill>
            </a:rPr>
            <a:t>Las condiciones del apartamento y el alquiler</a:t>
          </a:r>
          <a:endParaRPr lang="es-ES" sz="2600" b="1" kern="1200" dirty="0">
            <a:solidFill>
              <a:schemeClr val="tx1"/>
            </a:solidFill>
          </a:endParaRPr>
        </a:p>
      </dsp:txBody>
      <dsp:txXfrm>
        <a:off x="706" y="2498473"/>
        <a:ext cx="3074323" cy="1537161"/>
      </dsp:txXfrm>
    </dsp:sp>
    <dsp:sp modelId="{B2406748-E05F-4339-971A-F6E4DD1CCAD8}">
      <dsp:nvSpPr>
        <dsp:cNvPr id="0" name=""/>
        <dsp:cNvSpPr/>
      </dsp:nvSpPr>
      <dsp:spPr>
        <a:xfrm>
          <a:off x="3720638" y="2498473"/>
          <a:ext cx="3074323" cy="1537161"/>
        </a:xfrm>
        <a:prstGeom prst="rect">
          <a:avLst/>
        </a:prstGeom>
        <a:solidFill>
          <a:srgbClr val="5BB7C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b="1" kern="1200" dirty="0">
              <a:solidFill>
                <a:schemeClr val="tx1"/>
              </a:solidFill>
            </a:rPr>
            <a:t>Hipótesis 2: </a:t>
          </a:r>
          <a:r>
            <a:rPr lang="es-ES" sz="2600" b="0" kern="1200" dirty="0">
              <a:solidFill>
                <a:schemeClr val="tx1"/>
              </a:solidFill>
            </a:rPr>
            <a:t>Las reseñas previas de la propiedad</a:t>
          </a:r>
          <a:endParaRPr lang="es-ES" sz="2600" b="1" kern="1200" dirty="0">
            <a:solidFill>
              <a:schemeClr val="tx1"/>
            </a:solidFill>
          </a:endParaRPr>
        </a:p>
      </dsp:txBody>
      <dsp:txXfrm>
        <a:off x="3720638" y="2498473"/>
        <a:ext cx="3074323" cy="1537161"/>
      </dsp:txXfrm>
    </dsp:sp>
    <dsp:sp modelId="{F68388D3-EFAF-4B7B-88DC-717EE56429BC}">
      <dsp:nvSpPr>
        <dsp:cNvPr id="0" name=""/>
        <dsp:cNvSpPr/>
      </dsp:nvSpPr>
      <dsp:spPr>
        <a:xfrm>
          <a:off x="7440570" y="2498473"/>
          <a:ext cx="3074323" cy="1537161"/>
        </a:xfrm>
        <a:prstGeom prst="rect">
          <a:avLst/>
        </a:prstGeom>
        <a:solidFill>
          <a:srgbClr val="5BB7C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b="1" kern="1200" dirty="0">
              <a:solidFill>
                <a:schemeClr val="tx1"/>
              </a:solidFill>
            </a:rPr>
            <a:t>Hipótesis 3: </a:t>
          </a:r>
          <a:r>
            <a:rPr lang="es-ES" sz="2600" b="0" kern="1200" dirty="0">
              <a:solidFill>
                <a:schemeClr val="tx1"/>
              </a:solidFill>
            </a:rPr>
            <a:t>La localización del apartamento</a:t>
          </a:r>
          <a:endParaRPr lang="es-ES" sz="2600" b="1" kern="1200" dirty="0">
            <a:solidFill>
              <a:schemeClr val="tx1"/>
            </a:solidFill>
          </a:endParaRPr>
        </a:p>
      </dsp:txBody>
      <dsp:txXfrm>
        <a:off x="7440570" y="2498473"/>
        <a:ext cx="3074323" cy="1537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1E55C-B270-48CB-BE7B-C575E7566FBB}">
      <dsp:nvSpPr>
        <dsp:cNvPr id="0" name=""/>
        <dsp:cNvSpPr/>
      </dsp:nvSpPr>
      <dsp:spPr>
        <a:xfrm>
          <a:off x="-5992256" y="-916928"/>
          <a:ext cx="7133444" cy="7133444"/>
        </a:xfrm>
        <a:prstGeom prst="blockArc">
          <a:avLst>
            <a:gd name="adj1" fmla="val 18900000"/>
            <a:gd name="adj2" fmla="val 2700000"/>
            <a:gd name="adj3" fmla="val 303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65112-0EFA-4ACB-8DD7-421B7FD5098E}">
      <dsp:nvSpPr>
        <dsp:cNvPr id="0" name=""/>
        <dsp:cNvSpPr/>
      </dsp:nvSpPr>
      <dsp:spPr>
        <a:xfrm>
          <a:off x="597286" y="407432"/>
          <a:ext cx="9843612" cy="815288"/>
        </a:xfrm>
        <a:prstGeom prst="rect">
          <a:avLst/>
        </a:prstGeom>
        <a:solidFill>
          <a:srgbClr val="004AA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Roboto slab" pitchFamily="2" charset="0"/>
              <a:ea typeface="Roboto slab" pitchFamily="2" charset="0"/>
              <a:cs typeface="Roboto slab" pitchFamily="2" charset="0"/>
            </a:rPr>
            <a:t>Añadir televisión, aire acondicionado, calefacción y cocina a los apartamentos puede permitir fijar precios más altos. </a:t>
          </a:r>
        </a:p>
      </dsp:txBody>
      <dsp:txXfrm>
        <a:off x="597286" y="407432"/>
        <a:ext cx="9843612" cy="815288"/>
      </dsp:txXfrm>
    </dsp:sp>
    <dsp:sp modelId="{C9CF9833-8AFC-4BD5-90E7-1167BECC77AB}">
      <dsp:nvSpPr>
        <dsp:cNvPr id="0" name=""/>
        <dsp:cNvSpPr/>
      </dsp:nvSpPr>
      <dsp:spPr>
        <a:xfrm>
          <a:off x="87730" y="305521"/>
          <a:ext cx="1019110" cy="10191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6685E-C8C7-402F-936A-2F940FF6C65F}">
      <dsp:nvSpPr>
        <dsp:cNvPr id="0" name=""/>
        <dsp:cNvSpPr/>
      </dsp:nvSpPr>
      <dsp:spPr>
        <a:xfrm>
          <a:off x="1064709" y="1630576"/>
          <a:ext cx="9376188" cy="815288"/>
        </a:xfrm>
        <a:prstGeom prst="rect">
          <a:avLst/>
        </a:prstGeom>
        <a:solidFill>
          <a:srgbClr val="84848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tx1"/>
              </a:solidFill>
              <a:latin typeface="Roboto slab" pitchFamily="2" charset="0"/>
              <a:ea typeface="Roboto slab" pitchFamily="2" charset="0"/>
              <a:cs typeface="Roboto slab" pitchFamily="2" charset="0"/>
            </a:rPr>
            <a:t>Ajustar el número de huéspedes admitidos a un máximo de tres por habitación. </a:t>
          </a:r>
        </a:p>
      </dsp:txBody>
      <dsp:txXfrm>
        <a:off x="1064709" y="1630576"/>
        <a:ext cx="9376188" cy="815288"/>
      </dsp:txXfrm>
    </dsp:sp>
    <dsp:sp modelId="{DE24BF77-FD9B-4A9B-BA05-3A323B21542A}">
      <dsp:nvSpPr>
        <dsp:cNvPr id="0" name=""/>
        <dsp:cNvSpPr/>
      </dsp:nvSpPr>
      <dsp:spPr>
        <a:xfrm>
          <a:off x="555154" y="1528665"/>
          <a:ext cx="1019110" cy="10191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F5F92-5E9D-4AA1-822F-041E1A5323EE}">
      <dsp:nvSpPr>
        <dsp:cNvPr id="0" name=""/>
        <dsp:cNvSpPr/>
      </dsp:nvSpPr>
      <dsp:spPr>
        <a:xfrm>
          <a:off x="1064709" y="2853721"/>
          <a:ext cx="9376188" cy="815288"/>
        </a:xfrm>
        <a:prstGeom prst="rect">
          <a:avLst/>
        </a:prstGeom>
        <a:solidFill>
          <a:srgbClr val="5BB7C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tx1"/>
              </a:solidFill>
              <a:latin typeface="Roboto slab" pitchFamily="2" charset="0"/>
              <a:ea typeface="Roboto slab" pitchFamily="2" charset="0"/>
              <a:cs typeface="Roboto slab" pitchFamily="2" charset="0"/>
            </a:rPr>
            <a:t>Fijar tarifas por persona mayores a 60€ solo en aquellos apartamentos que admitan menos de 3 personas.</a:t>
          </a:r>
        </a:p>
      </dsp:txBody>
      <dsp:txXfrm>
        <a:off x="1064709" y="2853721"/>
        <a:ext cx="9376188" cy="815288"/>
      </dsp:txXfrm>
    </dsp:sp>
    <dsp:sp modelId="{5A049C83-E5CE-4E1A-B9E5-F3C9F3271B15}">
      <dsp:nvSpPr>
        <dsp:cNvPr id="0" name=""/>
        <dsp:cNvSpPr/>
      </dsp:nvSpPr>
      <dsp:spPr>
        <a:xfrm>
          <a:off x="555154" y="2751810"/>
          <a:ext cx="1019110" cy="10191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37D0F5-CBC8-436B-B085-AFC831DF6E63}">
      <dsp:nvSpPr>
        <dsp:cNvPr id="0" name=""/>
        <dsp:cNvSpPr/>
      </dsp:nvSpPr>
      <dsp:spPr>
        <a:xfrm>
          <a:off x="597286" y="4076866"/>
          <a:ext cx="9843612" cy="815288"/>
        </a:xfrm>
        <a:prstGeom prst="rect">
          <a:avLst/>
        </a:prstGeom>
        <a:solidFill>
          <a:srgbClr val="F4EED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tx1"/>
              </a:solidFill>
              <a:latin typeface="Roboto slab" pitchFamily="2" charset="0"/>
              <a:ea typeface="Roboto slab" pitchFamily="2" charset="0"/>
              <a:cs typeface="Roboto slab" pitchFamily="2" charset="0"/>
            </a:rPr>
            <a:t>Establecer estrategias para que los huéspedes dejen mejores valoraciones, con especial énfasis en las propiedades de a partir de 4 personas.</a:t>
          </a:r>
        </a:p>
      </dsp:txBody>
      <dsp:txXfrm>
        <a:off x="597286" y="4076866"/>
        <a:ext cx="9843612" cy="815288"/>
      </dsp:txXfrm>
    </dsp:sp>
    <dsp:sp modelId="{E78A3AA8-FF37-4F9D-BDDF-9AB6AD2B24A0}">
      <dsp:nvSpPr>
        <dsp:cNvPr id="0" name=""/>
        <dsp:cNvSpPr/>
      </dsp:nvSpPr>
      <dsp:spPr>
        <a:xfrm>
          <a:off x="87730" y="3974955"/>
          <a:ext cx="1019110" cy="10191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1E55C-B270-48CB-BE7B-C575E7566FBB}">
      <dsp:nvSpPr>
        <dsp:cNvPr id="0" name=""/>
        <dsp:cNvSpPr/>
      </dsp:nvSpPr>
      <dsp:spPr>
        <a:xfrm>
          <a:off x="-5992256" y="-916928"/>
          <a:ext cx="7133444" cy="7133444"/>
        </a:xfrm>
        <a:prstGeom prst="blockArc">
          <a:avLst>
            <a:gd name="adj1" fmla="val 18900000"/>
            <a:gd name="adj2" fmla="val 2700000"/>
            <a:gd name="adj3" fmla="val 303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65112-0EFA-4ACB-8DD7-421B7FD5098E}">
      <dsp:nvSpPr>
        <dsp:cNvPr id="0" name=""/>
        <dsp:cNvSpPr/>
      </dsp:nvSpPr>
      <dsp:spPr>
        <a:xfrm>
          <a:off x="597286" y="407432"/>
          <a:ext cx="9843612" cy="815288"/>
        </a:xfrm>
        <a:prstGeom prst="rect">
          <a:avLst/>
        </a:prstGeom>
        <a:solidFill>
          <a:srgbClr val="004AA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13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Roboto slab" pitchFamily="2" charset="0"/>
              <a:ea typeface="Roboto slab" pitchFamily="2" charset="0"/>
              <a:cs typeface="Roboto slab" pitchFamily="2" charset="0"/>
            </a:rPr>
            <a:t>Prestar especial atención a la limpieza en los apartamentos de a partir de 10 personas.</a:t>
          </a:r>
        </a:p>
      </dsp:txBody>
      <dsp:txXfrm>
        <a:off x="597286" y="407432"/>
        <a:ext cx="9843612" cy="815288"/>
      </dsp:txXfrm>
    </dsp:sp>
    <dsp:sp modelId="{C9CF9833-8AFC-4BD5-90E7-1167BECC77AB}">
      <dsp:nvSpPr>
        <dsp:cNvPr id="0" name=""/>
        <dsp:cNvSpPr/>
      </dsp:nvSpPr>
      <dsp:spPr>
        <a:xfrm>
          <a:off x="87730" y="305521"/>
          <a:ext cx="1019110" cy="10191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6685E-C8C7-402F-936A-2F940FF6C65F}">
      <dsp:nvSpPr>
        <dsp:cNvPr id="0" name=""/>
        <dsp:cNvSpPr/>
      </dsp:nvSpPr>
      <dsp:spPr>
        <a:xfrm>
          <a:off x="1064709" y="1630576"/>
          <a:ext cx="9376188" cy="815288"/>
        </a:xfrm>
        <a:prstGeom prst="rect">
          <a:avLst/>
        </a:prstGeom>
        <a:solidFill>
          <a:srgbClr val="84848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13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solidFill>
                <a:schemeClr val="tx1"/>
              </a:solidFill>
              <a:latin typeface="Roboto slab" pitchFamily="2" charset="0"/>
              <a:ea typeface="Roboto slab" pitchFamily="2" charset="0"/>
              <a:cs typeface="Roboto slab" pitchFamily="2" charset="0"/>
            </a:rPr>
            <a:t>A la hora de adquirir nuevas propiedades, considerar que las zonas que dan mayores posibilidades de fijar precios por persona más altos son Vicálvaro, Salamanca y </a:t>
          </a:r>
          <a:r>
            <a:rPr lang="es-ES" sz="1600" kern="1200" dirty="0" err="1">
              <a:solidFill>
                <a:schemeClr val="tx1"/>
              </a:solidFill>
              <a:latin typeface="Roboto slab" pitchFamily="2" charset="0"/>
              <a:ea typeface="Roboto slab" pitchFamily="2" charset="0"/>
              <a:cs typeface="Roboto slab" pitchFamily="2" charset="0"/>
            </a:rPr>
            <a:t>Chanmartín</a:t>
          </a:r>
          <a:r>
            <a:rPr lang="es-ES" sz="1600" kern="1200" dirty="0">
              <a:solidFill>
                <a:schemeClr val="tx1"/>
              </a:solidFill>
              <a:latin typeface="Roboto slab" pitchFamily="2" charset="0"/>
              <a:ea typeface="Roboto slab" pitchFamily="2" charset="0"/>
              <a:cs typeface="Roboto slab" pitchFamily="2" charset="0"/>
            </a:rPr>
            <a:t>.</a:t>
          </a:r>
        </a:p>
      </dsp:txBody>
      <dsp:txXfrm>
        <a:off x="1064709" y="1630576"/>
        <a:ext cx="9376188" cy="815288"/>
      </dsp:txXfrm>
    </dsp:sp>
    <dsp:sp modelId="{DE24BF77-FD9B-4A9B-BA05-3A323B21542A}">
      <dsp:nvSpPr>
        <dsp:cNvPr id="0" name=""/>
        <dsp:cNvSpPr/>
      </dsp:nvSpPr>
      <dsp:spPr>
        <a:xfrm>
          <a:off x="555154" y="1528665"/>
          <a:ext cx="1019110" cy="10191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F5F92-5E9D-4AA1-822F-041E1A5323EE}">
      <dsp:nvSpPr>
        <dsp:cNvPr id="0" name=""/>
        <dsp:cNvSpPr/>
      </dsp:nvSpPr>
      <dsp:spPr>
        <a:xfrm>
          <a:off x="1064709" y="2853721"/>
          <a:ext cx="9376188" cy="815288"/>
        </a:xfrm>
        <a:prstGeom prst="rect">
          <a:avLst/>
        </a:prstGeom>
        <a:solidFill>
          <a:srgbClr val="5BB7C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13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solidFill>
                <a:schemeClr val="tx1"/>
              </a:solidFill>
              <a:latin typeface="Roboto slab" pitchFamily="2" charset="0"/>
              <a:ea typeface="Roboto slab" pitchFamily="2" charset="0"/>
              <a:cs typeface="Roboto slab" pitchFamily="2" charset="0"/>
            </a:rPr>
            <a:t>A la hora de comprar nuevas propiedades, si esta es de más de 10 personas, comprarla lo más cercanas posible al aeropuerto. </a:t>
          </a:r>
        </a:p>
      </dsp:txBody>
      <dsp:txXfrm>
        <a:off x="1064709" y="2853721"/>
        <a:ext cx="9376188" cy="815288"/>
      </dsp:txXfrm>
    </dsp:sp>
    <dsp:sp modelId="{5A049C83-E5CE-4E1A-B9E5-F3C9F3271B15}">
      <dsp:nvSpPr>
        <dsp:cNvPr id="0" name=""/>
        <dsp:cNvSpPr/>
      </dsp:nvSpPr>
      <dsp:spPr>
        <a:xfrm>
          <a:off x="555154" y="2751810"/>
          <a:ext cx="1019110" cy="10191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31E41-6D2C-4F92-BA4B-E6987F0B6A0E}">
      <dsp:nvSpPr>
        <dsp:cNvPr id="0" name=""/>
        <dsp:cNvSpPr/>
      </dsp:nvSpPr>
      <dsp:spPr>
        <a:xfrm>
          <a:off x="597286" y="4076866"/>
          <a:ext cx="9843612" cy="815288"/>
        </a:xfrm>
        <a:prstGeom prst="rect">
          <a:avLst/>
        </a:prstGeom>
        <a:solidFill>
          <a:srgbClr val="F4EED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13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solidFill>
                <a:schemeClr val="tx1"/>
              </a:solidFill>
            </a:rPr>
            <a:t>Si se va a comprar una propiedad de entre 1 y 3 personas, priorizar la cercanía a Puerta del Sol.</a:t>
          </a:r>
        </a:p>
      </dsp:txBody>
      <dsp:txXfrm>
        <a:off x="597286" y="4076866"/>
        <a:ext cx="9843612" cy="815288"/>
      </dsp:txXfrm>
    </dsp:sp>
    <dsp:sp modelId="{F8629868-2184-4432-A612-4D9D9B209D4A}">
      <dsp:nvSpPr>
        <dsp:cNvPr id="0" name=""/>
        <dsp:cNvSpPr/>
      </dsp:nvSpPr>
      <dsp:spPr>
        <a:xfrm>
          <a:off x="87730" y="3974955"/>
          <a:ext cx="1019110" cy="10191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46AEA254-0C0F-E595-05E4-ABDCA74F0A89}"/>
              </a:ext>
            </a:extLst>
          </p:cNvPr>
          <p:cNvGrpSpPr/>
          <p:nvPr userDrawn="1"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922EB276-884F-5736-1D75-4428FAE922A3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Triángulo rectángulo 7">
              <a:extLst>
                <a:ext uri="{FF2B5EF4-FFF2-40B4-BE49-F238E27FC236}">
                  <a16:creationId xmlns:a16="http://schemas.microsoft.com/office/drawing/2014/main" id="{3411D3A2-98E6-BDA1-A0F6-8770B7E33B22}"/>
                </a:ext>
              </a:extLst>
            </p:cNvPr>
            <p:cNvSpPr/>
            <p:nvPr userDrawn="1"/>
          </p:nvSpPr>
          <p:spPr>
            <a:xfrm>
              <a:off x="-1" y="0"/>
              <a:ext cx="6779491" cy="6858000"/>
            </a:xfrm>
            <a:prstGeom prst="rtTriangle">
              <a:avLst/>
            </a:prstGeom>
            <a:solidFill>
              <a:srgbClr val="5BB7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Triángulo rectángulo 8">
              <a:extLst>
                <a:ext uri="{FF2B5EF4-FFF2-40B4-BE49-F238E27FC236}">
                  <a16:creationId xmlns:a16="http://schemas.microsoft.com/office/drawing/2014/main" id="{F99F0A13-8A73-C766-8CFD-FD0E1A2EA184}"/>
                </a:ext>
              </a:extLst>
            </p:cNvPr>
            <p:cNvSpPr/>
            <p:nvPr userDrawn="1"/>
          </p:nvSpPr>
          <p:spPr>
            <a:xfrm flipV="1">
              <a:off x="-2" y="0"/>
              <a:ext cx="4738257" cy="4451927"/>
            </a:xfrm>
            <a:prstGeom prst="rtTriangle">
              <a:avLst/>
            </a:prstGeom>
            <a:solidFill>
              <a:srgbClr val="F4EE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12B3DFA-853F-CFF8-CBB3-EE6909CF5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2154" y="1175184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4EEDC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86513C-7D11-DCA3-F004-23E50A744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6397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4EED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9A1988-2E18-7C4F-6388-27B3AF99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20/04/2024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4E9C50-E303-0FA8-F388-C080B397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2767B1-5AC7-409C-3555-4E0EE5FA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53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6D268-C4F0-12C7-6E9D-DF0D381F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F0837C-2BCE-1172-64A5-3FED5CB36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1AA6B-F1C7-AF99-78BB-E50FBCD7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20/04/2024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53C7BB-90C6-56B1-EFB0-6647C1AC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B646C8-1CC7-3C2F-ACF1-9EEFB4FE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6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334A79-FC82-1DAF-480F-465BADC14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628E58-F79A-3F35-F52A-2660F828D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B57AB7-45DD-D65D-9557-5744B808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20/04/2024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7B97F7-F73D-F23F-9FF5-E95B7E83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68D814-F5AB-80C4-251E-9B5F78D2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33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D71A-BFD5-CC43-3899-EDC6F008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9CAEAF-4C6D-C924-645E-2F1FE5DC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1pPr>
            <a:lvl2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2pPr>
            <a:lvl3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3pPr>
            <a:lvl4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4pPr>
            <a:lvl5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580E34-9344-5198-E15A-23374E44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20/04/2024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CEF7EB-8601-3A14-1F1A-85E1B957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09B831-36C4-AAA8-2B02-625CD545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Triángulo rectángulo 12">
            <a:extLst>
              <a:ext uri="{FF2B5EF4-FFF2-40B4-BE49-F238E27FC236}">
                <a16:creationId xmlns:a16="http://schemas.microsoft.com/office/drawing/2014/main" id="{99AF1750-1174-95FC-B720-C950832FDEA7}"/>
              </a:ext>
            </a:extLst>
          </p:cNvPr>
          <p:cNvSpPr/>
          <p:nvPr userDrawn="1"/>
        </p:nvSpPr>
        <p:spPr>
          <a:xfrm>
            <a:off x="0" y="4036291"/>
            <a:ext cx="1911927" cy="2821709"/>
          </a:xfrm>
          <a:prstGeom prst="rtTriangle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riángulo rectángulo 13">
            <a:extLst>
              <a:ext uri="{FF2B5EF4-FFF2-40B4-BE49-F238E27FC236}">
                <a16:creationId xmlns:a16="http://schemas.microsoft.com/office/drawing/2014/main" id="{AD8F01FA-FDEE-9FB0-435A-4D9F3B5C3106}"/>
              </a:ext>
            </a:extLst>
          </p:cNvPr>
          <p:cNvSpPr/>
          <p:nvPr userDrawn="1"/>
        </p:nvSpPr>
        <p:spPr>
          <a:xfrm flipH="1" flipV="1">
            <a:off x="10714181" y="-1"/>
            <a:ext cx="1477818" cy="2456873"/>
          </a:xfrm>
          <a:prstGeom prst="rtTriangle">
            <a:avLst/>
          </a:prstGeom>
          <a:solidFill>
            <a:srgbClr val="5BB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9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02B33-A797-5B08-840F-01AD30E0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5E8A8E-3E16-01F9-24E9-3C97431B3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3089B5-DF6F-5B40-46B6-FAB8AAB6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20/04/2024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A110AB-3110-C6D4-EC7F-DA137CC2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74E327-43E8-F776-0BE9-562E0B83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37F0711B-7F8D-836E-3EFB-2C09C3032B78}"/>
              </a:ext>
            </a:extLst>
          </p:cNvPr>
          <p:cNvGrpSpPr/>
          <p:nvPr userDrawn="1"/>
        </p:nvGrpSpPr>
        <p:grpSpPr>
          <a:xfrm>
            <a:off x="0" y="4021571"/>
            <a:ext cx="7527636" cy="2852737"/>
            <a:chOff x="0" y="2268537"/>
            <a:chExt cx="5089236" cy="4605771"/>
          </a:xfrm>
        </p:grpSpPr>
        <p:sp>
          <p:nvSpPr>
            <p:cNvPr id="7" name="Triángulo rectángulo 6">
              <a:extLst>
                <a:ext uri="{FF2B5EF4-FFF2-40B4-BE49-F238E27FC236}">
                  <a16:creationId xmlns:a16="http://schemas.microsoft.com/office/drawing/2014/main" id="{30FB001E-826D-AE06-AC75-790D143AC9C8}"/>
                </a:ext>
              </a:extLst>
            </p:cNvPr>
            <p:cNvSpPr/>
            <p:nvPr userDrawn="1"/>
          </p:nvSpPr>
          <p:spPr>
            <a:xfrm>
              <a:off x="0" y="2268537"/>
              <a:ext cx="5089236" cy="4589463"/>
            </a:xfrm>
            <a:prstGeom prst="rtTriangle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Triángulo rectángulo 7">
              <a:extLst>
                <a:ext uri="{FF2B5EF4-FFF2-40B4-BE49-F238E27FC236}">
                  <a16:creationId xmlns:a16="http://schemas.microsoft.com/office/drawing/2014/main" id="{607306AA-853F-A186-6F1D-749BBBCE9559}"/>
                </a:ext>
              </a:extLst>
            </p:cNvPr>
            <p:cNvSpPr/>
            <p:nvPr userDrawn="1"/>
          </p:nvSpPr>
          <p:spPr>
            <a:xfrm>
              <a:off x="0" y="3343564"/>
              <a:ext cx="5089236" cy="3527137"/>
            </a:xfrm>
            <a:prstGeom prst="rtTriangle">
              <a:avLst/>
            </a:prstGeom>
            <a:solidFill>
              <a:srgbClr val="F4EE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Triángulo rectángulo 8">
              <a:extLst>
                <a:ext uri="{FF2B5EF4-FFF2-40B4-BE49-F238E27FC236}">
                  <a16:creationId xmlns:a16="http://schemas.microsoft.com/office/drawing/2014/main" id="{63106436-A8AF-F278-14A8-8E6F5C0B8D3D}"/>
                </a:ext>
              </a:extLst>
            </p:cNvPr>
            <p:cNvSpPr/>
            <p:nvPr userDrawn="1"/>
          </p:nvSpPr>
          <p:spPr>
            <a:xfrm>
              <a:off x="0" y="4304145"/>
              <a:ext cx="5089236" cy="2570163"/>
            </a:xfrm>
            <a:prstGeom prst="rtTriangle">
              <a:avLst/>
            </a:prstGeom>
            <a:solidFill>
              <a:srgbClr val="5BB7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19477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578C1-AD7C-DFD7-5B25-4F056B4F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F234D8-AA3F-39CF-BE70-D0169B67E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2C1DD4-86C2-630C-132A-65865BAD5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DFBA16-982E-39DE-90A6-D783B959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20/04/2024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79CAFF-028C-0D60-F1C0-917E5DEE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2FF34D-6DE4-E24E-DA3B-CCA52F95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191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42793-6E12-C152-7876-844860D3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86553C-EB89-B80C-3B36-AB292D80C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7B9A6-9FB8-FB4E-B009-BE1EE8526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C082F3-5149-7D3A-F8F0-789324734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D43250-600A-BCDD-AFD3-BD6911B8B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5F543F-4B9C-A5A9-7C9B-F8783145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20/04/2024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76421E-AECF-6F43-6BC4-37F812FF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10CD66-F491-0A8B-4142-3699C16C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050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2B9B9-3F36-D366-527B-EA3DF718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E94914-7D44-462F-B296-069EBA6C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20/04/2024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101E24-296E-9DEE-0D7D-EAD26838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3A1E82-F569-8DCD-E276-B44BAB38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39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11C219-4286-BCE8-2BAA-7E19BF4E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20/04/2024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51E896-A064-8F85-1B27-5829801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5BA918-9D9C-5C3B-2B10-9267D92F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52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82354-78D8-1756-0CDC-BE02B6A26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E58515-BCDC-25DC-DBC6-FDF58C38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61986F-51A4-5FE6-1C21-4A03F65B8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14AB44-0E9F-7B03-7742-CCB65AB2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20/04/2024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6A8A50-7286-675A-A2A3-8942FBB1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BDB5C0-244E-9361-D88F-9D72BED2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91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9D9A4-E124-EEC5-7A88-1C5E4159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E85EEB-B346-E5F7-EED6-8FCB11200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0BC4DB-BEBD-166E-CD7A-109B0F658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3AAD11-228E-DD4A-7911-6DE7D062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20/04/2024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EC9BB9-B411-FA55-5176-9EB9C984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6EA2DA-9742-D62D-0E11-CF49947A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32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1386BA-B38C-4F14-68D2-44F156FF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AC7A54-B3FC-11CA-60DE-E651D692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BA9D36-1A7A-F1C6-DDE8-50D18B254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DC7EB3-C32B-4517-ACA9-39F87FBDDF6C}" type="datetimeFigureOut">
              <a:rPr lang="es-ES" smtClean="0"/>
              <a:t>20/04/2024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AF1A42-40D2-266C-7A12-266DAF85F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9CD61-F4BA-BC6F-4929-85C990226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22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26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7B684-4696-CC7B-A17B-AC53136AB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2154" y="2533445"/>
            <a:ext cx="9144000" cy="1791110"/>
          </a:xfrm>
          <a:ln>
            <a:noFill/>
          </a:ln>
        </p:spPr>
        <p:txBody>
          <a:bodyPr/>
          <a:lstStyle/>
          <a:p>
            <a:r>
              <a:rPr lang="es-ES" dirty="0">
                <a:ln w="19050">
                  <a:noFill/>
                </a:ln>
                <a:solidFill>
                  <a:schemeClr val="bg1"/>
                </a:solidFill>
                <a:latin typeface="Roboto slab" panose="020F0502020204030204" pitchFamily="2" charset="0"/>
                <a:ea typeface="Roboto slab" panose="020F0502020204030204" pitchFamily="2" charset="0"/>
                <a:cs typeface="Roboto slab" panose="020F0502020204030204" pitchFamily="2" charset="0"/>
              </a:rPr>
              <a:t>Análisis de datos </a:t>
            </a:r>
            <a:br>
              <a:rPr lang="es-ES" dirty="0">
                <a:ln w="19050">
                  <a:noFill/>
                </a:ln>
                <a:solidFill>
                  <a:schemeClr val="bg1"/>
                </a:solidFill>
                <a:latin typeface="Roboto slab" panose="020F0502020204030204" pitchFamily="2" charset="0"/>
                <a:ea typeface="Roboto slab" panose="020F0502020204030204" pitchFamily="2" charset="0"/>
                <a:cs typeface="Roboto slab" panose="020F0502020204030204" pitchFamily="2" charset="0"/>
              </a:rPr>
            </a:br>
            <a:r>
              <a:rPr lang="es-ES" dirty="0" err="1">
                <a:ln w="19050">
                  <a:noFill/>
                </a:ln>
                <a:solidFill>
                  <a:schemeClr val="bg1"/>
                </a:solidFill>
                <a:latin typeface="Roboto slab" panose="020F0502020204030204" pitchFamily="2" charset="0"/>
                <a:ea typeface="Roboto slab" panose="020F0502020204030204" pitchFamily="2" charset="0"/>
                <a:cs typeface="Roboto slab" panose="020F0502020204030204" pitchFamily="2" charset="0"/>
              </a:rPr>
              <a:t>AirBnB</a:t>
            </a:r>
            <a:r>
              <a:rPr lang="es-ES" dirty="0">
                <a:ln w="19050">
                  <a:noFill/>
                </a:ln>
                <a:solidFill>
                  <a:schemeClr val="bg1"/>
                </a:solidFill>
                <a:latin typeface="Roboto slab" panose="020F0502020204030204" pitchFamily="2" charset="0"/>
                <a:ea typeface="Roboto slab" panose="020F0502020204030204" pitchFamily="2" charset="0"/>
                <a:cs typeface="Roboto slab" panose="020F0502020204030204" pitchFamily="2" charset="0"/>
              </a:rPr>
              <a:t> en Madrid</a:t>
            </a:r>
          </a:p>
        </p:txBody>
      </p:sp>
    </p:spTree>
    <p:extLst>
      <p:ext uri="{BB962C8B-B14F-4D97-AF65-F5344CB8AC3E}">
        <p14:creationId xmlns:p14="http://schemas.microsoft.com/office/powerpoint/2010/main" val="1449311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5B34B-E558-DBEB-767F-6A7E022E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Condiciones de la propiedad y el alquiler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E333C5B-23A8-AD64-E7A3-D2D30F6EE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859" y="1828800"/>
            <a:ext cx="6146602" cy="495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9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5B34B-E558-DBEB-767F-6A7E022E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Condiciones de la propiedad y el alquiler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977037-41E0-B98B-96C6-C17DC2C3B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0908" y="1995350"/>
            <a:ext cx="5963678" cy="449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70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5B34B-E558-DBEB-767F-6A7E022E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Condiciones de la propiedad y el alquiler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E2910EF-459F-8BCE-D033-0D0C9942F34E}"/>
              </a:ext>
            </a:extLst>
          </p:cNvPr>
          <p:cNvGrpSpPr/>
          <p:nvPr/>
        </p:nvGrpSpPr>
        <p:grpSpPr>
          <a:xfrm>
            <a:off x="761773" y="1763935"/>
            <a:ext cx="10668454" cy="4324350"/>
            <a:chOff x="894444" y="1763935"/>
            <a:chExt cx="10668454" cy="432435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6E977037-41E0-B98B-96C6-C17DC2C3B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4444" y="1817519"/>
              <a:ext cx="5229679" cy="4217183"/>
            </a:xfrm>
            <a:prstGeom prst="rect">
              <a:avLst/>
            </a:prstGeom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F31B761-C2BF-EF80-24B2-309245941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4123" y="1763935"/>
              <a:ext cx="5438775" cy="4324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0094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F861D-624C-5C25-86C9-603E66F5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Insights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0C1ECC-D2F7-B197-7CDC-3302F2634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504"/>
            <a:ext cx="10515600" cy="490629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Los apartamentos con TV, calefacción, aire acondicionado y cocina tienen precios generales más altos, aunque de media no hay diferencias con respecto a los precios por persona.</a:t>
            </a:r>
          </a:p>
          <a:p>
            <a:pPr algn="just"/>
            <a:r>
              <a:rPr lang="es-ES" dirty="0"/>
              <a:t>Los precios suben con el número de personas alojadas, pero el precio por persona es mayor cuantas menos personas se alojen en el apartamento. </a:t>
            </a:r>
          </a:p>
          <a:p>
            <a:pPr algn="just"/>
            <a:r>
              <a:rPr lang="es-ES" dirty="0"/>
              <a:t>Los precios por persona por encima de los 50€ son exclusivos de apartamentos de entre 1 y 3 personas.</a:t>
            </a:r>
          </a:p>
          <a:p>
            <a:pPr algn="just"/>
            <a:r>
              <a:rPr lang="es-ES" dirty="0"/>
              <a:t>A más personas compartiendo una misma habitación, menores precios por persona. </a:t>
            </a:r>
          </a:p>
          <a:p>
            <a:pPr algn="just"/>
            <a:r>
              <a:rPr lang="es-ES" dirty="0"/>
              <a:t>En general los precios son más altos cuando el apartamento entero es para una persona. </a:t>
            </a:r>
          </a:p>
          <a:p>
            <a:pPr algn="just"/>
            <a:r>
              <a:rPr lang="es-ES" dirty="0"/>
              <a:t>El tipo de cama solo parece estar relacionado con el precio para apartamentos enteros para una persona. 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1856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DA14B-CBA4-6F56-2D7E-A397ED29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Hipótesis 2: </a:t>
            </a:r>
            <a:r>
              <a:rPr lang="es-ES" dirty="0"/>
              <a:t>Las reseñas previas de la propiedad tienen un efecto sobre los precios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988367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53D15-D8F9-9524-D2D7-5515F7BA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Reseñas previas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50958F-9070-C340-5C97-4C576C34A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829" y="1465007"/>
            <a:ext cx="6143510" cy="539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88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53D15-D8F9-9524-D2D7-5515F7BA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Reseñas previas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50958F-9070-C340-5C97-4C576C34A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7076" y="1465007"/>
            <a:ext cx="6047015" cy="539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19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53D15-D8F9-9524-D2D7-5515F7BA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Reseñas previas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0AF1EF-FEBC-25E4-467D-63CA7CEAE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75649" y="1516483"/>
            <a:ext cx="7180664" cy="524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50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53D15-D8F9-9524-D2D7-5515F7BA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Reseñas previas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50958F-9070-C340-5C97-4C576C34A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2929" y="1357488"/>
            <a:ext cx="6961240" cy="542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13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53AF7-CEB6-8488-7438-6B83D5F1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Insights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D0AC2C-E63D-752F-84EF-6C0D3BEE9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precios generales son ligeramente más altos de media en los apartamentos con buenas reseñas relativas a la limpieza. </a:t>
            </a:r>
          </a:p>
          <a:p>
            <a:r>
              <a:rPr lang="es-ES" dirty="0"/>
              <a:t>Las buenas reseñas en todos los ámbitos están relacionadas con mayores precios por persona. </a:t>
            </a:r>
          </a:p>
          <a:p>
            <a:r>
              <a:rPr lang="es-ES" dirty="0"/>
              <a:t>En general hay una correlación positiva entre buenas reseñas y precios, en especial en los casos:</a:t>
            </a:r>
          </a:p>
          <a:p>
            <a:pPr lvl="1"/>
            <a:r>
              <a:rPr lang="es-ES" dirty="0"/>
              <a:t>Reseñas de limpieza en apartamentos de más de 10 personas.</a:t>
            </a:r>
          </a:p>
          <a:p>
            <a:r>
              <a:rPr lang="es-ES" dirty="0"/>
              <a:t>En la zona de Fuencarral – El pardo no hay correlación entre las reseñas y los precios.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870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AF0D5-BD50-2C86-FC24-B272B838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Contexto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BB8716-CA02-78CB-A27C-ED3805A0D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Total: </a:t>
            </a:r>
            <a:r>
              <a:rPr lang="es-ES" b="0" i="0" dirty="0"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17180 apartamentos </a:t>
            </a:r>
            <a:endParaRPr lang="es-ES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2FC006-EED5-BA0B-CFB9-EFD493382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213" y="2250051"/>
            <a:ext cx="5524500" cy="43243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35F667-4C12-4ECA-582C-0A25E5721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5525" y="2250051"/>
            <a:ext cx="55245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64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DA14B-CBA4-6F56-2D7E-A397ED29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Hipótesis 3: </a:t>
            </a:r>
            <a:r>
              <a:rPr lang="es-ES" dirty="0"/>
              <a:t>La localización de los apartamentos influye en los precios del alquiler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615356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7EFDA-7DB8-82D5-2EA6-A909575B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Impacto de la ubicación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BC6AD34-9840-AF33-ABFC-5A9C2F788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1352243"/>
            <a:ext cx="53625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4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7EFDA-7DB8-82D5-2EA6-A909575B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Impacto de la ubicación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FAF4A6-0AFF-6D31-2023-626AA7A99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09" y="1391572"/>
            <a:ext cx="53625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33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53D15-D8F9-9524-D2D7-5515F7BA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Impacto de la ubicación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E8B8026-7962-8297-1D22-44B0E0983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0307" y="1794694"/>
            <a:ext cx="9151340" cy="444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46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53D15-D8F9-9524-D2D7-5515F7BA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Impacto de la ubicación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E8B8026-7962-8297-1D22-44B0E0983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0307" y="1794694"/>
            <a:ext cx="9151340" cy="444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23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7EFDA-7DB8-82D5-2EA6-A909575B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Impacto de la ubicación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FAF4A6-0AFF-6D31-2023-626AA7A99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2159" y="1381681"/>
            <a:ext cx="6801001" cy="540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21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3B25F-88D2-104C-21E6-BD868E3B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Insights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0FA222-2698-50FC-6C9D-4A4135BF4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" dirty="0"/>
              <a:t>Salamanca, Centro y Moncloa son las zonas con mayores precios en general. </a:t>
            </a:r>
          </a:p>
          <a:p>
            <a:pPr algn="just"/>
            <a:r>
              <a:rPr lang="es-ES" dirty="0"/>
              <a:t>Vicálvaro, Salamanca y </a:t>
            </a:r>
            <a:r>
              <a:rPr lang="es-ES" dirty="0" err="1"/>
              <a:t>Chanmartín</a:t>
            </a:r>
            <a:r>
              <a:rPr lang="es-ES" dirty="0"/>
              <a:t> son las zonas con mayores precios por persona. </a:t>
            </a:r>
          </a:p>
          <a:p>
            <a:pPr algn="just"/>
            <a:r>
              <a:rPr lang="es-ES" dirty="0"/>
              <a:t>Esto último puede deberse a que en Vicálvaro más del 70 % de los apartamentos son para solo una persona, el tipo de apartamento más caro. En </a:t>
            </a:r>
            <a:r>
              <a:rPr lang="es-ES" dirty="0" err="1"/>
              <a:t>Chanmartín</a:t>
            </a:r>
            <a:r>
              <a:rPr lang="es-ES" dirty="0"/>
              <a:t> y Salamanca predominan los apartamentos completos para una persona. </a:t>
            </a:r>
          </a:p>
          <a:p>
            <a:pPr algn="just"/>
            <a:r>
              <a:rPr lang="es-ES" dirty="0"/>
              <a:t>En apartamentos para una persona hay una correlación negativa entre la distancia a Puerta del Sol y el precio, y la distancia al aeropuerto no está correlacionada con los precios, lo contrario ocurre en apartamentos de más de 10 persona. </a:t>
            </a:r>
          </a:p>
        </p:txBody>
      </p:sp>
    </p:spTree>
    <p:extLst>
      <p:ext uri="{BB962C8B-B14F-4D97-AF65-F5344CB8AC3E}">
        <p14:creationId xmlns:p14="http://schemas.microsoft.com/office/powerpoint/2010/main" val="879821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452CC-D0EB-2D67-A12E-4858031D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Recomendaciones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9838A79-DB92-E1E6-2811-8C15A9356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097602"/>
              </p:ext>
            </p:extLst>
          </p:nvPr>
        </p:nvGraphicFramePr>
        <p:xfrm>
          <a:off x="838200" y="1297858"/>
          <a:ext cx="10515600" cy="5299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8B502227-08C2-B365-16C4-83655C1B6F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188" y="1730016"/>
            <a:ext cx="900000" cy="900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52153B0-798D-5380-B453-A277507A99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5852" y="2813730"/>
            <a:ext cx="900000" cy="900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3BACDAD-2D51-DC9B-99BB-189CB99E4A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5852" y="4045973"/>
            <a:ext cx="900001" cy="90000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03F5E94-F13D-BCA5-31E7-30DA3971F4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0668" y="5454968"/>
            <a:ext cx="690367" cy="69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92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452CC-D0EB-2D67-A12E-4858031D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Recomendaciones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9838A79-DB92-E1E6-2811-8C15A9356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159736"/>
              </p:ext>
            </p:extLst>
          </p:nvPr>
        </p:nvGraphicFramePr>
        <p:xfrm>
          <a:off x="838200" y="1297858"/>
          <a:ext cx="10515600" cy="5299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C05EC413-1926-FE57-6C0B-D5F27F35EE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641" y="1612634"/>
            <a:ext cx="900000" cy="900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FE97718-0989-DA64-8852-A2DBC37CA7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1641" y="2833093"/>
            <a:ext cx="900000" cy="90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9FC92F1-18FA-E996-69C1-89306F47BB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9573" y="4131023"/>
            <a:ext cx="848032" cy="84803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D24437A-066D-BA52-E652-990FC7AD6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3589" y="528908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5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2EBD5-A93F-3CAE-D00A-1C07B0475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F7C62D-97CA-76F8-035B-C569CE23F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Los precios de los apartamentos tienen </a:t>
            </a:r>
            <a:r>
              <a:rPr lang="es-ES" dirty="0"/>
              <a:t>su</a:t>
            </a:r>
            <a:r>
              <a:rPr lang="es-ES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 mediana en 60€ y 20€ por persona.</a:t>
            </a:r>
          </a:p>
          <a:p>
            <a:r>
              <a:rPr lang="es-ES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Los precios de los apartamentos en su total tienen mayor variabilidad que los precios por persona. </a:t>
            </a:r>
          </a:p>
          <a:p>
            <a:r>
              <a:rPr lang="es-ES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Los precios de los alquileres por persona tienen el primer y el tercer cuartil en: 15€ y 27,5€.</a:t>
            </a:r>
          </a:p>
        </p:txBody>
      </p:sp>
    </p:spTree>
    <p:extLst>
      <p:ext uri="{BB962C8B-B14F-4D97-AF65-F5344CB8AC3E}">
        <p14:creationId xmlns:p14="http://schemas.microsoft.com/office/powerpoint/2010/main" val="35074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82629-24A4-E128-8D69-0C60840C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EF11D7-A541-1C51-B739-3EBE75EDE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4805"/>
            <a:ext cx="10515600" cy="3853375"/>
          </a:xfrm>
        </p:spPr>
        <p:txBody>
          <a:bodyPr>
            <a:normAutofit/>
          </a:bodyPr>
          <a:lstStyle/>
          <a:p>
            <a:pPr algn="ctr"/>
            <a:r>
              <a:rPr lang="es-ES" sz="3600" b="0" dirty="0">
                <a:solidFill>
                  <a:srgbClr val="FFFFFF"/>
                </a:solidFill>
                <a:effectLst/>
                <a:highlight>
                  <a:srgbClr val="004AAD"/>
                </a:highlight>
              </a:rPr>
              <a:t>"¿Qué parte de una publicación de </a:t>
            </a:r>
            <a:r>
              <a:rPr lang="es-ES" sz="3600" b="0" dirty="0" err="1">
                <a:solidFill>
                  <a:srgbClr val="FFFFFF"/>
                </a:solidFill>
                <a:effectLst/>
                <a:highlight>
                  <a:srgbClr val="004AAD"/>
                </a:highlight>
              </a:rPr>
              <a:t>AirBnB</a:t>
            </a:r>
            <a:r>
              <a:rPr lang="es-ES" sz="3600" b="0" dirty="0">
                <a:solidFill>
                  <a:srgbClr val="FFFFFF"/>
                </a:solidFill>
                <a:effectLst/>
                <a:highlight>
                  <a:srgbClr val="004AAD"/>
                </a:highlight>
              </a:rPr>
              <a:t> (condiciones de la propiedad y el alquiler, reseñas previas y localización) tiene mayor impacto en los precios de los alquileres de apartamentos en Madrid?“</a:t>
            </a:r>
          </a:p>
          <a:p>
            <a:pPr algn="ctr"/>
            <a:endParaRPr lang="es-ES" sz="3600" dirty="0">
              <a:solidFill>
                <a:srgbClr val="FFFFFF"/>
              </a:solidFill>
              <a:highlight>
                <a:srgbClr val="004AAD"/>
              </a:highlight>
            </a:endParaRPr>
          </a:p>
          <a:p>
            <a:pPr algn="ctr"/>
            <a:r>
              <a:rPr lang="es-ES" sz="2000" dirty="0">
                <a:solidFill>
                  <a:srgbClr val="FFFFFF"/>
                </a:solidFill>
                <a:highlight>
                  <a:srgbClr val="004AAD"/>
                </a:highlight>
              </a:rPr>
              <a:t>No se consideran apartamentos de más de 195 € por noche (el 10 % más alto)</a:t>
            </a:r>
            <a:endParaRPr lang="es-ES" sz="2000" b="0" dirty="0">
              <a:solidFill>
                <a:srgbClr val="FFFFFF"/>
              </a:solidFill>
              <a:effectLst/>
              <a:highlight>
                <a:srgbClr val="004AAD"/>
              </a:highlight>
            </a:endParaRPr>
          </a:p>
          <a:p>
            <a:pPr algn="ctr"/>
            <a:endParaRPr lang="es-ES" dirty="0">
              <a:highlight>
                <a:srgbClr val="004AAD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0728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2889-3C4B-2D34-43C2-188A543E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Roadmap</a:t>
            </a:r>
            <a:endParaRPr lang="es-E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4C84D6A-F6ED-ACC2-B623-2DEBF9EB17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744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844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0FA04-86E5-C19C-75DB-2E3ECF80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Hipótesis 1: </a:t>
            </a:r>
            <a:r>
              <a:rPr lang="es-ES" dirty="0"/>
              <a:t>Las condiciones del apartamento y el alquiler tienen impacto en los precios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27384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5B34B-E558-DBEB-767F-6A7E022E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Condiciones de la propiedad y el alquiler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8BD7F2-73BE-5D42-98C4-F2D37E4B0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7018" y="1574429"/>
            <a:ext cx="8534402" cy="522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9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5B34B-E558-DBEB-767F-6A7E022E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Condiciones de la propiedad y el alquiler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8BD7F2-73BE-5D42-98C4-F2D37E4B0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8174" y="1514168"/>
            <a:ext cx="8361556" cy="521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7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5B34B-E558-DBEB-767F-6A7E022E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Condiciones de la propiedad y el alquiler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4FFB7E-FE38-1F7A-322B-DEEC50069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175" y="1808675"/>
            <a:ext cx="6098430" cy="484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994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6469</TotalTime>
  <Words>766</Words>
  <Application>Microsoft Office PowerPoint</Application>
  <PresentationFormat>Panorámica</PresentationFormat>
  <Paragraphs>62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Aptos</vt:lpstr>
      <vt:lpstr>Aptos Display</vt:lpstr>
      <vt:lpstr>Arial</vt:lpstr>
      <vt:lpstr>Roboto slab</vt:lpstr>
      <vt:lpstr>Roboto slab</vt:lpstr>
      <vt:lpstr>Tema de Office</vt:lpstr>
      <vt:lpstr>Análisis de datos  AirBnB en Madrid</vt:lpstr>
      <vt:lpstr>Contexto </vt:lpstr>
      <vt:lpstr>Contexto</vt:lpstr>
      <vt:lpstr>Problema </vt:lpstr>
      <vt:lpstr>Roadmap</vt:lpstr>
      <vt:lpstr>Hipótesis 1: Las condiciones del apartamento y el alquiler tienen impacto en los precios</vt:lpstr>
      <vt:lpstr>Condiciones de la propiedad y el alquiler</vt:lpstr>
      <vt:lpstr>Condiciones de la propiedad y el alquiler</vt:lpstr>
      <vt:lpstr>Condiciones de la propiedad y el alquiler</vt:lpstr>
      <vt:lpstr>Condiciones de la propiedad y el alquiler</vt:lpstr>
      <vt:lpstr>Condiciones de la propiedad y el alquiler</vt:lpstr>
      <vt:lpstr>Condiciones de la propiedad y el alquiler</vt:lpstr>
      <vt:lpstr>Insights</vt:lpstr>
      <vt:lpstr>Hipótesis 2: Las reseñas previas de la propiedad tienen un efecto sobre los precios</vt:lpstr>
      <vt:lpstr>Reseñas previas</vt:lpstr>
      <vt:lpstr>Reseñas previas</vt:lpstr>
      <vt:lpstr>Reseñas previas</vt:lpstr>
      <vt:lpstr>Reseñas previas</vt:lpstr>
      <vt:lpstr>Insights</vt:lpstr>
      <vt:lpstr>Hipótesis 3: La localización de los apartamentos influye en los precios del alquiler</vt:lpstr>
      <vt:lpstr>Impacto de la ubicación</vt:lpstr>
      <vt:lpstr>Impacto de la ubicación</vt:lpstr>
      <vt:lpstr>Impacto de la ubicación</vt:lpstr>
      <vt:lpstr>Impacto de la ubicación</vt:lpstr>
      <vt:lpstr>Impacto de la ubicación</vt:lpstr>
      <vt:lpstr>Insights</vt:lpstr>
      <vt:lpstr>Recomendaciones</vt:lpstr>
      <vt:lpstr>Recomendaciones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datos  AirBnB en Madrid</dc:title>
  <dc:creator>miguel melo</dc:creator>
  <cp:lastModifiedBy>miguel melo</cp:lastModifiedBy>
  <cp:revision>27</cp:revision>
  <dcterms:created xsi:type="dcterms:W3CDTF">2024-04-19T15:21:42Z</dcterms:created>
  <dcterms:modified xsi:type="dcterms:W3CDTF">2024-04-24T11:37:55Z</dcterms:modified>
</cp:coreProperties>
</file>