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8" r:id="rId7"/>
    <p:sldId id="271" r:id="rId8"/>
    <p:sldId id="262" r:id="rId9"/>
    <p:sldId id="263" r:id="rId10"/>
    <p:sldId id="264" r:id="rId11"/>
    <p:sldId id="265" r:id="rId12"/>
    <p:sldId id="266" r:id="rId13"/>
    <p:sldId id="259" r:id="rId14"/>
    <p:sldId id="270" r:id="rId15"/>
  </p:sldIdLst>
  <p:sldSz cx="12192000" cy="6858000"/>
  <p:notesSz cx="7559675" cy="10691813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ZMoPw/75/2ZojkLlazccS9tF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D1C7B8-ABF3-43CF-8000-2446BD5890F1}">
  <a:tblStyle styleId="{0ED1C7B8-ABF3-43CF-8000-2446BD589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6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70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49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keeto/w64devkit" TargetMode="External"/><Relationship Id="rId4" Type="http://schemas.openxmlformats.org/officeDocument/2006/relationships/hyperlink" Target="https://www.youtube.com/watch?v=amDcj6Od1f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image" Target="../media/image35.jpg"/><Relationship Id="rId5" Type="http://schemas.openxmlformats.org/officeDocument/2006/relationships/image" Target="../media/image29.jpg"/><Relationship Id="rId10" Type="http://schemas.openxmlformats.org/officeDocument/2006/relationships/image" Target="../media/image34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gw.org/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hyperlink" Target="https://github.com/skeeto/w64devk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git-scm.com/" TargetMode="External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28E4Fkk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0" y="-2"/>
            <a:ext cx="6703920" cy="6856202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0" y="686160"/>
            <a:ext cx="603864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TALLER DE LENGUAJES I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Año 2024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 descr="ð¨âð»â¤ï¸ Do you know C?______@andreassterneer #curryandcode"/>
          <p:cNvPicPr preferRelativeResize="0"/>
          <p:nvPr/>
        </p:nvPicPr>
        <p:blipFill rotWithShape="1">
          <a:blip r:embed="rId3">
            <a:alphaModFix/>
          </a:blip>
          <a:srcRect t="9435"/>
          <a:stretch/>
        </p:blipFill>
        <p:spPr>
          <a:xfrm>
            <a:off x="6134040" y="-2"/>
            <a:ext cx="6056280" cy="68562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/>
          <p:nvPr/>
        </p:nvSpPr>
        <p:spPr>
          <a:xfrm>
            <a:off x="969120" y="2724840"/>
            <a:ext cx="48934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Javier Graña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969120" y="3155040"/>
            <a:ext cx="4893480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Sergio Antonio Guardia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951480" y="4783320"/>
            <a:ext cx="4893480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Mariano Girbau</a:t>
            </a:r>
          </a:p>
        </p:txBody>
      </p:sp>
      <p:sp>
        <p:nvSpPr>
          <p:cNvPr id="76" name="Google Shape;76;p1"/>
          <p:cNvSpPr/>
          <p:nvPr/>
        </p:nvSpPr>
        <p:spPr>
          <a:xfrm>
            <a:off x="970920" y="2202480"/>
            <a:ext cx="259308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951480" y="4219200"/>
            <a:ext cx="259308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Ayudantes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969120" y="3554392"/>
            <a:ext cx="4893480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Agustín Décima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5;p1">
            <a:extLst>
              <a:ext uri="{FF2B5EF4-FFF2-40B4-BE49-F238E27FC236}">
                <a16:creationId xmlns:a16="http://schemas.microsoft.com/office/drawing/2014/main" id="{ED6C09AE-CEAE-458B-067A-2AAA8D731637}"/>
              </a:ext>
            </a:extLst>
          </p:cNvPr>
          <p:cNvSpPr/>
          <p:nvPr/>
        </p:nvSpPr>
        <p:spPr>
          <a:xfrm>
            <a:off x="969120" y="5161072"/>
            <a:ext cx="4893480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s-AR" sz="2000" dirty="0">
                <a:solidFill>
                  <a:srgbClr val="FFFFFF"/>
                </a:solidFill>
                <a:latin typeface="Calibri"/>
                <a:cs typeface="Calibri"/>
              </a:rPr>
              <a:t>Javier </a:t>
            </a:r>
            <a:r>
              <a:rPr lang="es-AR" sz="2000" dirty="0" err="1">
                <a:solidFill>
                  <a:srgbClr val="FFFFFF"/>
                </a:solidFill>
                <a:latin typeface="Calibri"/>
                <a:cs typeface="Calibri"/>
              </a:rPr>
              <a:t>Nacchio</a:t>
            </a:r>
            <a:r>
              <a:rPr lang="es-AR" sz="20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endParaRPr lang="es-AR" sz="2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0" y="0"/>
            <a:ext cx="2441359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2794957" y="289292"/>
            <a:ext cx="93970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Compilar Código en C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511196" y="1311146"/>
            <a:ext cx="44852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de Instalar gcc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9" descr="Download GNU Compiler Collection (GCC, GNU C Compiler) Logo in SVG Vector  or PNG File Format - Logo.wine"/>
          <p:cNvPicPr preferRelativeResize="0"/>
          <p:nvPr/>
        </p:nvPicPr>
        <p:blipFill rotWithShape="1">
          <a:blip r:embed="rId3">
            <a:alphaModFix/>
          </a:blip>
          <a:srcRect l="26429" t="12330" r="27748" b="10550"/>
          <a:stretch/>
        </p:blipFill>
        <p:spPr>
          <a:xfrm>
            <a:off x="2703516" y="1311146"/>
            <a:ext cx="921009" cy="103340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>
            <a:hlinkClick r:id="rId4"/>
          </p:cNvPr>
          <p:cNvSpPr txBox="1"/>
          <p:nvPr/>
        </p:nvSpPr>
        <p:spPr>
          <a:xfrm>
            <a:off x="3624525" y="1975220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https://www.youtube.com/watch?v=amDcj6Od1f8</a:t>
            </a:r>
            <a:endParaRPr/>
          </a:p>
        </p:txBody>
      </p:sp>
      <p:sp>
        <p:nvSpPr>
          <p:cNvPr id="186" name="Google Shape;186;p9">
            <a:hlinkClick r:id="rId5"/>
          </p:cNvPr>
          <p:cNvSpPr txBox="1"/>
          <p:nvPr/>
        </p:nvSpPr>
        <p:spPr>
          <a:xfrm>
            <a:off x="3624525" y="2362295"/>
            <a:ext cx="3928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 dirty="0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https://github.com/skeeto/w64devkit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2984677" y="1700784"/>
            <a:ext cx="2538298" cy="43982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0" y="0"/>
            <a:ext cx="2441359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2794957" y="289292"/>
            <a:ext cx="93970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Versionado de código</a:t>
            </a:r>
            <a:endParaRPr/>
          </a:p>
        </p:txBody>
      </p:sp>
      <p:grpSp>
        <p:nvGrpSpPr>
          <p:cNvPr id="194" name="Google Shape;194;p10"/>
          <p:cNvGrpSpPr/>
          <p:nvPr/>
        </p:nvGrpSpPr>
        <p:grpSpPr>
          <a:xfrm>
            <a:off x="3301115" y="2081570"/>
            <a:ext cx="1933738" cy="3715161"/>
            <a:chOff x="3301115" y="2081570"/>
            <a:chExt cx="1933738" cy="3715161"/>
          </a:xfrm>
        </p:grpSpPr>
        <p:sp>
          <p:nvSpPr>
            <p:cNvPr id="195" name="Google Shape;195;p10"/>
            <p:cNvSpPr/>
            <p:nvPr/>
          </p:nvSpPr>
          <p:spPr>
            <a:xfrm>
              <a:off x="3310259" y="2081570"/>
              <a:ext cx="1924594" cy="873213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395E8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 txBox="1"/>
            <p:nvPr/>
          </p:nvSpPr>
          <p:spPr>
            <a:xfrm>
              <a:off x="3520491" y="2334650"/>
              <a:ext cx="1504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Código fuente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 txBox="1"/>
            <p:nvPr/>
          </p:nvSpPr>
          <p:spPr>
            <a:xfrm>
              <a:off x="4806531" y="2581336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</a:t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3310259" y="3576801"/>
              <a:ext cx="1924594" cy="784581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395E8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 txBox="1"/>
            <p:nvPr/>
          </p:nvSpPr>
          <p:spPr>
            <a:xfrm>
              <a:off x="3450472" y="3762896"/>
              <a:ext cx="1504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Código fuente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 txBox="1"/>
            <p:nvPr/>
          </p:nvSpPr>
          <p:spPr>
            <a:xfrm>
              <a:off x="4732496" y="3992050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v2</a:t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3301115" y="4923518"/>
              <a:ext cx="1924594" cy="873213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395E8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 txBox="1"/>
            <p:nvPr/>
          </p:nvSpPr>
          <p:spPr>
            <a:xfrm>
              <a:off x="3511347" y="5112440"/>
              <a:ext cx="1504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Código fuente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4688342" y="5388035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v3</a:t>
              </a:r>
              <a:endParaRPr/>
            </a:p>
          </p:txBody>
        </p:sp>
        <p:cxnSp>
          <p:nvCxnSpPr>
            <p:cNvPr id="204" name="Google Shape;204;p10"/>
            <p:cNvCxnSpPr/>
            <p:nvPr/>
          </p:nvCxnSpPr>
          <p:spPr>
            <a:xfrm>
              <a:off x="4278652" y="3057935"/>
              <a:ext cx="0" cy="519071"/>
            </a:xfrm>
            <a:prstGeom prst="straightConnector1">
              <a:avLst/>
            </a:prstGeom>
            <a:noFill/>
            <a:ln w="76200" cap="flat" cmpd="sng">
              <a:solidFill>
                <a:srgbClr val="E36C09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205" name="Google Shape;205;p10"/>
            <p:cNvCxnSpPr/>
            <p:nvPr/>
          </p:nvCxnSpPr>
          <p:spPr>
            <a:xfrm>
              <a:off x="4291499" y="4408992"/>
              <a:ext cx="0" cy="483151"/>
            </a:xfrm>
            <a:prstGeom prst="straightConnector1">
              <a:avLst/>
            </a:prstGeom>
            <a:noFill/>
            <a:ln w="76200" cap="flat" cmpd="sng">
              <a:solidFill>
                <a:srgbClr val="E36C09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cxnSp>
        <p:nvCxnSpPr>
          <p:cNvPr id="206" name="Google Shape;206;p10"/>
          <p:cNvCxnSpPr/>
          <p:nvPr/>
        </p:nvCxnSpPr>
        <p:spPr>
          <a:xfrm>
            <a:off x="5803392" y="3001808"/>
            <a:ext cx="0" cy="1713920"/>
          </a:xfrm>
          <a:prstGeom prst="straightConnector1">
            <a:avLst/>
          </a:prstGeom>
          <a:noFill/>
          <a:ln w="76200" cap="flat" cmpd="sng">
            <a:solidFill>
              <a:srgbClr val="E36C09"/>
            </a:solidFill>
            <a:prstDash val="solid"/>
            <a:miter lim="8000"/>
            <a:headEnd type="none" w="sm" len="sm"/>
            <a:tailEnd type="triangle" w="med" len="med"/>
          </a:ln>
        </p:spPr>
      </p:cxnSp>
      <p:pic>
        <p:nvPicPr>
          <p:cNvPr id="207" name="Google Shape;207;p10" descr="Resultado de imagen de g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9264" y="3576801"/>
            <a:ext cx="791377" cy="33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3604231" y="1150992"/>
            <a:ext cx="17812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Proyecto - Local</a:t>
            </a:r>
            <a:endParaRPr/>
          </a:p>
        </p:txBody>
      </p:sp>
      <p:pic>
        <p:nvPicPr>
          <p:cNvPr id="209" name="Google Shape;209;p10" descr="Resultado de imagen de githu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7323" y="1289192"/>
            <a:ext cx="1277521" cy="473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/>
          <p:nvPr/>
        </p:nvSpPr>
        <p:spPr>
          <a:xfrm>
            <a:off x="8576934" y="1729767"/>
            <a:ext cx="2538298" cy="43982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/>
          <p:nvPr/>
        </p:nvSpPr>
        <p:spPr>
          <a:xfrm rot="-5400000">
            <a:off x="7177973" y="3300958"/>
            <a:ext cx="355704" cy="82852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36C09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8683180" y="1011264"/>
            <a:ext cx="23166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– Remoto</a:t>
            </a:r>
            <a:endParaRPr/>
          </a:p>
        </p:txBody>
      </p:sp>
      <p:grpSp>
        <p:nvGrpSpPr>
          <p:cNvPr id="213" name="Google Shape;213;p10"/>
          <p:cNvGrpSpPr/>
          <p:nvPr/>
        </p:nvGrpSpPr>
        <p:grpSpPr>
          <a:xfrm>
            <a:off x="8879213" y="2042139"/>
            <a:ext cx="1933738" cy="3715161"/>
            <a:chOff x="3301115" y="2081570"/>
            <a:chExt cx="1933738" cy="3715161"/>
          </a:xfrm>
        </p:grpSpPr>
        <p:sp>
          <p:nvSpPr>
            <p:cNvPr id="214" name="Google Shape;214;p10"/>
            <p:cNvSpPr/>
            <p:nvPr/>
          </p:nvSpPr>
          <p:spPr>
            <a:xfrm>
              <a:off x="3310259" y="2081570"/>
              <a:ext cx="1924594" cy="873213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395E8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3520491" y="2334650"/>
              <a:ext cx="1504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Código fuente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4806531" y="2581336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</a:t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310259" y="3576801"/>
              <a:ext cx="1924594" cy="784581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395E8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 txBox="1"/>
            <p:nvPr/>
          </p:nvSpPr>
          <p:spPr>
            <a:xfrm>
              <a:off x="3450472" y="3762896"/>
              <a:ext cx="1504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Código fuente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4732496" y="3992050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v2</a:t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3301115" y="4923518"/>
              <a:ext cx="1924594" cy="873213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rgbClr val="395E8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3511347" y="5112440"/>
              <a:ext cx="1504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Código fuente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 txBox="1"/>
            <p:nvPr/>
          </p:nvSpPr>
          <p:spPr>
            <a:xfrm>
              <a:off x="4688342" y="5388035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v3</a:t>
              </a:r>
              <a:endParaRPr/>
            </a:p>
          </p:txBody>
        </p:sp>
        <p:cxnSp>
          <p:nvCxnSpPr>
            <p:cNvPr id="223" name="Google Shape;223;p10"/>
            <p:cNvCxnSpPr/>
            <p:nvPr/>
          </p:nvCxnSpPr>
          <p:spPr>
            <a:xfrm>
              <a:off x="4278652" y="3057935"/>
              <a:ext cx="0" cy="519071"/>
            </a:xfrm>
            <a:prstGeom prst="straightConnector1">
              <a:avLst/>
            </a:prstGeom>
            <a:noFill/>
            <a:ln w="76200" cap="flat" cmpd="sng">
              <a:solidFill>
                <a:srgbClr val="E36C09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224" name="Google Shape;224;p10"/>
            <p:cNvCxnSpPr/>
            <p:nvPr/>
          </p:nvCxnSpPr>
          <p:spPr>
            <a:xfrm>
              <a:off x="4291499" y="4408992"/>
              <a:ext cx="0" cy="483151"/>
            </a:xfrm>
            <a:prstGeom prst="straightConnector1">
              <a:avLst/>
            </a:prstGeom>
            <a:noFill/>
            <a:ln w="76200" cap="flat" cmpd="sng">
              <a:solidFill>
                <a:srgbClr val="E36C09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pic>
        <p:nvPicPr>
          <p:cNvPr id="225" name="Google Shape;225;p10" descr="Logo Cloud - Surgical Mask Icon Png | Full Size PNG Download | Seek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1421" y="1363904"/>
            <a:ext cx="733529" cy="6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 descr="Desktop PC icon with monitor vector image | Free SV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27942" y="932848"/>
            <a:ext cx="774842" cy="77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0" y="0"/>
            <a:ext cx="7461360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491400" y="1706400"/>
            <a:ext cx="7177680" cy="6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u="sng" strike="noStrik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https://github.com/topics/c</a:t>
            </a:r>
            <a:endParaRPr sz="3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195120" y="307440"/>
            <a:ext cx="694044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Repositorios interesantes en lenguaje c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18120" y="2726640"/>
            <a:ext cx="609408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s-AR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Repositorio de git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s-AR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repositorio del lenguaje Ruby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s-AR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Kernel de Linux</a:t>
            </a:r>
            <a:b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Entre otros.. 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1" descr="Resultado de imagen para githu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5200" y="1503360"/>
            <a:ext cx="3783240" cy="31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 descr="Resultado de imagen para git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89040" y="4983840"/>
            <a:ext cx="2275200" cy="59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121605" y="1230642"/>
            <a:ext cx="93970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BONOS CONTRIBUCIÓN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1" y="0"/>
            <a:ext cx="512064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1121605" y="1938528"/>
            <a:ext cx="906481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 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LABORATORIOS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1" y="0"/>
            <a:ext cx="512064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interior, tabla, pequeño, escritorio&#10;&#10;Descripción generada automáticamente">
            <a:extLst>
              <a:ext uri="{FF2B5EF4-FFF2-40B4-BE49-F238E27FC236}">
                <a16:creationId xmlns:a16="http://schemas.microsoft.com/office/drawing/2014/main" id="{F87B853F-28C9-E3E2-D1EF-F38F36A5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4" y="2781298"/>
            <a:ext cx="2628898" cy="1971673"/>
          </a:xfrm>
          <a:prstGeom prst="rect">
            <a:avLst/>
          </a:prstGeom>
        </p:spPr>
      </p:pic>
      <p:pic>
        <p:nvPicPr>
          <p:cNvPr id="5" name="Imagen 4" descr="Imagen que contiene interior, coche, tabla, cuarto&#10;&#10;Descripción generada automáticamente">
            <a:extLst>
              <a:ext uri="{FF2B5EF4-FFF2-40B4-BE49-F238E27FC236}">
                <a16:creationId xmlns:a16="http://schemas.microsoft.com/office/drawing/2014/main" id="{927A8591-20B8-4512-8E51-A7DADF566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98" y="2781299"/>
            <a:ext cx="2628899" cy="1971674"/>
          </a:xfrm>
          <a:prstGeom prst="rect">
            <a:avLst/>
          </a:prstGeom>
        </p:spPr>
      </p:pic>
      <p:pic>
        <p:nvPicPr>
          <p:cNvPr id="7" name="Imagen 6" descr="Imagen que contiene Carta&#10;&#10;Descripción generada automáticamente">
            <a:extLst>
              <a:ext uri="{FF2B5EF4-FFF2-40B4-BE49-F238E27FC236}">
                <a16:creationId xmlns:a16="http://schemas.microsoft.com/office/drawing/2014/main" id="{93D14359-51C3-0312-3B8A-823026C3B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1" y="2781299"/>
            <a:ext cx="2628900" cy="1971675"/>
          </a:xfrm>
          <a:prstGeom prst="rect">
            <a:avLst/>
          </a:prstGeom>
        </p:spPr>
      </p:pic>
      <p:pic>
        <p:nvPicPr>
          <p:cNvPr id="9" name="Imagen 8" descr="Una mesa de madera&#10;&#10;Descripción generada automáticamente con confianza baja">
            <a:extLst>
              <a:ext uri="{FF2B5EF4-FFF2-40B4-BE49-F238E27FC236}">
                <a16:creationId xmlns:a16="http://schemas.microsoft.com/office/drawing/2014/main" id="{46803184-1183-F081-D613-351DF3C4C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496" y="676275"/>
            <a:ext cx="2628898" cy="1971674"/>
          </a:xfrm>
          <a:prstGeom prst="rect">
            <a:avLst/>
          </a:prstGeom>
        </p:spPr>
      </p:pic>
      <p:pic>
        <p:nvPicPr>
          <p:cNvPr id="11" name="Imagen 10" descr="Computadora de escritorio sobre superficie de madera&#10;&#10;Descripción generada automáticamente con confianza media">
            <a:extLst>
              <a:ext uri="{FF2B5EF4-FFF2-40B4-BE49-F238E27FC236}">
                <a16:creationId xmlns:a16="http://schemas.microsoft.com/office/drawing/2014/main" id="{28E417EF-87BD-45B1-5E4F-BD9D32E63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499" y="676275"/>
            <a:ext cx="2628899" cy="1971674"/>
          </a:xfrm>
          <a:prstGeom prst="rect">
            <a:avLst/>
          </a:prstGeom>
        </p:spPr>
      </p:pic>
      <p:pic>
        <p:nvPicPr>
          <p:cNvPr id="13" name="Imagen 12" descr="Imagen que contiene interior, tabla, pequeño, cama&#10;&#10;Descripción generada automáticamente">
            <a:extLst>
              <a:ext uri="{FF2B5EF4-FFF2-40B4-BE49-F238E27FC236}">
                <a16:creationId xmlns:a16="http://schemas.microsoft.com/office/drawing/2014/main" id="{42DFC09B-40AE-B363-D213-B53F69687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501" y="676275"/>
            <a:ext cx="2628900" cy="1971675"/>
          </a:xfrm>
          <a:prstGeom prst="rect">
            <a:avLst/>
          </a:prstGeom>
        </p:spPr>
      </p:pic>
      <p:pic>
        <p:nvPicPr>
          <p:cNvPr id="15" name="Imagen 14" descr="Un grupo de folletos sobre una superficie de madera&#10;&#10;Descripción generada automáticamente con confianza baja">
            <a:extLst>
              <a:ext uri="{FF2B5EF4-FFF2-40B4-BE49-F238E27FC236}">
                <a16:creationId xmlns:a16="http://schemas.microsoft.com/office/drawing/2014/main" id="{671AED10-9A0F-D32A-1FFD-251639583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498" y="4908546"/>
            <a:ext cx="2621472" cy="1474578"/>
          </a:xfrm>
          <a:prstGeom prst="rect">
            <a:avLst/>
          </a:prstGeom>
        </p:spPr>
      </p:pic>
      <p:pic>
        <p:nvPicPr>
          <p:cNvPr id="17" name="Imagen 16" descr="Una mesa de madera&#10;&#10;Descripción generada automáticamente con confianza baja">
            <a:extLst>
              <a:ext uri="{FF2B5EF4-FFF2-40B4-BE49-F238E27FC236}">
                <a16:creationId xmlns:a16="http://schemas.microsoft.com/office/drawing/2014/main" id="{87A0CBBA-1FE3-5043-0D2E-3EBF7FA0A8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8920" y="4908546"/>
            <a:ext cx="2621472" cy="1474578"/>
          </a:xfrm>
          <a:prstGeom prst="rect">
            <a:avLst/>
          </a:prstGeom>
        </p:spPr>
      </p:pic>
      <p:pic>
        <p:nvPicPr>
          <p:cNvPr id="19" name="Imagen 18" descr="Una caja de cartón&#10;&#10;Descripción generada automáticamente con confianza baja">
            <a:extLst>
              <a:ext uri="{FF2B5EF4-FFF2-40B4-BE49-F238E27FC236}">
                <a16:creationId xmlns:a16="http://schemas.microsoft.com/office/drawing/2014/main" id="{051BB16C-8100-CE60-BF2E-20BBCD4242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3501" y="4886323"/>
            <a:ext cx="2621472" cy="14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1900" y="2114280"/>
            <a:ext cx="1335960" cy="23752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/>
          <p:nvPr/>
        </p:nvSpPr>
        <p:spPr>
          <a:xfrm>
            <a:off x="2701728" y="4576919"/>
            <a:ext cx="1700128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Javier Graña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8271506" y="4552625"/>
            <a:ext cx="2098639" cy="36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/>
              <a:t>Mariano Girbau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4449655" y="4576919"/>
            <a:ext cx="2105426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Sergio Guardia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0" y="0"/>
            <a:ext cx="2519280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88000" y="138312"/>
            <a:ext cx="223128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Integrantes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 la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Cátedra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l="13390" r="10039"/>
          <a:stretch/>
        </p:blipFill>
        <p:spPr>
          <a:xfrm>
            <a:off x="6446503" y="2110396"/>
            <a:ext cx="1364064" cy="23752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6303991" y="4576919"/>
            <a:ext cx="2105426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Agustín Décima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9353F12C-5718-773A-454D-E127DE8EE46E}"/>
              </a:ext>
            </a:extLst>
          </p:cNvPr>
          <p:cNvSpPr/>
          <p:nvPr/>
        </p:nvSpPr>
        <p:spPr>
          <a:xfrm>
            <a:off x="10047690" y="4548502"/>
            <a:ext cx="2098639" cy="36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s-AR" sz="1800" dirty="0"/>
              <a:t>Javier </a:t>
            </a:r>
            <a:r>
              <a:rPr lang="es-AR" sz="1800" dirty="0" err="1"/>
              <a:t>Nacchio</a:t>
            </a:r>
            <a:endParaRPr lang="es-AR" sz="1800" dirty="0"/>
          </a:p>
        </p:txBody>
      </p:sp>
      <p:sp>
        <p:nvSpPr>
          <p:cNvPr id="3" name="AutoShape 10">
            <a:extLst>
              <a:ext uri="{FF2B5EF4-FFF2-40B4-BE49-F238E27FC236}">
                <a16:creationId xmlns:a16="http://schemas.microsoft.com/office/drawing/2014/main" id="{D3573200-DFD8-D11D-A979-035A6C85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Imagen 5" descr="Hombre sentado en una banca de madera&#10;&#10;Descripción generada automáticamente">
            <a:extLst>
              <a:ext uri="{FF2B5EF4-FFF2-40B4-BE49-F238E27FC236}">
                <a16:creationId xmlns:a16="http://schemas.microsoft.com/office/drawing/2014/main" id="{B27C2C1D-7D2D-E2F6-3ADF-53A89A3186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94" t="18099" r="32155" b="22830"/>
          <a:stretch/>
        </p:blipFill>
        <p:spPr>
          <a:xfrm>
            <a:off x="10228912" y="2110396"/>
            <a:ext cx="1364945" cy="23611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775979-B358-6F82-8FBA-B75B41EE24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08" r="8391"/>
          <a:stretch/>
        </p:blipFill>
        <p:spPr>
          <a:xfrm>
            <a:off x="8366205" y="2085540"/>
            <a:ext cx="1508878" cy="2386004"/>
          </a:xfrm>
          <a:prstGeom prst="rect">
            <a:avLst/>
          </a:prstGeom>
        </p:spPr>
      </p:pic>
      <p:pic>
        <p:nvPicPr>
          <p:cNvPr id="12" name="Imagen 11" descr="Hombre con barba y bigote&#10;&#10;Descripción generada automáticamente">
            <a:extLst>
              <a:ext uri="{FF2B5EF4-FFF2-40B4-BE49-F238E27FC236}">
                <a16:creationId xmlns:a16="http://schemas.microsoft.com/office/drawing/2014/main" id="{E3873358-D64D-284C-D0BB-228BA3472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372" y="2110396"/>
            <a:ext cx="1075193" cy="2386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109728" y="1800"/>
            <a:ext cx="2519280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209880" y="343440"/>
            <a:ext cx="2488932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Condiciones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cursado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2904010" y="1456523"/>
            <a:ext cx="8768193" cy="19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4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Asistencia del 80% a las clases Prácticas/</a:t>
            </a:r>
            <a:r>
              <a:rPr lang="es-MX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teorica</a:t>
            </a:r>
            <a:r>
              <a:rPr lang="es-MX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(Martes)</a:t>
            </a:r>
            <a:endParaRPr lang="es-MX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Aprobar </a:t>
            </a: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MX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parcial con </a:t>
            </a:r>
            <a:r>
              <a:rPr lang="es-AR" sz="2400" dirty="0">
                <a:latin typeface="Calibri"/>
                <a:ea typeface="Calibri"/>
                <a:cs typeface="Calibri"/>
                <a:sym typeface="Calibri"/>
              </a:rPr>
              <a:t>&gt;= </a:t>
            </a: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60%</a:t>
            </a:r>
            <a:endParaRPr lang="es-MX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Quiz &gt;=</a:t>
            </a:r>
            <a:r>
              <a:rPr lang="es-AR" sz="24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 aprobados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los Trabajos Prácticos presentados en GitHub. </a:t>
            </a:r>
            <a:endParaRPr lang="es-AR" sz="2400" dirty="0">
              <a:latin typeface="Calibri"/>
              <a:ea typeface="Calibri"/>
              <a:cs typeface="Calibri"/>
              <a:sym typeface="Calibri"/>
            </a:endParaRPr>
          </a:p>
          <a:p>
            <a:pPr marL="285840" indent="-284039">
              <a:buSzPts val="2400"/>
              <a:buFont typeface="Arial"/>
              <a:buChar char="•"/>
            </a:pPr>
            <a:r>
              <a:rPr lang="es-A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Aprobar el proyecto final (cumplimiento de rúbricas)</a:t>
            </a:r>
            <a:endParaRPr lang="es-MX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947381" y="835883"/>
            <a:ext cx="6750534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Condiciones de </a:t>
            </a:r>
            <a:r>
              <a:rPr lang="es-AR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Aprobación directa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 descr="Resultado de imagen para black and white code programing"/>
          <p:cNvPicPr preferRelativeResize="0"/>
          <p:nvPr/>
        </p:nvPicPr>
        <p:blipFill rotWithShape="1">
          <a:blip r:embed="rId3">
            <a:alphaModFix/>
          </a:blip>
          <a:srcRect r="22019"/>
          <a:stretch/>
        </p:blipFill>
        <p:spPr>
          <a:xfrm>
            <a:off x="4176074" y="0"/>
            <a:ext cx="8015926" cy="687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0"/>
            <a:ext cx="6681600" cy="6856200"/>
          </a:xfrm>
          <a:prstGeom prst="rect">
            <a:avLst/>
          </a:prstGeom>
          <a:solidFill>
            <a:srgbClr val="558FA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46960" y="325080"/>
            <a:ext cx="489348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materia – Los contenidos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46960" y="1085660"/>
            <a:ext cx="6238440" cy="49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Primer parcial</a:t>
            </a:r>
            <a:endParaRPr dirty="0"/>
          </a:p>
          <a:p>
            <a:pPr marL="343080" marR="0" lvl="0" indent="-341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Uso de Git y </a:t>
            </a:r>
            <a:r>
              <a:rPr lang="es-AR" sz="24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1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Manejo de memoria dinámica en lenguaje C</a:t>
            </a:r>
            <a:endParaRPr sz="2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marR="0" lvl="1" indent="-3412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Punteros</a:t>
            </a:r>
            <a:endParaRPr dirty="0"/>
          </a:p>
          <a:p>
            <a:pPr marL="800280" marR="0" lvl="1" indent="-3412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Estructuras de datos</a:t>
            </a:r>
            <a:endParaRPr dirty="0"/>
          </a:p>
          <a:p>
            <a:pPr marL="800280" marR="0" lvl="1" indent="-3412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Reservas de memoria dinámica</a:t>
            </a:r>
            <a:endParaRPr dirty="0"/>
          </a:p>
          <a:p>
            <a:pPr marL="459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Segundo parcial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1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 a C#  </a:t>
            </a:r>
            <a:endParaRPr sz="2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1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Aplicaciones en C#</a:t>
            </a:r>
            <a:endParaRPr sz="2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1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Manejo de memoria en C#</a:t>
            </a:r>
            <a:endParaRPr sz="2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1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s-AR" sz="24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Manejo de archivos en C#</a:t>
            </a:r>
            <a:endParaRPr sz="2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 descr="Beautiful flat color palette - Pin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08160" y="-3914640"/>
            <a:ext cx="13342680" cy="1334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0" y="0"/>
            <a:ext cx="2441359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4499514" y="5400918"/>
            <a:ext cx="3800424" cy="36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 de </a:t>
            </a:r>
            <a:r>
              <a:rPr lang="es-AR" sz="1800" b="1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Discord</a:t>
            </a:r>
            <a:r>
              <a:rPr lang="es-AR" sz="18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consultas</a:t>
            </a:r>
            <a:endParaRPr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566834" y="277242"/>
            <a:ext cx="25920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Formulario de Inscripción</a:t>
            </a:r>
            <a:endParaRPr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246960" y="103320"/>
            <a:ext cx="3690558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recursos</a:t>
            </a:r>
            <a:endParaRPr sz="32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6" descr="Resultado de imagen de icon for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7851" y="362027"/>
            <a:ext cx="535638" cy="5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 descr="Resultado de imagen de visual studio code logo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158" y="1391299"/>
            <a:ext cx="473205" cy="47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>
            <a:off x="4566834" y="1260024"/>
            <a:ext cx="1941791" cy="36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4566834" y="1565803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 descr="Resultado de imagen de bcc compiler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87185" y="2209424"/>
            <a:ext cx="639306" cy="63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4552621" y="2357056"/>
            <a:ext cx="3611030" cy="36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Bcc (Compilador) y GDB (debuguer)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 descr="Resultado de imagen de gdb debugger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7185" y="2614918"/>
            <a:ext cx="765902" cy="76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4557198" y="2724934"/>
            <a:ext cx="2696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http://www.mingw.org/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 descr="Resultado de imagen de git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87185" y="3617028"/>
            <a:ext cx="791377" cy="33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 descr="Resultado de imagen de github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31375" y="4471207"/>
            <a:ext cx="1277521" cy="47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4557680" y="3417878"/>
            <a:ext cx="426633" cy="36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4552621" y="3709770"/>
            <a:ext cx="21852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542598" y="4340096"/>
            <a:ext cx="796541" cy="36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537539" y="4631988"/>
            <a:ext cx="2621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https://www.github.com/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>
            <a:hlinkClick r:id="rId12"/>
          </p:cNvPr>
          <p:cNvSpPr txBox="1"/>
          <p:nvPr/>
        </p:nvSpPr>
        <p:spPr>
          <a:xfrm>
            <a:off x="7253654" y="2735163"/>
            <a:ext cx="3928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 dirty="0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https://github.com/skeeto/w64devkit</a:t>
            </a:r>
            <a:endParaRPr dirty="0"/>
          </a:p>
        </p:txBody>
      </p:sp>
      <p:pic>
        <p:nvPicPr>
          <p:cNvPr id="2050" name="Picture 2" descr="Discord - Free social icons">
            <a:extLst>
              <a:ext uri="{FF2B5EF4-FFF2-40B4-BE49-F238E27FC236}">
                <a16:creationId xmlns:a16="http://schemas.microsoft.com/office/drawing/2014/main" id="{C48C8D9F-89C7-0435-B712-7ADB1DE13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51" y="5163305"/>
            <a:ext cx="580726" cy="58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/>
          <p:nvPr/>
        </p:nvSpPr>
        <p:spPr>
          <a:xfrm>
            <a:off x="475242" y="928669"/>
            <a:ext cx="5967229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 de </a:t>
            </a:r>
            <a:r>
              <a:rPr lang="es-AR" sz="3600" b="1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Discord</a:t>
            </a:r>
            <a:r>
              <a:rPr lang="es-AR" sz="3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consultas</a:t>
            </a:r>
            <a:endParaRPr sz="3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4099EB-D51E-ABDB-2BAE-22478F79E0C1}"/>
              </a:ext>
            </a:extLst>
          </p:cNvPr>
          <p:cNvSpPr txBox="1"/>
          <p:nvPr/>
        </p:nvSpPr>
        <p:spPr>
          <a:xfrm>
            <a:off x="475242" y="2635968"/>
            <a:ext cx="6634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hlinkClick r:id="rId3"/>
              </a:rPr>
              <a:t>https://discord.gg/28E4FkkJ</a:t>
            </a:r>
            <a:endParaRPr lang="es-AR" sz="3600" dirty="0"/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9BA0681B-1770-ED47-D8AC-84D2587A50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04"/>
          <a:stretch/>
        </p:blipFill>
        <p:spPr>
          <a:xfrm>
            <a:off x="6736702" y="817625"/>
            <a:ext cx="5194609" cy="5328239"/>
          </a:xfrm>
          <a:prstGeom prst="rect">
            <a:avLst/>
          </a:prstGeom>
        </p:spPr>
      </p:pic>
      <p:pic>
        <p:nvPicPr>
          <p:cNvPr id="1028" name="Picture 4" descr="Discord Logo Png - Free Transparent PNG Logos">
            <a:extLst>
              <a:ext uri="{FF2B5EF4-FFF2-40B4-BE49-F238E27FC236}">
                <a16:creationId xmlns:a16="http://schemas.microsoft.com/office/drawing/2014/main" id="{459D1AB0-093C-9C5F-2038-F17C2A67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4" y="1467892"/>
            <a:ext cx="4386006" cy="14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6;p6">
            <a:extLst>
              <a:ext uri="{FF2B5EF4-FFF2-40B4-BE49-F238E27FC236}">
                <a16:creationId xmlns:a16="http://schemas.microsoft.com/office/drawing/2014/main" id="{6FF82F86-7FCD-27D9-6B6D-5FFBC64915F1}"/>
              </a:ext>
            </a:extLst>
          </p:cNvPr>
          <p:cNvSpPr/>
          <p:nvPr/>
        </p:nvSpPr>
        <p:spPr>
          <a:xfrm>
            <a:off x="1" y="0"/>
            <a:ext cx="342900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/>
          <p:nvPr/>
        </p:nvSpPr>
        <p:spPr>
          <a:xfrm>
            <a:off x="475242" y="928669"/>
            <a:ext cx="5967229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Matricula </a:t>
            </a:r>
            <a:r>
              <a:rPr lang="es-AR" sz="3600" b="1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Facet</a:t>
            </a:r>
            <a:r>
              <a:rPr lang="es-AR" sz="3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Virtual:</a:t>
            </a:r>
            <a:endParaRPr sz="3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3CDF-09D9-26E7-7161-5B93EF52CA93}"/>
              </a:ext>
            </a:extLst>
          </p:cNvPr>
          <p:cNvSpPr txBox="1"/>
          <p:nvPr/>
        </p:nvSpPr>
        <p:spPr>
          <a:xfrm>
            <a:off x="2990850" y="2110260"/>
            <a:ext cx="8026400" cy="1824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4000" b="1" dirty="0"/>
              <a:t>Materia</a:t>
            </a:r>
            <a:r>
              <a:rPr lang="es-AR" sz="4000" dirty="0"/>
              <a:t>: Taller de lenguajes 1 </a:t>
            </a:r>
          </a:p>
          <a:p>
            <a:pPr>
              <a:lnSpc>
                <a:spcPct val="150000"/>
              </a:lnSpc>
            </a:pPr>
            <a:r>
              <a:rPr lang="es-AR" sz="4000" b="1" dirty="0"/>
              <a:t>Clave</a:t>
            </a:r>
            <a:r>
              <a:rPr lang="es-AR" sz="4000" dirty="0"/>
              <a:t>: taller12024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4A3970-5B44-BF47-128C-96A2D8B4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0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 descr="Lenguaje de alto nivel a lenguaje de mÃ¡qui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924" y="2060270"/>
            <a:ext cx="9192849" cy="37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2794957" y="289292"/>
            <a:ext cx="93970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Lenguajes compilados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2794956" y="1294385"/>
            <a:ext cx="7863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rgbClr val="525243"/>
                </a:solidFill>
                <a:latin typeface="Open Sans"/>
                <a:ea typeface="Open Sans"/>
                <a:cs typeface="Open Sans"/>
                <a:sym typeface="Open Sans"/>
              </a:rPr>
              <a:t>Ejemplos de Lenguajes compilados</a:t>
            </a:r>
            <a:r>
              <a:rPr lang="es-AR" sz="1800">
                <a:solidFill>
                  <a:srgbClr val="525243"/>
                </a:solidFill>
                <a:latin typeface="Open Sans"/>
                <a:ea typeface="Open Sans"/>
                <a:cs typeface="Open Sans"/>
                <a:sym typeface="Open Sans"/>
              </a:rPr>
              <a:t>: C, C++, Go y Rust, entre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0" y="0"/>
            <a:ext cx="2441359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2441359" cy="6856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5859758" y="2486086"/>
            <a:ext cx="1924594" cy="1193074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8"/>
          <p:cNvCxnSpPr>
            <a:endCxn id="159" idx="1"/>
          </p:cNvCxnSpPr>
          <p:nvPr/>
        </p:nvCxnSpPr>
        <p:spPr>
          <a:xfrm>
            <a:off x="5398058" y="3082623"/>
            <a:ext cx="4617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61" name="Google Shape;161;p8"/>
          <p:cNvSpPr txBox="1"/>
          <p:nvPr/>
        </p:nvSpPr>
        <p:spPr>
          <a:xfrm>
            <a:off x="6122505" y="2897956"/>
            <a:ext cx="1455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8"/>
          <p:cNvCxnSpPr/>
          <p:nvPr/>
        </p:nvCxnSpPr>
        <p:spPr>
          <a:xfrm>
            <a:off x="7784352" y="3082623"/>
            <a:ext cx="461555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63" name="Google Shape;163;p8"/>
          <p:cNvSpPr/>
          <p:nvPr/>
        </p:nvSpPr>
        <p:spPr>
          <a:xfrm>
            <a:off x="8245907" y="2486085"/>
            <a:ext cx="1924594" cy="1193074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8537332" y="2759455"/>
            <a:ext cx="15122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Maquina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3465707" y="2486083"/>
            <a:ext cx="1924594" cy="1193074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3623424" y="2892103"/>
            <a:ext cx="1766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fuente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8447820" y="3842462"/>
            <a:ext cx="24413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(requiere un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distinto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de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Arquitectura)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2794957" y="289292"/>
            <a:ext cx="93970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Compilar Código en C</a:t>
            </a:r>
            <a:endParaRPr/>
          </a:p>
        </p:txBody>
      </p:sp>
      <p:cxnSp>
        <p:nvCxnSpPr>
          <p:cNvPr id="169" name="Google Shape;169;p8"/>
          <p:cNvCxnSpPr/>
          <p:nvPr/>
        </p:nvCxnSpPr>
        <p:spPr>
          <a:xfrm rot="10800000">
            <a:off x="4455436" y="3865488"/>
            <a:ext cx="0" cy="1207008"/>
          </a:xfrm>
          <a:prstGeom prst="straightConnector1">
            <a:avLst/>
          </a:prstGeom>
          <a:noFill/>
          <a:ln w="76200" cap="flat" cmpd="sng">
            <a:solidFill>
              <a:srgbClr val="E36C09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0" name="Google Shape;170;p8"/>
          <p:cNvSpPr txBox="1"/>
          <p:nvPr/>
        </p:nvSpPr>
        <p:spPr>
          <a:xfrm>
            <a:off x="6503260" y="5042791"/>
            <a:ext cx="9028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 rot="10800000">
            <a:off x="6928104" y="3865488"/>
            <a:ext cx="0" cy="1207008"/>
          </a:xfrm>
          <a:prstGeom prst="straightConnector1">
            <a:avLst/>
          </a:prstGeom>
          <a:noFill/>
          <a:ln w="76200" cap="flat" cmpd="sng">
            <a:solidFill>
              <a:srgbClr val="E36C09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2" name="Google Shape;172;p8"/>
          <p:cNvSpPr txBox="1"/>
          <p:nvPr/>
        </p:nvSpPr>
        <p:spPr>
          <a:xfrm>
            <a:off x="3563288" y="5072496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r>
              <a:rPr lang="es-AR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dirty="0"/>
          </a:p>
        </p:txBody>
      </p:sp>
      <p:pic>
        <p:nvPicPr>
          <p:cNvPr id="173" name="Google Shape;173;p8" descr="Download GNU Compiler Collection (GCC, GNU C Compiler) Logo in SVG Vector  or PNG File Format - Logo.w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5908" y="771340"/>
            <a:ext cx="2684650" cy="178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 descr="Resultado de imagen de visual studio code logo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1294" y="1263212"/>
            <a:ext cx="913649" cy="91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 descr="What happens when you type gcc main.c | by Jhonatan Jauja | Mediu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2081" y="2335268"/>
            <a:ext cx="562686" cy="56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 descr="Archivo exe - Iconos gratis de interfaz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95749" y="1017271"/>
            <a:ext cx="1195441" cy="11954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9D6455-8A1C-3EEE-3BBF-3AB1B004CA23}"/>
              </a:ext>
            </a:extLst>
          </p:cNvPr>
          <p:cNvSpPr txBox="1"/>
          <p:nvPr/>
        </p:nvSpPr>
        <p:spPr>
          <a:xfrm>
            <a:off x="3694696" y="6148194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EDITOR</a:t>
            </a:r>
          </a:p>
        </p:txBody>
      </p:sp>
      <p:sp>
        <p:nvSpPr>
          <p:cNvPr id="3" name="Google Shape;161;p8">
            <a:extLst>
              <a:ext uri="{FF2B5EF4-FFF2-40B4-BE49-F238E27FC236}">
                <a16:creationId xmlns:a16="http://schemas.microsoft.com/office/drawing/2014/main" id="{2AA75F4C-0318-7DC9-CFC8-0C9D2C7651D0}"/>
              </a:ext>
            </a:extLst>
          </p:cNvPr>
          <p:cNvSpPr txBox="1"/>
          <p:nvPr/>
        </p:nvSpPr>
        <p:spPr>
          <a:xfrm>
            <a:off x="5922483" y="6014364"/>
            <a:ext cx="26148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1;p8">
            <a:extLst>
              <a:ext uri="{FF2B5EF4-FFF2-40B4-BE49-F238E27FC236}">
                <a16:creationId xmlns:a16="http://schemas.microsoft.com/office/drawing/2014/main" id="{80F9B907-E6BC-98F4-9666-D2996288ED83}"/>
              </a:ext>
            </a:extLst>
          </p:cNvPr>
          <p:cNvSpPr txBox="1"/>
          <p:nvPr/>
        </p:nvSpPr>
        <p:spPr>
          <a:xfrm>
            <a:off x="8880543" y="5215740"/>
            <a:ext cx="12899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S.O.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360</Words>
  <Application>Microsoft Office PowerPoint</Application>
  <PresentationFormat>Panorámica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Graña</dc:creator>
  <cp:lastModifiedBy>Javier Graña</cp:lastModifiedBy>
  <cp:revision>10</cp:revision>
  <dcterms:created xsi:type="dcterms:W3CDTF">2019-03-10T18:44:40Z</dcterms:created>
  <dcterms:modified xsi:type="dcterms:W3CDTF">2024-03-21T18:08:20Z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27</vt:i4>
  </property>
</Properties>
</file>