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6"/>
  </p:notesMasterIdLst>
  <p:handoutMasterIdLst>
    <p:handoutMasterId r:id="rId37"/>
  </p:handoutMasterIdLst>
  <p:sldIdLst>
    <p:sldId id="256" r:id="rId2"/>
    <p:sldId id="389" r:id="rId3"/>
    <p:sldId id="345" r:id="rId4"/>
    <p:sldId id="348" r:id="rId5"/>
    <p:sldId id="349" r:id="rId6"/>
    <p:sldId id="347" r:id="rId7"/>
    <p:sldId id="339" r:id="rId8"/>
    <p:sldId id="340" r:id="rId9"/>
    <p:sldId id="351" r:id="rId10"/>
    <p:sldId id="343" r:id="rId11"/>
    <p:sldId id="353" r:id="rId12"/>
    <p:sldId id="355" r:id="rId13"/>
    <p:sldId id="356" r:id="rId14"/>
    <p:sldId id="386" r:id="rId15"/>
    <p:sldId id="375" r:id="rId16"/>
    <p:sldId id="387" r:id="rId17"/>
    <p:sldId id="390" r:id="rId18"/>
    <p:sldId id="363" r:id="rId19"/>
    <p:sldId id="364" r:id="rId20"/>
    <p:sldId id="388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61" r:id="rId31"/>
    <p:sldId id="391" r:id="rId32"/>
    <p:sldId id="394" r:id="rId33"/>
    <p:sldId id="393" r:id="rId34"/>
    <p:sldId id="303" r:id="rId35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600"/>
    <a:srgbClr val="538022"/>
    <a:srgbClr val="2B892B"/>
    <a:srgbClr val="E05008"/>
    <a:srgbClr val="FFC000"/>
    <a:srgbClr val="990099"/>
    <a:srgbClr val="926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6661" autoAdjust="0"/>
  </p:normalViewPr>
  <p:slideViewPr>
    <p:cSldViewPr>
      <p:cViewPr varScale="1">
        <p:scale>
          <a:sx n="71" d="100"/>
          <a:sy n="71" d="100"/>
        </p:scale>
        <p:origin x="1404" y="60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C2FF57-E24F-4E1E-B0D1-DE045660AC4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D1A54F67-A040-4566-83EC-486F98A0D13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mtClean="0">
                <a:latin typeface="Arial" panose="020B0604020202020204" pitchFamily="34" charset="0"/>
              </a:rPr>
              <a:t>Es posible reducir significativamente el número de bits requeridos para representar los mensajes fuente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39078D-E0AC-4064-BE10-6A031EFBA37A}" type="slidenum">
              <a:rPr lang="es-AR" altLang="en-US" smtClean="0"/>
              <a:pPr/>
              <a:t>16</a:t>
            </a:fld>
            <a:endParaRPr lang="es-A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07D90-8AA9-4840-874C-2B973C0D3BF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9902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D27F5-6C1E-46C5-AC08-9419037D62CF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90129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C2D68-5EB2-4C3B-B1AA-D68EA1BEBC43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90419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4A577-BE68-4C6F-BE1F-C7254073789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923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39FF9-705C-4358-A716-361F3CEF6EF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12059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65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9B315-3FEC-400A-8700-BF3677ECAB3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82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BFA30-E3ED-42B3-826C-330616BC53A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65024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6D99-ADD0-4CD5-95D5-D6CB9CB96D8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4097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BB9B5-1BF6-4476-9DE2-C19DEDA185D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5074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5ED1E-6334-4A51-A25B-2401BEE1BEE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91555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6D546-DB40-4A85-B1F0-5ED72B76379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77138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231E6-6049-4EA6-A15C-544C322EB28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2046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09925B6-E1AE-458C-A779-510B2F7A2D9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pic>
        <p:nvPicPr>
          <p:cNvPr id="1031" name="Picture 17" descr="x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090" r:id="rId12"/>
    <p:sldLayoutId id="214748410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TPN°8: El tipo abstracto de datos </a:t>
            </a:r>
            <a:br>
              <a:rPr lang="es-AR" altLang="en-US" sz="3200" smtClean="0"/>
            </a:br>
            <a:r>
              <a:rPr lang="es-AR" altLang="en-US" sz="3200" smtClean="0"/>
              <a:t>ÁRBOL BINARIO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9388" y="1700213"/>
            <a:ext cx="4699000" cy="22463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typedef struct nodoAB *AB;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1371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IMPLEMENTACION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23850" y="4221163"/>
            <a:ext cx="2773363" cy="2016125"/>
            <a:chOff x="4041" y="3217"/>
            <a:chExt cx="4500" cy="3609"/>
          </a:xfrm>
        </p:grpSpPr>
        <p:sp>
          <p:nvSpPr>
            <p:cNvPr id="24707" name="Line 5"/>
            <p:cNvSpPr>
              <a:spLocks noChangeShapeType="1"/>
            </p:cNvSpPr>
            <p:nvPr/>
          </p:nvSpPr>
          <p:spPr bwMode="auto">
            <a:xfrm flipH="1">
              <a:off x="7641" y="4657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Line 6"/>
            <p:cNvSpPr>
              <a:spLocks noChangeShapeType="1"/>
            </p:cNvSpPr>
            <p:nvPr/>
          </p:nvSpPr>
          <p:spPr bwMode="auto">
            <a:xfrm flipH="1">
              <a:off x="4221" y="465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Line 7"/>
            <p:cNvSpPr>
              <a:spLocks noChangeShapeType="1"/>
            </p:cNvSpPr>
            <p:nvPr/>
          </p:nvSpPr>
          <p:spPr bwMode="auto">
            <a:xfrm flipH="1">
              <a:off x="6921" y="573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Line 8"/>
            <p:cNvSpPr>
              <a:spLocks noChangeShapeType="1"/>
            </p:cNvSpPr>
            <p:nvPr/>
          </p:nvSpPr>
          <p:spPr bwMode="auto">
            <a:xfrm>
              <a:off x="4941" y="465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Line 9"/>
            <p:cNvSpPr>
              <a:spLocks noChangeShapeType="1"/>
            </p:cNvSpPr>
            <p:nvPr/>
          </p:nvSpPr>
          <p:spPr bwMode="auto">
            <a:xfrm>
              <a:off x="7821" y="5728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Line 10"/>
            <p:cNvSpPr>
              <a:spLocks noChangeShapeType="1"/>
            </p:cNvSpPr>
            <p:nvPr/>
          </p:nvSpPr>
          <p:spPr bwMode="auto">
            <a:xfrm flipH="1">
              <a:off x="4761" y="3577"/>
              <a:ext cx="16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13" name="Group 11"/>
            <p:cNvGrpSpPr>
              <a:grpSpLocks/>
            </p:cNvGrpSpPr>
            <p:nvPr/>
          </p:nvGrpSpPr>
          <p:grpSpPr bwMode="auto">
            <a:xfrm>
              <a:off x="4511" y="4117"/>
              <a:ext cx="720" cy="720"/>
              <a:chOff x="4221" y="6997"/>
              <a:chExt cx="720" cy="720"/>
            </a:xfrm>
          </p:grpSpPr>
          <p:sp>
            <p:nvSpPr>
              <p:cNvPr id="24740" name="Oval 1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41" name="Text Box 1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grpSp>
          <p:nvGrpSpPr>
            <p:cNvPr id="24714" name="Group 14"/>
            <p:cNvGrpSpPr>
              <a:grpSpLocks/>
            </p:cNvGrpSpPr>
            <p:nvPr/>
          </p:nvGrpSpPr>
          <p:grpSpPr bwMode="auto">
            <a:xfrm>
              <a:off x="7821" y="6097"/>
              <a:ext cx="720" cy="720"/>
              <a:chOff x="4221" y="6997"/>
              <a:chExt cx="720" cy="720"/>
            </a:xfrm>
          </p:grpSpPr>
          <p:sp>
            <p:nvSpPr>
              <p:cNvPr id="24738" name="Oval 1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9" name="Text Box 1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I</a:t>
                </a:r>
                <a:endParaRPr lang="es-AR" altLang="en-US" sz="1800"/>
              </a:p>
            </p:txBody>
          </p:sp>
        </p:grpSp>
        <p:grpSp>
          <p:nvGrpSpPr>
            <p:cNvPr id="24715" name="Group 17"/>
            <p:cNvGrpSpPr>
              <a:grpSpLocks/>
            </p:cNvGrpSpPr>
            <p:nvPr/>
          </p:nvGrpSpPr>
          <p:grpSpPr bwMode="auto">
            <a:xfrm>
              <a:off x="7281" y="5197"/>
              <a:ext cx="720" cy="720"/>
              <a:chOff x="4221" y="6997"/>
              <a:chExt cx="720" cy="720"/>
            </a:xfrm>
          </p:grpSpPr>
          <p:sp>
            <p:nvSpPr>
              <p:cNvPr id="24736" name="Oval 1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7" name="Text Box 1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F</a:t>
                </a:r>
                <a:endParaRPr lang="es-AR" altLang="en-US" sz="1800"/>
              </a:p>
            </p:txBody>
          </p:sp>
        </p:grpSp>
        <p:grpSp>
          <p:nvGrpSpPr>
            <p:cNvPr id="24716" name="Group 20"/>
            <p:cNvGrpSpPr>
              <a:grpSpLocks/>
            </p:cNvGrpSpPr>
            <p:nvPr/>
          </p:nvGrpSpPr>
          <p:grpSpPr bwMode="auto">
            <a:xfrm>
              <a:off x="4041" y="5197"/>
              <a:ext cx="720" cy="720"/>
              <a:chOff x="4221" y="6997"/>
              <a:chExt cx="720" cy="720"/>
            </a:xfrm>
          </p:grpSpPr>
          <p:sp>
            <p:nvSpPr>
              <p:cNvPr id="24734" name="Oval 2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5" name="Text Box 2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  <p:grpSp>
          <p:nvGrpSpPr>
            <p:cNvPr id="24717" name="Group 23"/>
            <p:cNvGrpSpPr>
              <a:grpSpLocks/>
            </p:cNvGrpSpPr>
            <p:nvPr/>
          </p:nvGrpSpPr>
          <p:grpSpPr bwMode="auto">
            <a:xfrm>
              <a:off x="6741" y="6097"/>
              <a:ext cx="720" cy="720"/>
              <a:chOff x="4221" y="6997"/>
              <a:chExt cx="720" cy="720"/>
            </a:xfrm>
          </p:grpSpPr>
          <p:sp>
            <p:nvSpPr>
              <p:cNvPr id="24732" name="Oval 2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3" name="Text Box 2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H</a:t>
                </a:r>
                <a:endParaRPr lang="es-AR" altLang="en-US" sz="1800"/>
              </a:p>
            </p:txBody>
          </p:sp>
        </p:grpSp>
        <p:sp>
          <p:nvSpPr>
            <p:cNvPr id="24718" name="Line 26"/>
            <p:cNvSpPr>
              <a:spLocks noChangeShapeType="1"/>
            </p:cNvSpPr>
            <p:nvPr/>
          </p:nvSpPr>
          <p:spPr bwMode="auto">
            <a:xfrm>
              <a:off x="5301" y="555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9" name="Line 27"/>
            <p:cNvSpPr>
              <a:spLocks noChangeShapeType="1"/>
            </p:cNvSpPr>
            <p:nvPr/>
          </p:nvSpPr>
          <p:spPr bwMode="auto">
            <a:xfrm>
              <a:off x="6201" y="3397"/>
              <a:ext cx="16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20" name="Group 28"/>
            <p:cNvGrpSpPr>
              <a:grpSpLocks/>
            </p:cNvGrpSpPr>
            <p:nvPr/>
          </p:nvGrpSpPr>
          <p:grpSpPr bwMode="auto">
            <a:xfrm>
              <a:off x="4941" y="5197"/>
              <a:ext cx="720" cy="720"/>
              <a:chOff x="4221" y="6997"/>
              <a:chExt cx="720" cy="720"/>
            </a:xfrm>
          </p:grpSpPr>
          <p:sp>
            <p:nvSpPr>
              <p:cNvPr id="24730" name="Oval 2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1" name="Text Box 3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E</a:t>
                </a:r>
                <a:endParaRPr lang="es-AR" altLang="en-US" sz="1800"/>
              </a:p>
            </p:txBody>
          </p:sp>
        </p:grpSp>
        <p:grpSp>
          <p:nvGrpSpPr>
            <p:cNvPr id="24721" name="Group 31"/>
            <p:cNvGrpSpPr>
              <a:grpSpLocks/>
            </p:cNvGrpSpPr>
            <p:nvPr/>
          </p:nvGrpSpPr>
          <p:grpSpPr bwMode="auto">
            <a:xfrm>
              <a:off x="5481" y="6106"/>
              <a:ext cx="720" cy="720"/>
              <a:chOff x="4221" y="6997"/>
              <a:chExt cx="720" cy="720"/>
            </a:xfrm>
          </p:grpSpPr>
          <p:sp>
            <p:nvSpPr>
              <p:cNvPr id="24728" name="Oval 3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29" name="Text Box 3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G</a:t>
                </a:r>
                <a:endParaRPr lang="es-AR" altLang="en-US" sz="1800"/>
              </a:p>
            </p:txBody>
          </p:sp>
        </p:grpSp>
        <p:grpSp>
          <p:nvGrpSpPr>
            <p:cNvPr id="24722" name="Group 34"/>
            <p:cNvGrpSpPr>
              <a:grpSpLocks/>
            </p:cNvGrpSpPr>
            <p:nvPr/>
          </p:nvGrpSpPr>
          <p:grpSpPr bwMode="auto">
            <a:xfrm>
              <a:off x="6021" y="3217"/>
              <a:ext cx="720" cy="720"/>
              <a:chOff x="4221" y="6997"/>
              <a:chExt cx="720" cy="720"/>
            </a:xfrm>
          </p:grpSpPr>
          <p:sp>
            <p:nvSpPr>
              <p:cNvPr id="24726" name="Oval 3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27" name="Text Box 3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grpSp>
          <p:nvGrpSpPr>
            <p:cNvPr id="24723" name="Group 37"/>
            <p:cNvGrpSpPr>
              <a:grpSpLocks/>
            </p:cNvGrpSpPr>
            <p:nvPr/>
          </p:nvGrpSpPr>
          <p:grpSpPr bwMode="auto">
            <a:xfrm>
              <a:off x="7641" y="4117"/>
              <a:ext cx="720" cy="720"/>
              <a:chOff x="4221" y="6997"/>
              <a:chExt cx="720" cy="720"/>
            </a:xfrm>
          </p:grpSpPr>
          <p:sp>
            <p:nvSpPr>
              <p:cNvPr id="24724" name="Oval 3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25" name="Text Box 3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grpSp>
        <p:nvGrpSpPr>
          <p:cNvPr id="51240" name="Group 40"/>
          <p:cNvGrpSpPr>
            <a:grpSpLocks/>
          </p:cNvGrpSpPr>
          <p:nvPr/>
        </p:nvGrpSpPr>
        <p:grpSpPr bwMode="auto">
          <a:xfrm>
            <a:off x="3851275" y="1916113"/>
            <a:ext cx="4968875" cy="4752975"/>
            <a:chOff x="2426" y="1207"/>
            <a:chExt cx="3130" cy="2994"/>
          </a:xfrm>
        </p:grpSpPr>
        <p:grpSp>
          <p:nvGrpSpPr>
            <p:cNvPr id="24582" name="Group 41"/>
            <p:cNvGrpSpPr>
              <a:grpSpLocks/>
            </p:cNvGrpSpPr>
            <p:nvPr/>
          </p:nvGrpSpPr>
          <p:grpSpPr bwMode="auto">
            <a:xfrm>
              <a:off x="2426" y="1681"/>
              <a:ext cx="3130" cy="2520"/>
              <a:chOff x="81" y="6637"/>
              <a:chExt cx="11436" cy="6300"/>
            </a:xfrm>
          </p:grpSpPr>
          <p:grpSp>
            <p:nvGrpSpPr>
              <p:cNvPr id="24587" name="Group 42"/>
              <p:cNvGrpSpPr>
                <a:grpSpLocks/>
              </p:cNvGrpSpPr>
              <p:nvPr/>
            </p:nvGrpSpPr>
            <p:grpSpPr bwMode="auto">
              <a:xfrm>
                <a:off x="81" y="9697"/>
                <a:ext cx="2256" cy="1519"/>
                <a:chOff x="2781" y="6637"/>
                <a:chExt cx="2256" cy="1519"/>
              </a:xfrm>
            </p:grpSpPr>
            <p:sp>
              <p:nvSpPr>
                <p:cNvPr id="24699" name="Rectangle 43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0" name="Line 44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0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3" name="Line 47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04" name="Line 48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05" name="Rectangle 49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D</a:t>
                  </a:r>
                  <a:endParaRPr lang="es-AR" altLang="en-US" sz="1800"/>
                </a:p>
              </p:txBody>
            </p:sp>
          </p:grpSp>
          <p:grpSp>
            <p:nvGrpSpPr>
              <p:cNvPr id="24588" name="Group 51"/>
              <p:cNvGrpSpPr>
                <a:grpSpLocks/>
              </p:cNvGrpSpPr>
              <p:nvPr/>
            </p:nvGrpSpPr>
            <p:grpSpPr bwMode="auto">
              <a:xfrm>
                <a:off x="1341" y="8178"/>
                <a:ext cx="2256" cy="1519"/>
                <a:chOff x="2781" y="6637"/>
                <a:chExt cx="2256" cy="1519"/>
              </a:xfrm>
            </p:grpSpPr>
            <p:sp>
              <p:nvSpPr>
                <p:cNvPr id="24691" name="Rectangle 52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2" name="Line 53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5" name="Line 56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6" name="Line 57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7" name="Rectangle 58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B</a:t>
                  </a:r>
                  <a:endParaRPr lang="es-AR" altLang="en-US" sz="1800"/>
                </a:p>
              </p:txBody>
            </p:sp>
          </p:grpSp>
          <p:sp>
            <p:nvSpPr>
              <p:cNvPr id="24589" name="Rectangle 60"/>
              <p:cNvSpPr>
                <a:spLocks noChangeArrowheads="1"/>
              </p:cNvSpPr>
              <p:nvPr/>
            </p:nvSpPr>
            <p:spPr bwMode="auto">
              <a:xfrm>
                <a:off x="5121" y="7177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0" name="Line 61"/>
              <p:cNvSpPr>
                <a:spLocks noChangeShapeType="1"/>
              </p:cNvSpPr>
              <p:nvPr/>
            </p:nvSpPr>
            <p:spPr bwMode="auto">
              <a:xfrm>
                <a:off x="6201" y="717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Text Box 62"/>
              <p:cNvSpPr txBox="1">
                <a:spLocks noChangeArrowheads="1"/>
              </p:cNvSpPr>
              <p:nvPr/>
            </p:nvSpPr>
            <p:spPr bwMode="auto">
              <a:xfrm>
                <a:off x="5121" y="7149"/>
                <a:ext cx="10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2" name="Text Box 63"/>
              <p:cNvSpPr txBox="1">
                <a:spLocks noChangeArrowheads="1"/>
              </p:cNvSpPr>
              <p:nvPr/>
            </p:nvSpPr>
            <p:spPr bwMode="auto">
              <a:xfrm>
                <a:off x="6117" y="7135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3" name="Line 64"/>
              <p:cNvSpPr>
                <a:spLocks noChangeShapeType="1"/>
              </p:cNvSpPr>
              <p:nvPr/>
            </p:nvSpPr>
            <p:spPr bwMode="auto">
              <a:xfrm flipH="1">
                <a:off x="3501" y="7616"/>
                <a:ext cx="2160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65"/>
              <p:cNvSpPr>
                <a:spLocks noChangeShapeType="1"/>
              </p:cNvSpPr>
              <p:nvPr/>
            </p:nvSpPr>
            <p:spPr bwMode="auto">
              <a:xfrm>
                <a:off x="6707" y="7607"/>
                <a:ext cx="2520" cy="6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Rectangle 66"/>
              <p:cNvSpPr>
                <a:spLocks noChangeArrowheads="1"/>
              </p:cNvSpPr>
              <p:nvPr/>
            </p:nvSpPr>
            <p:spPr bwMode="auto">
              <a:xfrm>
                <a:off x="5121" y="6637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6" name="Text Box 67"/>
              <p:cNvSpPr txBox="1">
                <a:spLocks noChangeArrowheads="1"/>
              </p:cNvSpPr>
              <p:nvPr/>
            </p:nvSpPr>
            <p:spPr bwMode="auto">
              <a:xfrm>
                <a:off x="5689" y="6637"/>
                <a:ext cx="945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  <p:grpSp>
            <p:nvGrpSpPr>
              <p:cNvPr id="24597" name="Group 68"/>
              <p:cNvGrpSpPr>
                <a:grpSpLocks/>
              </p:cNvGrpSpPr>
              <p:nvPr/>
            </p:nvGrpSpPr>
            <p:grpSpPr bwMode="auto">
              <a:xfrm>
                <a:off x="2505" y="9697"/>
                <a:ext cx="2256" cy="1519"/>
                <a:chOff x="2781" y="6637"/>
                <a:chExt cx="2256" cy="1519"/>
              </a:xfrm>
            </p:grpSpPr>
            <p:sp>
              <p:nvSpPr>
                <p:cNvPr id="24683" name="Rectangle 69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4" name="Line 70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7" name="Line 73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8" name="Line 74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" name="Rectangle 75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E</a:t>
                  </a:r>
                  <a:endParaRPr lang="es-AR" altLang="en-US" sz="1800"/>
                </a:p>
              </p:txBody>
            </p:sp>
          </p:grpSp>
          <p:grpSp>
            <p:nvGrpSpPr>
              <p:cNvPr id="24598" name="Group 77"/>
              <p:cNvGrpSpPr>
                <a:grpSpLocks/>
              </p:cNvGrpSpPr>
              <p:nvPr/>
            </p:nvGrpSpPr>
            <p:grpSpPr bwMode="auto">
              <a:xfrm>
                <a:off x="3585" y="11238"/>
                <a:ext cx="2256" cy="1519"/>
                <a:chOff x="2781" y="6637"/>
                <a:chExt cx="2256" cy="1519"/>
              </a:xfrm>
            </p:grpSpPr>
            <p:sp>
              <p:nvSpPr>
                <p:cNvPr id="24675" name="Rectangle 78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6" name="Line 79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9" name="Line 82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0" name="Line 83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1" name="Rectangle 84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2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G</a:t>
                  </a:r>
                  <a:endParaRPr lang="es-AR" altLang="en-US" sz="1800"/>
                </a:p>
              </p:txBody>
            </p:sp>
          </p:grpSp>
          <p:grpSp>
            <p:nvGrpSpPr>
              <p:cNvPr id="24599" name="Group 86"/>
              <p:cNvGrpSpPr>
                <a:grpSpLocks/>
              </p:cNvGrpSpPr>
              <p:nvPr/>
            </p:nvGrpSpPr>
            <p:grpSpPr bwMode="auto">
              <a:xfrm>
                <a:off x="7917" y="9618"/>
                <a:ext cx="2256" cy="1519"/>
                <a:chOff x="2781" y="6637"/>
                <a:chExt cx="2256" cy="1519"/>
              </a:xfrm>
            </p:grpSpPr>
            <p:sp>
              <p:nvSpPr>
                <p:cNvPr id="24667" name="Rectangle 87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8" name="Line 88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1" name="Line 91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2" name="Line 92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3" name="Rectangle 93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F</a:t>
                  </a:r>
                  <a:endParaRPr lang="es-AR" altLang="en-US" sz="1800"/>
                </a:p>
              </p:txBody>
            </p:sp>
          </p:grpSp>
          <p:grpSp>
            <p:nvGrpSpPr>
              <p:cNvPr id="24600" name="Group 95"/>
              <p:cNvGrpSpPr>
                <a:grpSpLocks/>
              </p:cNvGrpSpPr>
              <p:nvPr/>
            </p:nvGrpSpPr>
            <p:grpSpPr bwMode="auto">
              <a:xfrm>
                <a:off x="9177" y="8099"/>
                <a:ext cx="2256" cy="1519"/>
                <a:chOff x="2781" y="6637"/>
                <a:chExt cx="2256" cy="1519"/>
              </a:xfrm>
            </p:grpSpPr>
            <p:sp>
              <p:nvSpPr>
                <p:cNvPr id="24659" name="Rectangle 96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0" name="Line 97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2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3" name="Line 100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4" name="Line 101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5" name="Rectangle 102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6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C</a:t>
                  </a:r>
                  <a:endParaRPr lang="es-AR" altLang="en-US" sz="1800"/>
                </a:p>
              </p:txBody>
            </p:sp>
          </p:grpSp>
          <p:grpSp>
            <p:nvGrpSpPr>
              <p:cNvPr id="24601" name="Group 104"/>
              <p:cNvGrpSpPr>
                <a:grpSpLocks/>
              </p:cNvGrpSpPr>
              <p:nvPr/>
            </p:nvGrpSpPr>
            <p:grpSpPr bwMode="auto">
              <a:xfrm>
                <a:off x="6741" y="11137"/>
                <a:ext cx="2256" cy="1519"/>
                <a:chOff x="2781" y="6637"/>
                <a:chExt cx="2256" cy="1519"/>
              </a:xfrm>
            </p:grpSpPr>
            <p:sp>
              <p:nvSpPr>
                <p:cNvPr id="24651" name="Rectangle 105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2" name="Line 106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5" name="Line 109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6" name="Line 110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H</a:t>
                  </a:r>
                  <a:endParaRPr lang="es-AR" altLang="en-US" sz="1800"/>
                </a:p>
              </p:txBody>
            </p:sp>
          </p:grpSp>
          <p:grpSp>
            <p:nvGrpSpPr>
              <p:cNvPr id="24602" name="Group 113"/>
              <p:cNvGrpSpPr>
                <a:grpSpLocks/>
              </p:cNvGrpSpPr>
              <p:nvPr/>
            </p:nvGrpSpPr>
            <p:grpSpPr bwMode="auto">
              <a:xfrm>
                <a:off x="9261" y="11137"/>
                <a:ext cx="2256" cy="1519"/>
                <a:chOff x="2781" y="6637"/>
                <a:chExt cx="2256" cy="1519"/>
              </a:xfrm>
            </p:grpSpPr>
            <p:sp>
              <p:nvSpPr>
                <p:cNvPr id="24643" name="Rectangle 114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44" name="Line 115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4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47" name="Line 118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8" name="Line 119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9" name="Rectangle 120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0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I</a:t>
                  </a:r>
                  <a:endParaRPr lang="es-AR" altLang="en-US" sz="1800"/>
                </a:p>
              </p:txBody>
            </p:sp>
          </p:grpSp>
          <p:grpSp>
            <p:nvGrpSpPr>
              <p:cNvPr id="24603" name="Group 122"/>
              <p:cNvGrpSpPr>
                <a:grpSpLocks/>
              </p:cNvGrpSpPr>
              <p:nvPr/>
            </p:nvGrpSpPr>
            <p:grpSpPr bwMode="auto">
              <a:xfrm>
                <a:off x="261" y="11222"/>
                <a:ext cx="720" cy="146"/>
                <a:chOff x="9441" y="6097"/>
                <a:chExt cx="720" cy="146"/>
              </a:xfrm>
            </p:grpSpPr>
            <p:sp>
              <p:nvSpPr>
                <p:cNvPr id="24640" name="Line 123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1" name="Line 124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2" name="Line 125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4" name="Group 126"/>
              <p:cNvGrpSpPr>
                <a:grpSpLocks/>
              </p:cNvGrpSpPr>
              <p:nvPr/>
            </p:nvGrpSpPr>
            <p:grpSpPr bwMode="auto">
              <a:xfrm>
                <a:off x="1341" y="11232"/>
                <a:ext cx="720" cy="146"/>
                <a:chOff x="9441" y="6097"/>
                <a:chExt cx="720" cy="146"/>
              </a:xfrm>
            </p:grpSpPr>
            <p:sp>
              <p:nvSpPr>
                <p:cNvPr id="24637" name="Line 127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8" name="Line 128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9" name="Line 129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5" name="Group 130"/>
              <p:cNvGrpSpPr>
                <a:grpSpLocks/>
              </p:cNvGrpSpPr>
              <p:nvPr/>
            </p:nvGrpSpPr>
            <p:grpSpPr bwMode="auto">
              <a:xfrm>
                <a:off x="2652" y="11222"/>
                <a:ext cx="720" cy="146"/>
                <a:chOff x="9441" y="6097"/>
                <a:chExt cx="720" cy="146"/>
              </a:xfrm>
            </p:grpSpPr>
            <p:sp>
              <p:nvSpPr>
                <p:cNvPr id="24634" name="Line 131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5" name="Line 132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6" name="Line 133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6" name="Group 134"/>
              <p:cNvGrpSpPr>
                <a:grpSpLocks/>
              </p:cNvGrpSpPr>
              <p:nvPr/>
            </p:nvGrpSpPr>
            <p:grpSpPr bwMode="auto">
              <a:xfrm>
                <a:off x="10419" y="9629"/>
                <a:ext cx="720" cy="146"/>
                <a:chOff x="9441" y="6097"/>
                <a:chExt cx="720" cy="146"/>
              </a:xfrm>
            </p:grpSpPr>
            <p:sp>
              <p:nvSpPr>
                <p:cNvPr id="24631" name="Line 135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2" name="Line 136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3" name="Line 137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7" name="Group 138"/>
              <p:cNvGrpSpPr>
                <a:grpSpLocks/>
              </p:cNvGrpSpPr>
              <p:nvPr/>
            </p:nvGrpSpPr>
            <p:grpSpPr bwMode="auto">
              <a:xfrm>
                <a:off x="3742" y="12781"/>
                <a:ext cx="720" cy="146"/>
                <a:chOff x="9441" y="6097"/>
                <a:chExt cx="720" cy="146"/>
              </a:xfrm>
            </p:grpSpPr>
            <p:sp>
              <p:nvSpPr>
                <p:cNvPr id="24628" name="Line 139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9" name="Line 140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0" name="Line 141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8" name="Group 142"/>
              <p:cNvGrpSpPr>
                <a:grpSpLocks/>
              </p:cNvGrpSpPr>
              <p:nvPr/>
            </p:nvGrpSpPr>
            <p:grpSpPr bwMode="auto">
              <a:xfrm>
                <a:off x="4822" y="12791"/>
                <a:ext cx="720" cy="146"/>
                <a:chOff x="9441" y="6097"/>
                <a:chExt cx="720" cy="146"/>
              </a:xfrm>
            </p:grpSpPr>
            <p:sp>
              <p:nvSpPr>
                <p:cNvPr id="24625" name="Line 143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6" name="Line 144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7" name="Line 145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9" name="Group 146"/>
              <p:cNvGrpSpPr>
                <a:grpSpLocks/>
              </p:cNvGrpSpPr>
              <p:nvPr/>
            </p:nvGrpSpPr>
            <p:grpSpPr bwMode="auto">
              <a:xfrm>
                <a:off x="6921" y="12656"/>
                <a:ext cx="720" cy="146"/>
                <a:chOff x="9441" y="6097"/>
                <a:chExt cx="720" cy="146"/>
              </a:xfrm>
            </p:grpSpPr>
            <p:sp>
              <p:nvSpPr>
                <p:cNvPr id="24622" name="Line 147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3" name="Line 148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4" name="Line 149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0" name="Group 150"/>
              <p:cNvGrpSpPr>
                <a:grpSpLocks/>
              </p:cNvGrpSpPr>
              <p:nvPr/>
            </p:nvGrpSpPr>
            <p:grpSpPr bwMode="auto">
              <a:xfrm>
                <a:off x="8001" y="12666"/>
                <a:ext cx="720" cy="146"/>
                <a:chOff x="9441" y="6097"/>
                <a:chExt cx="720" cy="146"/>
              </a:xfrm>
            </p:grpSpPr>
            <p:sp>
              <p:nvSpPr>
                <p:cNvPr id="24619" name="Line 151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0" name="Line 152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1" name="Line 153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1" name="Group 154"/>
              <p:cNvGrpSpPr>
                <a:grpSpLocks/>
              </p:cNvGrpSpPr>
              <p:nvPr/>
            </p:nvGrpSpPr>
            <p:grpSpPr bwMode="auto">
              <a:xfrm>
                <a:off x="9441" y="12680"/>
                <a:ext cx="720" cy="146"/>
                <a:chOff x="9441" y="6097"/>
                <a:chExt cx="720" cy="146"/>
              </a:xfrm>
            </p:grpSpPr>
            <p:sp>
              <p:nvSpPr>
                <p:cNvPr id="24616" name="Line 155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7" name="Line 156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8" name="Line 157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2" name="Group 158"/>
              <p:cNvGrpSpPr>
                <a:grpSpLocks/>
              </p:cNvGrpSpPr>
              <p:nvPr/>
            </p:nvGrpSpPr>
            <p:grpSpPr bwMode="auto">
              <a:xfrm>
                <a:off x="10521" y="12690"/>
                <a:ext cx="720" cy="146"/>
                <a:chOff x="9441" y="6097"/>
                <a:chExt cx="720" cy="146"/>
              </a:xfrm>
            </p:grpSpPr>
            <p:sp>
              <p:nvSpPr>
                <p:cNvPr id="24613" name="Line 159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4" name="Line 160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5" name="Line 161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83" name="Group 162"/>
            <p:cNvGrpSpPr>
              <a:grpSpLocks/>
            </p:cNvGrpSpPr>
            <p:nvPr/>
          </p:nvGrpSpPr>
          <p:grpSpPr bwMode="auto">
            <a:xfrm>
              <a:off x="3470" y="1207"/>
              <a:ext cx="680" cy="454"/>
              <a:chOff x="476" y="1026"/>
              <a:chExt cx="680" cy="454"/>
            </a:xfrm>
          </p:grpSpPr>
          <p:sp>
            <p:nvSpPr>
              <p:cNvPr id="24584" name="Rectangle 163"/>
              <p:cNvSpPr>
                <a:spLocks noChangeArrowheads="1"/>
              </p:cNvSpPr>
              <p:nvPr/>
            </p:nvSpPr>
            <p:spPr bwMode="auto">
              <a:xfrm>
                <a:off x="476" y="1253"/>
                <a:ext cx="227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85" name="Text Box 164"/>
              <p:cNvSpPr txBox="1">
                <a:spLocks noChangeArrowheads="1"/>
              </p:cNvSpPr>
              <p:nvPr/>
            </p:nvSpPr>
            <p:spPr bwMode="auto">
              <a:xfrm>
                <a:off x="476" y="102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T</a:t>
                </a:r>
              </a:p>
            </p:txBody>
          </p:sp>
          <p:sp>
            <p:nvSpPr>
              <p:cNvPr id="24586" name="Freeform 165"/>
              <p:cNvSpPr>
                <a:spLocks/>
              </p:cNvSpPr>
              <p:nvPr/>
            </p:nvSpPr>
            <p:spPr bwMode="auto">
              <a:xfrm>
                <a:off x="567" y="1230"/>
                <a:ext cx="589" cy="250"/>
              </a:xfrm>
              <a:custGeom>
                <a:avLst/>
                <a:gdLst>
                  <a:gd name="T0" fmla="*/ 0 w 589"/>
                  <a:gd name="T1" fmla="*/ 113 h 250"/>
                  <a:gd name="T2" fmla="*/ 317 w 589"/>
                  <a:gd name="T3" fmla="*/ 23 h 250"/>
                  <a:gd name="T4" fmla="*/ 589 w 589"/>
                  <a:gd name="T5" fmla="*/ 250 h 2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9" h="250">
                    <a:moveTo>
                      <a:pt x="0" y="113"/>
                    </a:moveTo>
                    <a:cubicBezTo>
                      <a:pt x="109" y="56"/>
                      <a:pt x="219" y="0"/>
                      <a:pt x="317" y="23"/>
                    </a:cubicBezTo>
                    <a:cubicBezTo>
                      <a:pt x="415" y="46"/>
                      <a:pt x="544" y="212"/>
                      <a:pt x="589" y="2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1371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IMPLEMENTACION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grpSp>
        <p:nvGrpSpPr>
          <p:cNvPr id="64688" name="Group 176"/>
          <p:cNvGrpSpPr>
            <a:grpSpLocks/>
          </p:cNvGrpSpPr>
          <p:nvPr/>
        </p:nvGrpSpPr>
        <p:grpSpPr bwMode="auto">
          <a:xfrm>
            <a:off x="2620963" y="1857375"/>
            <a:ext cx="863600" cy="963613"/>
            <a:chOff x="567" y="1706"/>
            <a:chExt cx="544" cy="607"/>
          </a:xfrm>
        </p:grpSpPr>
        <p:sp>
          <p:nvSpPr>
            <p:cNvPr id="25619" name="Text Box 168"/>
            <p:cNvSpPr txBox="1">
              <a:spLocks noChangeArrowheads="1"/>
            </p:cNvSpPr>
            <p:nvPr/>
          </p:nvSpPr>
          <p:spPr bwMode="auto">
            <a:xfrm>
              <a:off x="687" y="1924"/>
              <a:ext cx="20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20" name="Line 169"/>
            <p:cNvSpPr>
              <a:spLocks noChangeShapeType="1"/>
            </p:cNvSpPr>
            <p:nvPr/>
          </p:nvSpPr>
          <p:spPr bwMode="auto">
            <a:xfrm>
              <a:off x="789" y="2033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170"/>
            <p:cNvSpPr>
              <a:spLocks noChangeShapeType="1"/>
            </p:cNvSpPr>
            <p:nvPr/>
          </p:nvSpPr>
          <p:spPr bwMode="auto">
            <a:xfrm>
              <a:off x="995" y="2033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171"/>
            <p:cNvSpPr>
              <a:spLocks noChangeShapeType="1"/>
            </p:cNvSpPr>
            <p:nvPr/>
          </p:nvSpPr>
          <p:spPr bwMode="auto">
            <a:xfrm>
              <a:off x="870" y="2259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172"/>
            <p:cNvSpPr>
              <a:spLocks noChangeShapeType="1"/>
            </p:cNvSpPr>
            <p:nvPr/>
          </p:nvSpPr>
          <p:spPr bwMode="auto">
            <a:xfrm>
              <a:off x="941" y="2313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173"/>
            <p:cNvSpPr>
              <a:spLocks noChangeShapeType="1"/>
            </p:cNvSpPr>
            <p:nvPr/>
          </p:nvSpPr>
          <p:spPr bwMode="auto">
            <a:xfrm>
              <a:off x="911" y="2286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Text Box 174"/>
            <p:cNvSpPr txBox="1">
              <a:spLocks noChangeArrowheads="1"/>
            </p:cNvSpPr>
            <p:nvPr/>
          </p:nvSpPr>
          <p:spPr bwMode="auto">
            <a:xfrm>
              <a:off x="567" y="1706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T</a:t>
              </a:r>
              <a:endParaRPr lang="es-ES" altLang="en-US" sz="2000"/>
            </a:p>
          </p:txBody>
        </p:sp>
      </p:grpSp>
      <p:sp>
        <p:nvSpPr>
          <p:cNvPr id="64687" name="Text Box 175"/>
          <p:cNvSpPr txBox="1">
            <a:spLocks noChangeArrowheads="1"/>
          </p:cNvSpPr>
          <p:nvPr/>
        </p:nvSpPr>
        <p:spPr bwMode="auto">
          <a:xfrm>
            <a:off x="258763" y="1751013"/>
            <a:ext cx="1982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ABVACIO: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AB</a:t>
            </a:r>
            <a:endParaRPr lang="en-US" altLang="en-US" sz="1800"/>
          </a:p>
        </p:txBody>
      </p:sp>
      <p:sp>
        <p:nvSpPr>
          <p:cNvPr id="64689" name="Rectangle 177"/>
          <p:cNvSpPr>
            <a:spLocks noChangeArrowheads="1"/>
          </p:cNvSpPr>
          <p:nvPr/>
        </p:nvSpPr>
        <p:spPr bwMode="auto">
          <a:xfrm>
            <a:off x="246063" y="2146300"/>
            <a:ext cx="2303462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ABVACIO();</a:t>
            </a:r>
          </a:p>
        </p:txBody>
      </p:sp>
      <p:sp>
        <p:nvSpPr>
          <p:cNvPr id="64690" name="Rectangle 178"/>
          <p:cNvSpPr>
            <a:spLocks noChangeArrowheads="1"/>
          </p:cNvSpPr>
          <p:nvPr/>
        </p:nvSpPr>
        <p:spPr bwMode="auto">
          <a:xfrm>
            <a:off x="244475" y="4400550"/>
            <a:ext cx="3024188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bool ESABVACIO(AB T);</a:t>
            </a:r>
          </a:p>
        </p:txBody>
      </p:sp>
      <p:sp>
        <p:nvSpPr>
          <p:cNvPr id="64691" name="Text Box 179"/>
          <p:cNvSpPr txBox="1">
            <a:spLocks noChangeArrowheads="1"/>
          </p:cNvSpPr>
          <p:nvPr/>
        </p:nvSpPr>
        <p:spPr bwMode="auto">
          <a:xfrm>
            <a:off x="173038" y="4041775"/>
            <a:ext cx="292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ESABVACIO: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BOOL</a:t>
            </a:r>
            <a:endParaRPr lang="en-US" altLang="en-US" sz="1800"/>
          </a:p>
        </p:txBody>
      </p:sp>
      <p:sp>
        <p:nvSpPr>
          <p:cNvPr id="64692" name="Rectangle 180"/>
          <p:cNvSpPr>
            <a:spLocks noChangeArrowheads="1"/>
          </p:cNvSpPr>
          <p:nvPr/>
        </p:nvSpPr>
        <p:spPr bwMode="auto">
          <a:xfrm>
            <a:off x="5359400" y="2998788"/>
            <a:ext cx="2541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IZQUIERDO: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AB</a:t>
            </a:r>
            <a:endParaRPr lang="es-AR" altLang="en-US" sz="1800"/>
          </a:p>
        </p:txBody>
      </p:sp>
      <p:sp>
        <p:nvSpPr>
          <p:cNvPr id="64693" name="Rectangle 181"/>
          <p:cNvSpPr>
            <a:spLocks noChangeArrowheads="1"/>
          </p:cNvSpPr>
          <p:nvPr/>
        </p:nvSpPr>
        <p:spPr bwMode="auto">
          <a:xfrm>
            <a:off x="5432425" y="3359150"/>
            <a:ext cx="2736850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IZQUIERDO(AB T);</a:t>
            </a:r>
          </a:p>
        </p:txBody>
      </p:sp>
      <p:sp>
        <p:nvSpPr>
          <p:cNvPr id="64694" name="Rectangle 182"/>
          <p:cNvSpPr>
            <a:spLocks noChangeArrowheads="1"/>
          </p:cNvSpPr>
          <p:nvPr/>
        </p:nvSpPr>
        <p:spPr bwMode="auto">
          <a:xfrm>
            <a:off x="5360988" y="4149725"/>
            <a:ext cx="3455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RAIZ: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ITEM U {indefinido}</a:t>
            </a:r>
            <a:endParaRPr lang="es-AR" altLang="en-US" sz="1800"/>
          </a:p>
        </p:txBody>
      </p:sp>
      <p:sp>
        <p:nvSpPr>
          <p:cNvPr id="64695" name="Rectangle 183"/>
          <p:cNvSpPr>
            <a:spLocks noChangeArrowheads="1"/>
          </p:cNvSpPr>
          <p:nvPr/>
        </p:nvSpPr>
        <p:spPr bwMode="auto">
          <a:xfrm>
            <a:off x="5432424" y="4508500"/>
            <a:ext cx="2468563" cy="369332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 err="1" smtClean="0">
                <a:latin typeface="Consolas" panose="020B0609020204030204" pitchFamily="49" charset="0"/>
              </a:rPr>
              <a:t>itemAB</a:t>
            </a:r>
            <a:r>
              <a:rPr lang="es-ES" altLang="en-US" sz="1800" dirty="0" smtClean="0">
                <a:latin typeface="Consolas" panose="020B0609020204030204" pitchFamily="49" charset="0"/>
              </a:rPr>
              <a:t> </a:t>
            </a:r>
            <a:r>
              <a:rPr lang="es-ES" altLang="en-US" sz="1800" dirty="0">
                <a:latin typeface="Consolas" panose="020B0609020204030204" pitchFamily="49" charset="0"/>
              </a:rPr>
              <a:t>RAIZ(AB T);</a:t>
            </a:r>
          </a:p>
        </p:txBody>
      </p:sp>
      <p:sp>
        <p:nvSpPr>
          <p:cNvPr id="64696" name="Rectangle 184"/>
          <p:cNvSpPr>
            <a:spLocks noChangeArrowheads="1"/>
          </p:cNvSpPr>
          <p:nvPr/>
        </p:nvSpPr>
        <p:spPr bwMode="auto">
          <a:xfrm>
            <a:off x="5362575" y="5229225"/>
            <a:ext cx="241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DERECHO: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AB</a:t>
            </a:r>
            <a:endParaRPr lang="es-AR" altLang="en-US" sz="1800"/>
          </a:p>
        </p:txBody>
      </p:sp>
      <p:sp>
        <p:nvSpPr>
          <p:cNvPr id="64697" name="Rectangle 185"/>
          <p:cNvSpPr>
            <a:spLocks noChangeArrowheads="1"/>
          </p:cNvSpPr>
          <p:nvPr/>
        </p:nvSpPr>
        <p:spPr bwMode="auto">
          <a:xfrm>
            <a:off x="5435600" y="5589588"/>
            <a:ext cx="2736850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DERECHO(AB T);</a:t>
            </a:r>
          </a:p>
        </p:txBody>
      </p:sp>
      <p:sp>
        <p:nvSpPr>
          <p:cNvPr id="64698" name="Rectangle 186"/>
          <p:cNvSpPr>
            <a:spLocks noChangeArrowheads="1"/>
          </p:cNvSpPr>
          <p:nvPr/>
        </p:nvSpPr>
        <p:spPr bwMode="auto">
          <a:xfrm>
            <a:off x="244475" y="5518150"/>
            <a:ext cx="4111501" cy="369332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 err="1">
                <a:latin typeface="Consolas" panose="020B0609020204030204" pitchFamily="49" charset="0"/>
              </a:rPr>
              <a:t>bool</a:t>
            </a:r>
            <a:r>
              <a:rPr lang="es-ES" altLang="en-US" sz="1800" dirty="0">
                <a:latin typeface="Consolas" panose="020B0609020204030204" pitchFamily="49" charset="0"/>
              </a:rPr>
              <a:t> PERTENECE(AB T, </a:t>
            </a:r>
            <a:r>
              <a:rPr lang="es-ES" altLang="en-US" sz="1800" dirty="0" err="1" smtClean="0">
                <a:latin typeface="Consolas" panose="020B0609020204030204" pitchFamily="49" charset="0"/>
              </a:rPr>
              <a:t>itemAB</a:t>
            </a:r>
            <a:r>
              <a:rPr lang="es-ES" altLang="en-US" sz="1800" dirty="0" smtClean="0">
                <a:latin typeface="Consolas" panose="020B0609020204030204" pitchFamily="49" charset="0"/>
              </a:rPr>
              <a:t> </a:t>
            </a:r>
            <a:r>
              <a:rPr lang="es-ES" altLang="en-US" sz="1800" dirty="0">
                <a:latin typeface="Consolas" panose="020B0609020204030204" pitchFamily="49" charset="0"/>
              </a:rPr>
              <a:t>x);</a:t>
            </a:r>
          </a:p>
        </p:txBody>
      </p:sp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44475" y="5175250"/>
            <a:ext cx="3887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PERTENECE: AB X ITEM 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BOOL</a:t>
            </a:r>
            <a:endParaRPr lang="en-US" altLang="en-US" sz="1800"/>
          </a:p>
        </p:txBody>
      </p:sp>
      <p:sp>
        <p:nvSpPr>
          <p:cNvPr id="64702" name="Rectangle 190"/>
          <p:cNvSpPr>
            <a:spLocks noChangeArrowheads="1"/>
          </p:cNvSpPr>
          <p:nvPr/>
        </p:nvSpPr>
        <p:spPr bwMode="auto">
          <a:xfrm>
            <a:off x="244475" y="2878138"/>
            <a:ext cx="3875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ARMARAB: AB X ITEM X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 AB</a:t>
            </a:r>
            <a:endParaRPr lang="es-AR" altLang="en-US" sz="1800"/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244474" y="3251200"/>
            <a:ext cx="4399533" cy="369332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AB ARMARAB(AB I, </a:t>
            </a:r>
            <a:r>
              <a:rPr lang="es-ES" altLang="en-US" sz="1800" dirty="0" err="1" smtClean="0">
                <a:latin typeface="Consolas" panose="020B0609020204030204" pitchFamily="49" charset="0"/>
              </a:rPr>
              <a:t>itemAB</a:t>
            </a:r>
            <a:r>
              <a:rPr lang="es-ES" altLang="en-US" sz="1800" dirty="0" smtClean="0">
                <a:latin typeface="Consolas" panose="020B0609020204030204" pitchFamily="49" charset="0"/>
              </a:rPr>
              <a:t> </a:t>
            </a:r>
            <a:r>
              <a:rPr lang="es-ES" altLang="en-US" sz="1800" dirty="0">
                <a:latin typeface="Consolas" panose="020B0609020204030204" pitchFamily="49" charset="0"/>
              </a:rPr>
              <a:t>r, AB D);</a:t>
            </a:r>
          </a:p>
        </p:txBody>
      </p:sp>
      <p:sp>
        <p:nvSpPr>
          <p:cNvPr id="25618" name="Text Box 192"/>
          <p:cNvSpPr txBox="1">
            <a:spLocks noChangeArrowheads="1"/>
          </p:cNvSpPr>
          <p:nvPr/>
        </p:nvSpPr>
        <p:spPr bwMode="auto">
          <a:xfrm>
            <a:off x="4492625" y="836613"/>
            <a:ext cx="4327525" cy="20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struct nodoAB *AB;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87" grpId="0"/>
      <p:bldP spid="64689" grpId="0" animBg="1"/>
      <p:bldP spid="64690" grpId="0" animBg="1"/>
      <p:bldP spid="64691" grpId="0"/>
      <p:bldP spid="64692" grpId="0"/>
      <p:bldP spid="64693" grpId="0" animBg="1"/>
      <p:bldP spid="64694" grpId="0"/>
      <p:bldP spid="64695" grpId="0" animBg="1"/>
      <p:bldP spid="64696" grpId="0"/>
      <p:bldP spid="64697" grpId="0" animBg="1"/>
      <p:bldP spid="64698" grpId="0" animBg="1"/>
      <p:bldP spid="64699" grpId="0"/>
      <p:bldP spid="64702" grpId="0"/>
      <p:bldP spid="647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8229600" cy="1371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IMPLEMENTACION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graphicFrame>
        <p:nvGraphicFramePr>
          <p:cNvPr id="67711" name="Group 127"/>
          <p:cNvGraphicFramePr>
            <a:graphicFrameLocks noGrp="1"/>
          </p:cNvGraphicFramePr>
          <p:nvPr>
            <p:ph idx="4294967295"/>
          </p:nvPr>
        </p:nvGraphicFramePr>
        <p:xfrm>
          <a:off x="323850" y="3152775"/>
          <a:ext cx="8435975" cy="3587764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398982323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1511787278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70757055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51122357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3098653545"/>
                    </a:ext>
                  </a:extLst>
                </a:gridCol>
              </a:tblGrid>
              <a:tr h="503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ÁRBOL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ESABVACIO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IZQUIERDO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RAIZ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DERECHO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24140"/>
                  </a:ext>
                </a:extLst>
              </a:tr>
              <a:tr h="10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146069"/>
                  </a:ext>
                </a:extLst>
              </a:tr>
              <a:tr h="2054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234367"/>
                  </a:ext>
                </a:extLst>
              </a:tr>
            </a:tbl>
          </a:graphicData>
        </a:graphic>
      </p:graphicFrame>
      <p:grpSp>
        <p:nvGrpSpPr>
          <p:cNvPr id="26653" name="Group 54"/>
          <p:cNvGrpSpPr>
            <a:grpSpLocks/>
          </p:cNvGrpSpPr>
          <p:nvPr/>
        </p:nvGrpSpPr>
        <p:grpSpPr bwMode="auto">
          <a:xfrm>
            <a:off x="971550" y="3649663"/>
            <a:ext cx="863600" cy="963612"/>
            <a:chOff x="567" y="1706"/>
            <a:chExt cx="544" cy="607"/>
          </a:xfrm>
        </p:grpSpPr>
        <p:sp>
          <p:nvSpPr>
            <p:cNvPr id="26677" name="Text Box 55"/>
            <p:cNvSpPr txBox="1">
              <a:spLocks noChangeArrowheads="1"/>
            </p:cNvSpPr>
            <p:nvPr/>
          </p:nvSpPr>
          <p:spPr bwMode="auto">
            <a:xfrm>
              <a:off x="687" y="1924"/>
              <a:ext cx="20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78" name="Line 56"/>
            <p:cNvSpPr>
              <a:spLocks noChangeShapeType="1"/>
            </p:cNvSpPr>
            <p:nvPr/>
          </p:nvSpPr>
          <p:spPr bwMode="auto">
            <a:xfrm>
              <a:off x="789" y="2033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57"/>
            <p:cNvSpPr>
              <a:spLocks noChangeShapeType="1"/>
            </p:cNvSpPr>
            <p:nvPr/>
          </p:nvSpPr>
          <p:spPr bwMode="auto">
            <a:xfrm>
              <a:off x="995" y="2033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Line 58"/>
            <p:cNvSpPr>
              <a:spLocks noChangeShapeType="1"/>
            </p:cNvSpPr>
            <p:nvPr/>
          </p:nvSpPr>
          <p:spPr bwMode="auto">
            <a:xfrm>
              <a:off x="870" y="2259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Line 59"/>
            <p:cNvSpPr>
              <a:spLocks noChangeShapeType="1"/>
            </p:cNvSpPr>
            <p:nvPr/>
          </p:nvSpPr>
          <p:spPr bwMode="auto">
            <a:xfrm>
              <a:off x="941" y="2313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Line 60"/>
            <p:cNvSpPr>
              <a:spLocks noChangeShapeType="1"/>
            </p:cNvSpPr>
            <p:nvPr/>
          </p:nvSpPr>
          <p:spPr bwMode="auto">
            <a:xfrm>
              <a:off x="911" y="2286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Text Box 61"/>
            <p:cNvSpPr txBox="1">
              <a:spLocks noChangeArrowheads="1"/>
            </p:cNvSpPr>
            <p:nvPr/>
          </p:nvSpPr>
          <p:spPr bwMode="auto">
            <a:xfrm>
              <a:off x="567" y="1706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T</a:t>
              </a:r>
            </a:p>
          </p:txBody>
        </p:sp>
      </p:grpSp>
      <p:sp>
        <p:nvSpPr>
          <p:cNvPr id="67690" name="Text Box 106"/>
          <p:cNvSpPr txBox="1">
            <a:spLocks noChangeArrowheads="1"/>
          </p:cNvSpPr>
          <p:nvPr/>
        </p:nvSpPr>
        <p:spPr bwMode="auto">
          <a:xfrm>
            <a:off x="3208338" y="404812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True</a:t>
            </a:r>
          </a:p>
        </p:txBody>
      </p:sp>
      <p:sp>
        <p:nvSpPr>
          <p:cNvPr id="67691" name="Text Box 107"/>
          <p:cNvSpPr txBox="1">
            <a:spLocks noChangeArrowheads="1"/>
          </p:cNvSpPr>
          <p:nvPr/>
        </p:nvSpPr>
        <p:spPr bwMode="auto">
          <a:xfrm>
            <a:off x="3222625" y="5540375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False</a:t>
            </a:r>
          </a:p>
        </p:txBody>
      </p:sp>
      <p:sp>
        <p:nvSpPr>
          <p:cNvPr id="67692" name="Text Box 108"/>
          <p:cNvSpPr txBox="1">
            <a:spLocks noChangeArrowheads="1"/>
          </p:cNvSpPr>
          <p:nvPr/>
        </p:nvSpPr>
        <p:spPr bwMode="auto">
          <a:xfrm>
            <a:off x="4527550" y="3867150"/>
            <a:ext cx="13763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NULL /</a:t>
            </a:r>
            <a:r>
              <a:rPr lang="es-ES" altLang="en-US" sz="1800">
                <a:latin typeface="Consolas" panose="020B0609020204030204" pitchFamily="49" charset="0"/>
              </a:rPr>
              <a:t> ABVACIO()</a:t>
            </a:r>
            <a:endParaRPr lang="es-AR" altLang="en-US" sz="1800"/>
          </a:p>
        </p:txBody>
      </p:sp>
      <p:sp>
        <p:nvSpPr>
          <p:cNvPr id="67693" name="Text Box 109"/>
          <p:cNvSpPr txBox="1">
            <a:spLocks noChangeArrowheads="1"/>
          </p:cNvSpPr>
          <p:nvPr/>
        </p:nvSpPr>
        <p:spPr bwMode="auto">
          <a:xfrm>
            <a:off x="4727575" y="6254750"/>
            <a:ext cx="82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T-</a:t>
            </a:r>
            <a:r>
              <a:rPr lang="en-US" altLang="en-US" sz="1800"/>
              <a:t>&gt;izq</a:t>
            </a:r>
          </a:p>
        </p:txBody>
      </p:sp>
      <p:sp>
        <p:nvSpPr>
          <p:cNvPr id="67694" name="Text Box 110"/>
          <p:cNvSpPr txBox="1">
            <a:spLocks noChangeArrowheads="1"/>
          </p:cNvSpPr>
          <p:nvPr/>
        </p:nvSpPr>
        <p:spPr bwMode="auto">
          <a:xfrm>
            <a:off x="6251575" y="6248400"/>
            <a:ext cx="901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T-</a:t>
            </a:r>
            <a:r>
              <a:rPr lang="en-US" altLang="en-US" sz="1800"/>
              <a:t>&gt;raiz</a:t>
            </a:r>
          </a:p>
        </p:txBody>
      </p:sp>
      <p:sp>
        <p:nvSpPr>
          <p:cNvPr id="67695" name="Text Box 111"/>
          <p:cNvSpPr txBox="1">
            <a:spLocks noChangeArrowheads="1"/>
          </p:cNvSpPr>
          <p:nvPr/>
        </p:nvSpPr>
        <p:spPr bwMode="auto">
          <a:xfrm>
            <a:off x="7534275" y="624998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T-</a:t>
            </a:r>
            <a:r>
              <a:rPr lang="en-US" altLang="en-US" sz="1800"/>
              <a:t>&gt;der</a:t>
            </a:r>
          </a:p>
        </p:txBody>
      </p:sp>
      <p:sp>
        <p:nvSpPr>
          <p:cNvPr id="67696" name="Text Box 112"/>
          <p:cNvSpPr txBox="1">
            <a:spLocks noChangeArrowheads="1"/>
          </p:cNvSpPr>
          <p:nvPr/>
        </p:nvSpPr>
        <p:spPr bwMode="auto">
          <a:xfrm>
            <a:off x="6096000" y="4022725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indefinido</a:t>
            </a:r>
          </a:p>
        </p:txBody>
      </p:sp>
      <p:sp>
        <p:nvSpPr>
          <p:cNvPr id="67697" name="Text Box 113"/>
          <p:cNvSpPr txBox="1">
            <a:spLocks noChangeArrowheads="1"/>
          </p:cNvSpPr>
          <p:nvPr/>
        </p:nvSpPr>
        <p:spPr bwMode="auto">
          <a:xfrm>
            <a:off x="7380288" y="3860800"/>
            <a:ext cx="14049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NULL /</a:t>
            </a:r>
            <a:r>
              <a:rPr lang="es-ES" altLang="en-US" sz="1800">
                <a:latin typeface="Consolas" panose="020B0609020204030204" pitchFamily="49" charset="0"/>
              </a:rPr>
              <a:t> ABVACIO()</a:t>
            </a:r>
            <a:endParaRPr lang="es-AR" altLang="en-US" sz="1800"/>
          </a:p>
        </p:txBody>
      </p:sp>
      <p:sp>
        <p:nvSpPr>
          <p:cNvPr id="67698" name="AutoShape 114"/>
          <p:cNvSpPr>
            <a:spLocks noChangeArrowheads="1"/>
          </p:cNvSpPr>
          <p:nvPr/>
        </p:nvSpPr>
        <p:spPr bwMode="auto">
          <a:xfrm>
            <a:off x="4656138" y="5324475"/>
            <a:ext cx="936625" cy="647700"/>
          </a:xfrm>
          <a:prstGeom prst="triangle">
            <a:avLst>
              <a:gd name="adj" fmla="val 50000"/>
            </a:avLst>
          </a:prstGeom>
          <a:solidFill>
            <a:srgbClr val="00B05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700" name="AutoShape 116"/>
          <p:cNvSpPr>
            <a:spLocks noChangeArrowheads="1"/>
          </p:cNvSpPr>
          <p:nvPr/>
        </p:nvSpPr>
        <p:spPr bwMode="auto">
          <a:xfrm>
            <a:off x="7570788" y="5313363"/>
            <a:ext cx="936625" cy="647700"/>
          </a:xfrm>
          <a:prstGeom prst="triangle">
            <a:avLst>
              <a:gd name="adj" fmla="val 50000"/>
            </a:avLst>
          </a:prstGeom>
          <a:solidFill>
            <a:srgbClr val="EA8C9C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701" name="Text Box 117"/>
          <p:cNvSpPr txBox="1">
            <a:spLocks noChangeArrowheads="1"/>
          </p:cNvSpPr>
          <p:nvPr/>
        </p:nvSpPr>
        <p:spPr bwMode="auto">
          <a:xfrm>
            <a:off x="6467475" y="53911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  <a:endParaRPr lang="en-US" altLang="en-US" sz="1800" b="1"/>
          </a:p>
        </p:txBody>
      </p:sp>
      <p:grpSp>
        <p:nvGrpSpPr>
          <p:cNvPr id="26665" name="Group 121"/>
          <p:cNvGrpSpPr>
            <a:grpSpLocks/>
          </p:cNvGrpSpPr>
          <p:nvPr/>
        </p:nvGrpSpPr>
        <p:grpSpPr bwMode="auto">
          <a:xfrm>
            <a:off x="468313" y="4657725"/>
            <a:ext cx="2274887" cy="1841500"/>
            <a:chOff x="340" y="2341"/>
            <a:chExt cx="1433" cy="1160"/>
          </a:xfrm>
        </p:grpSpPr>
        <p:sp>
          <p:nvSpPr>
            <p:cNvPr id="26667" name="Line 63"/>
            <p:cNvSpPr>
              <a:spLocks noChangeShapeType="1"/>
            </p:cNvSpPr>
            <p:nvPr/>
          </p:nvSpPr>
          <p:spPr bwMode="auto">
            <a:xfrm flipH="1">
              <a:off x="630" y="2820"/>
              <a:ext cx="454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64"/>
            <p:cNvSpPr>
              <a:spLocks noChangeShapeType="1"/>
            </p:cNvSpPr>
            <p:nvPr/>
          </p:nvSpPr>
          <p:spPr bwMode="auto">
            <a:xfrm>
              <a:off x="993" y="2785"/>
              <a:ext cx="492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9" name="Group 65"/>
            <p:cNvGrpSpPr>
              <a:grpSpLocks/>
            </p:cNvGrpSpPr>
            <p:nvPr/>
          </p:nvGrpSpPr>
          <p:grpSpPr bwMode="auto">
            <a:xfrm>
              <a:off x="884" y="2659"/>
              <a:ext cx="363" cy="343"/>
              <a:chOff x="4221" y="6997"/>
              <a:chExt cx="720" cy="720"/>
            </a:xfrm>
          </p:grpSpPr>
          <p:sp>
            <p:nvSpPr>
              <p:cNvPr id="26675" name="Oval 66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76" name="Text Box 67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sp>
          <p:nvSpPr>
            <p:cNvPr id="26670" name="AutoShape 68"/>
            <p:cNvSpPr>
              <a:spLocks noChangeArrowheads="1"/>
            </p:cNvSpPr>
            <p:nvPr/>
          </p:nvSpPr>
          <p:spPr bwMode="auto">
            <a:xfrm>
              <a:off x="340" y="3085"/>
              <a:ext cx="590" cy="408"/>
            </a:xfrm>
            <a:prstGeom prst="triangle">
              <a:avLst>
                <a:gd name="adj" fmla="val 50000"/>
              </a:avLst>
            </a:prstGeom>
            <a:solidFill>
              <a:srgbClr val="00B050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71" name="AutoShape 69"/>
            <p:cNvSpPr>
              <a:spLocks noChangeArrowheads="1"/>
            </p:cNvSpPr>
            <p:nvPr/>
          </p:nvSpPr>
          <p:spPr bwMode="auto">
            <a:xfrm>
              <a:off x="1183" y="3093"/>
              <a:ext cx="590" cy="408"/>
            </a:xfrm>
            <a:prstGeom prst="triangle">
              <a:avLst>
                <a:gd name="adj" fmla="val 50000"/>
              </a:avLst>
            </a:prstGeom>
            <a:solidFill>
              <a:srgbClr val="EA8C9C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72" name="Text Box 73"/>
            <p:cNvSpPr txBox="1">
              <a:spLocks noChangeArrowheads="1"/>
            </p:cNvSpPr>
            <p:nvPr/>
          </p:nvSpPr>
          <p:spPr bwMode="auto">
            <a:xfrm>
              <a:off x="340" y="234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T</a:t>
              </a:r>
            </a:p>
          </p:txBody>
        </p:sp>
        <p:sp>
          <p:nvSpPr>
            <p:cNvPr id="26673" name="Line 74"/>
            <p:cNvSpPr>
              <a:spLocks noChangeShapeType="1"/>
            </p:cNvSpPr>
            <p:nvPr/>
          </p:nvSpPr>
          <p:spPr bwMode="auto">
            <a:xfrm>
              <a:off x="612" y="2569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Rectangle 120"/>
            <p:cNvSpPr>
              <a:spLocks noChangeArrowheads="1"/>
            </p:cNvSpPr>
            <p:nvPr/>
          </p:nvSpPr>
          <p:spPr bwMode="auto">
            <a:xfrm>
              <a:off x="522" y="2478"/>
              <a:ext cx="181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6666" name="Text Box 128"/>
          <p:cNvSpPr txBox="1">
            <a:spLocks noChangeArrowheads="1"/>
          </p:cNvSpPr>
          <p:nvPr/>
        </p:nvSpPr>
        <p:spPr bwMode="auto">
          <a:xfrm>
            <a:off x="4427538" y="765175"/>
            <a:ext cx="4321175" cy="20240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struct nodoAB *AB;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0" grpId="0"/>
      <p:bldP spid="67691" grpId="0"/>
      <p:bldP spid="67692" grpId="0"/>
      <p:bldP spid="67693" grpId="0"/>
      <p:bldP spid="67694" grpId="0"/>
      <p:bldP spid="67695" grpId="0"/>
      <p:bldP spid="67696" grpId="0"/>
      <p:bldP spid="67697" grpId="0"/>
      <p:bldP spid="677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_tradnl" altLang="en-US" sz="36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600" smtClean="0">
                <a:cs typeface="Times New Roman" panose="02020603050405020304" pitchFamily="18" charset="0"/>
              </a:rPr>
              <a:t>IMPLEMENTACION</a:t>
            </a:r>
            <a:endParaRPr lang="es-AR" altLang="en-US" sz="3600" smtClean="0">
              <a:cs typeface="Times New Roman" panose="02020603050405020304" pitchFamily="18" charset="0"/>
            </a:endParaRPr>
          </a:p>
        </p:txBody>
      </p:sp>
      <p:sp>
        <p:nvSpPr>
          <p:cNvPr id="27651" name="AutoShape 166"/>
          <p:cNvSpPr>
            <a:spLocks noChangeArrowheads="1"/>
          </p:cNvSpPr>
          <p:nvPr/>
        </p:nvSpPr>
        <p:spPr bwMode="auto">
          <a:xfrm>
            <a:off x="1187450" y="4868863"/>
            <a:ext cx="936625" cy="647700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2" name="AutoShape 167"/>
          <p:cNvSpPr>
            <a:spLocks noChangeArrowheads="1"/>
          </p:cNvSpPr>
          <p:nvPr/>
        </p:nvSpPr>
        <p:spPr bwMode="auto">
          <a:xfrm>
            <a:off x="2339975" y="4868863"/>
            <a:ext cx="936625" cy="647700"/>
          </a:xfrm>
          <a:prstGeom prst="triangle">
            <a:avLst>
              <a:gd name="adj" fmla="val 50000"/>
            </a:avLst>
          </a:prstGeom>
          <a:solidFill>
            <a:srgbClr val="AC2037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</p:txBody>
      </p:sp>
      <p:sp>
        <p:nvSpPr>
          <p:cNvPr id="27653" name="Rectangle 170"/>
          <p:cNvSpPr>
            <a:spLocks noChangeArrowheads="1"/>
          </p:cNvSpPr>
          <p:nvPr/>
        </p:nvSpPr>
        <p:spPr bwMode="auto">
          <a:xfrm>
            <a:off x="134470" y="1773238"/>
            <a:ext cx="4427538" cy="369332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AB ARMARAB(AB I, </a:t>
            </a:r>
            <a:r>
              <a:rPr lang="es-ES" altLang="en-US" sz="1800" dirty="0" err="1" smtClean="0">
                <a:latin typeface="Consolas" panose="020B0609020204030204" pitchFamily="49" charset="0"/>
              </a:rPr>
              <a:t>itemAB</a:t>
            </a:r>
            <a:r>
              <a:rPr lang="es-ES" altLang="en-US" sz="1800" dirty="0" smtClean="0">
                <a:latin typeface="Consolas" panose="020B0609020204030204" pitchFamily="49" charset="0"/>
              </a:rPr>
              <a:t> </a:t>
            </a:r>
            <a:r>
              <a:rPr lang="es-ES" altLang="en-US" sz="1800" dirty="0">
                <a:latin typeface="Consolas" panose="020B0609020204030204" pitchFamily="49" charset="0"/>
              </a:rPr>
              <a:t>r, AB D);</a:t>
            </a:r>
          </a:p>
        </p:txBody>
      </p:sp>
      <p:sp>
        <p:nvSpPr>
          <p:cNvPr id="69803" name="Text Box 171"/>
          <p:cNvSpPr txBox="1">
            <a:spLocks noChangeArrowheads="1"/>
          </p:cNvSpPr>
          <p:nvPr/>
        </p:nvSpPr>
        <p:spPr bwMode="auto">
          <a:xfrm>
            <a:off x="4067175" y="2565400"/>
            <a:ext cx="4968875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PASOS: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Crear dinámicamente un nuevo nodo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Agregar el valor de la Raiz al nodo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Apuntar el puntero izq del nuevo nodo al árbol 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Apuntar el puntero der del nuevo nodo al árbol 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s-AR" altLang="en-US" sz="1600"/>
              <a:t>Retornar el nuevo nodo</a:t>
            </a:r>
          </a:p>
        </p:txBody>
      </p:sp>
      <p:sp>
        <p:nvSpPr>
          <p:cNvPr id="69804" name="Rectangle 172"/>
          <p:cNvSpPr>
            <a:spLocks noChangeArrowheads="1"/>
          </p:cNvSpPr>
          <p:nvPr/>
        </p:nvSpPr>
        <p:spPr bwMode="auto">
          <a:xfrm>
            <a:off x="1747838" y="3813175"/>
            <a:ext cx="939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05" name="Line 173"/>
          <p:cNvSpPr>
            <a:spLocks noChangeShapeType="1"/>
          </p:cNvSpPr>
          <p:nvPr/>
        </p:nvSpPr>
        <p:spPr bwMode="auto">
          <a:xfrm>
            <a:off x="2217738" y="38131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1747838" y="3795713"/>
            <a:ext cx="469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07" name="Text Box 175"/>
          <p:cNvSpPr txBox="1">
            <a:spLocks noChangeArrowheads="1"/>
          </p:cNvSpPr>
          <p:nvPr/>
        </p:nvSpPr>
        <p:spPr bwMode="auto">
          <a:xfrm>
            <a:off x="2181225" y="3786188"/>
            <a:ext cx="5476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08" name="Line 176"/>
          <p:cNvSpPr>
            <a:spLocks noChangeShapeType="1"/>
          </p:cNvSpPr>
          <p:nvPr/>
        </p:nvSpPr>
        <p:spPr bwMode="auto">
          <a:xfrm flipH="1">
            <a:off x="1763713" y="4076700"/>
            <a:ext cx="219075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09" name="Line 177"/>
          <p:cNvSpPr>
            <a:spLocks noChangeShapeType="1"/>
          </p:cNvSpPr>
          <p:nvPr/>
        </p:nvSpPr>
        <p:spPr bwMode="auto">
          <a:xfrm>
            <a:off x="2411413" y="4005263"/>
            <a:ext cx="358775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747838" y="3470275"/>
            <a:ext cx="939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11" name="Text Box 179"/>
          <p:cNvSpPr txBox="1">
            <a:spLocks noChangeArrowheads="1"/>
          </p:cNvSpPr>
          <p:nvPr/>
        </p:nvSpPr>
        <p:spPr bwMode="auto">
          <a:xfrm>
            <a:off x="1763713" y="3470275"/>
            <a:ext cx="865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r</a:t>
            </a:r>
          </a:p>
        </p:txBody>
      </p:sp>
      <p:sp>
        <p:nvSpPr>
          <p:cNvPr id="69812" name="Text Box 180"/>
          <p:cNvSpPr txBox="1">
            <a:spLocks noChangeArrowheads="1"/>
          </p:cNvSpPr>
          <p:nvPr/>
        </p:nvSpPr>
        <p:spPr bwMode="auto">
          <a:xfrm>
            <a:off x="1404938" y="3140075"/>
            <a:ext cx="1511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nuevo</a:t>
            </a:r>
          </a:p>
        </p:txBody>
      </p:sp>
      <p:grpSp>
        <p:nvGrpSpPr>
          <p:cNvPr id="27664" name="Group 188"/>
          <p:cNvGrpSpPr>
            <a:grpSpLocks/>
          </p:cNvGrpSpPr>
          <p:nvPr/>
        </p:nvGrpSpPr>
        <p:grpSpPr bwMode="auto">
          <a:xfrm>
            <a:off x="2987675" y="4437063"/>
            <a:ext cx="720725" cy="647700"/>
            <a:chOff x="1882" y="1684"/>
            <a:chExt cx="454" cy="408"/>
          </a:xfrm>
        </p:grpSpPr>
        <p:sp>
          <p:nvSpPr>
            <p:cNvPr id="27677" name="Rectangle 183"/>
            <p:cNvSpPr>
              <a:spLocks noChangeArrowheads="1"/>
            </p:cNvSpPr>
            <p:nvPr/>
          </p:nvSpPr>
          <p:spPr bwMode="auto">
            <a:xfrm>
              <a:off x="2109" y="1888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8" name="Text Box 184"/>
            <p:cNvSpPr txBox="1">
              <a:spLocks noChangeArrowheads="1"/>
            </p:cNvSpPr>
            <p:nvPr/>
          </p:nvSpPr>
          <p:spPr bwMode="auto">
            <a:xfrm>
              <a:off x="2076" y="168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D</a:t>
              </a:r>
            </a:p>
          </p:txBody>
        </p:sp>
        <p:sp>
          <p:nvSpPr>
            <p:cNvPr id="27679" name="Freeform 185"/>
            <p:cNvSpPr>
              <a:spLocks/>
            </p:cNvSpPr>
            <p:nvPr/>
          </p:nvSpPr>
          <p:spPr bwMode="auto">
            <a:xfrm flipH="1">
              <a:off x="1882" y="1933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5" name="Group 187"/>
          <p:cNvGrpSpPr>
            <a:grpSpLocks/>
          </p:cNvGrpSpPr>
          <p:nvPr/>
        </p:nvGrpSpPr>
        <p:grpSpPr bwMode="auto">
          <a:xfrm>
            <a:off x="612775" y="4364038"/>
            <a:ext cx="719138" cy="685800"/>
            <a:chOff x="431" y="1842"/>
            <a:chExt cx="453" cy="432"/>
          </a:xfrm>
        </p:grpSpPr>
        <p:sp>
          <p:nvSpPr>
            <p:cNvPr id="27674" name="Rectangle 127"/>
            <p:cNvSpPr>
              <a:spLocks noChangeArrowheads="1"/>
            </p:cNvSpPr>
            <p:nvPr/>
          </p:nvSpPr>
          <p:spPr bwMode="auto">
            <a:xfrm>
              <a:off x="431" y="2069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5" name="Text Box 128"/>
            <p:cNvSpPr txBox="1">
              <a:spLocks noChangeArrowheads="1"/>
            </p:cNvSpPr>
            <p:nvPr/>
          </p:nvSpPr>
          <p:spPr bwMode="auto">
            <a:xfrm>
              <a:off x="431" y="184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I</a:t>
              </a:r>
            </a:p>
          </p:txBody>
        </p:sp>
        <p:sp>
          <p:nvSpPr>
            <p:cNvPr id="27676" name="Freeform 186"/>
            <p:cNvSpPr>
              <a:spLocks/>
            </p:cNvSpPr>
            <p:nvPr/>
          </p:nvSpPr>
          <p:spPr bwMode="auto">
            <a:xfrm>
              <a:off x="521" y="2115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821" name="Line 189"/>
          <p:cNvSpPr>
            <a:spLocks noChangeShapeType="1"/>
          </p:cNvSpPr>
          <p:nvPr/>
        </p:nvSpPr>
        <p:spPr bwMode="auto">
          <a:xfrm flipH="1">
            <a:off x="1690688" y="4076700"/>
            <a:ext cx="3603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22" name="Line 190"/>
          <p:cNvSpPr>
            <a:spLocks noChangeShapeType="1"/>
          </p:cNvSpPr>
          <p:nvPr/>
        </p:nvSpPr>
        <p:spPr bwMode="auto">
          <a:xfrm>
            <a:off x="2411413" y="4005263"/>
            <a:ext cx="28733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23" name="Rectangle 191"/>
          <p:cNvSpPr>
            <a:spLocks noChangeArrowheads="1"/>
          </p:cNvSpPr>
          <p:nvPr/>
        </p:nvSpPr>
        <p:spPr bwMode="auto">
          <a:xfrm>
            <a:off x="4427538" y="4292600"/>
            <a:ext cx="4176712" cy="22987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>
                    <a:alpha val="30196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 err="1">
                <a:latin typeface="Consolas" panose="020B0609020204030204" pitchFamily="49" charset="0"/>
              </a:rPr>
              <a:t>void</a:t>
            </a:r>
            <a:r>
              <a:rPr lang="es-ES" altLang="en-US" sz="1800" dirty="0">
                <a:latin typeface="Consolas" panose="020B0609020204030204" pitchFamily="49" charset="0"/>
              </a:rPr>
              <a:t> </a:t>
            </a:r>
            <a:r>
              <a:rPr lang="es-ES" altLang="en-US" sz="1800" dirty="0" err="1">
                <a:latin typeface="Consolas" panose="020B0609020204030204" pitchFamily="49" charset="0"/>
              </a:rPr>
              <a:t>main</a:t>
            </a:r>
            <a:r>
              <a:rPr lang="es-ES" altLang="en-US" sz="1800" dirty="0">
                <a:latin typeface="Consolas" panose="020B0609020204030204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...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AB I,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</a:t>
            </a:r>
            <a:r>
              <a:rPr lang="es-ES" altLang="en-US" sz="1800" dirty="0" err="1" smtClean="0">
                <a:latin typeface="Consolas" panose="020B0609020204030204" pitchFamily="49" charset="0"/>
              </a:rPr>
              <a:t>itemAB</a:t>
            </a:r>
            <a:r>
              <a:rPr lang="es-ES" altLang="en-US" sz="1800" dirty="0" smtClean="0">
                <a:latin typeface="Consolas" panose="020B0609020204030204" pitchFamily="49" charset="0"/>
              </a:rPr>
              <a:t> </a:t>
            </a:r>
            <a:r>
              <a:rPr lang="es-ES" altLang="en-US" sz="1800" dirty="0">
                <a:latin typeface="Consolas" panose="020B0609020204030204" pitchFamily="49" charset="0"/>
              </a:rPr>
              <a:t>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AB T =  ARMARAB(I, r, 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9824" name="Group 192"/>
          <p:cNvGrpSpPr>
            <a:grpSpLocks/>
          </p:cNvGrpSpPr>
          <p:nvPr/>
        </p:nvGrpSpPr>
        <p:grpSpPr bwMode="auto">
          <a:xfrm>
            <a:off x="2555875" y="2708275"/>
            <a:ext cx="720725" cy="647700"/>
            <a:chOff x="1882" y="1684"/>
            <a:chExt cx="454" cy="408"/>
          </a:xfrm>
        </p:grpSpPr>
        <p:sp>
          <p:nvSpPr>
            <p:cNvPr id="27671" name="Rectangle 193"/>
            <p:cNvSpPr>
              <a:spLocks noChangeArrowheads="1"/>
            </p:cNvSpPr>
            <p:nvPr/>
          </p:nvSpPr>
          <p:spPr bwMode="auto">
            <a:xfrm>
              <a:off x="2109" y="1888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2" name="Text Box 194"/>
            <p:cNvSpPr txBox="1">
              <a:spLocks noChangeArrowheads="1"/>
            </p:cNvSpPr>
            <p:nvPr/>
          </p:nvSpPr>
          <p:spPr bwMode="auto">
            <a:xfrm>
              <a:off x="2076" y="168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T</a:t>
              </a:r>
            </a:p>
          </p:txBody>
        </p:sp>
        <p:sp>
          <p:nvSpPr>
            <p:cNvPr id="27673" name="Freeform 195"/>
            <p:cNvSpPr>
              <a:spLocks/>
            </p:cNvSpPr>
            <p:nvPr/>
          </p:nvSpPr>
          <p:spPr bwMode="auto">
            <a:xfrm flipH="1">
              <a:off x="1882" y="1933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0" name="Text Box 196"/>
          <p:cNvSpPr txBox="1">
            <a:spLocks noChangeArrowheads="1"/>
          </p:cNvSpPr>
          <p:nvPr/>
        </p:nvSpPr>
        <p:spPr bwMode="auto">
          <a:xfrm>
            <a:off x="4630738" y="404813"/>
            <a:ext cx="4262437" cy="20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struct nodoAB *AB;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06" grpId="0"/>
      <p:bldP spid="69807" grpId="0"/>
      <p:bldP spid="69811" grpId="0"/>
      <p:bldP spid="69812" grpId="0"/>
      <p:bldP spid="698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39888" y="3057525"/>
            <a:ext cx="1082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Cadena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original 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755650" y="1547813"/>
            <a:ext cx="8194675" cy="922337"/>
            <a:chOff x="755650" y="1547813"/>
            <a:chExt cx="8194675" cy="922337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755650" y="1628775"/>
              <a:ext cx="1762125" cy="6461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COMPRESIÓN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DE DATOS</a:t>
              </a:r>
              <a:endParaRPr lang="es-AR" altLang="en-US" sz="1800" b="1"/>
            </a:p>
          </p:txBody>
        </p:sp>
        <p:sp>
          <p:nvSpPr>
            <p:cNvPr id="28685" name="Text Box 7"/>
            <p:cNvSpPr txBox="1">
              <a:spLocks noChangeArrowheads="1"/>
            </p:cNvSpPr>
            <p:nvPr/>
          </p:nvSpPr>
          <p:spPr bwMode="auto">
            <a:xfrm>
              <a:off x="3467100" y="1547813"/>
              <a:ext cx="5483225" cy="922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rgbClr val="E05008"/>
                  </a:solidFill>
                </a:rPr>
                <a:t>Transformar una cadena de caracteres con una cierta longitud en otra cadena de menor longitud que  contiene la misma información </a:t>
              </a:r>
            </a:p>
          </p:txBody>
        </p:sp>
        <p:cxnSp>
          <p:nvCxnSpPr>
            <p:cNvPr id="28686" name="AutoShape 11"/>
            <p:cNvCxnSpPr>
              <a:cxnSpLocks noChangeShapeType="1"/>
              <a:stCxn id="4294967295" idx="3"/>
            </p:cNvCxnSpPr>
            <p:nvPr/>
          </p:nvCxnSpPr>
          <p:spPr bwMode="auto">
            <a:xfrm flipV="1">
              <a:off x="2517775" y="1947863"/>
              <a:ext cx="1017588" cy="476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581400" y="3057525"/>
            <a:ext cx="19812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E05008"/>
                </a:solidFill>
              </a:rPr>
              <a:t>ALGORITMO DE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E05008"/>
                </a:solidFill>
              </a:rPr>
              <a:t>COMPRESIÓN</a:t>
            </a:r>
          </a:p>
        </p:txBody>
      </p:sp>
      <p:cxnSp>
        <p:nvCxnSpPr>
          <p:cNvPr id="15" name="AutoShape 11"/>
          <p:cNvCxnSpPr>
            <a:cxnSpLocks noChangeShapeType="1"/>
            <a:stCxn id="4" idx="3"/>
            <a:endCxn id="14" idx="1"/>
          </p:cNvCxnSpPr>
          <p:nvPr/>
        </p:nvCxnSpPr>
        <p:spPr bwMode="auto">
          <a:xfrm>
            <a:off x="2722563" y="3381375"/>
            <a:ext cx="858837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300788" y="3057525"/>
            <a:ext cx="1555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Cadena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comprimida </a:t>
            </a:r>
          </a:p>
        </p:txBody>
      </p:sp>
      <p:cxnSp>
        <p:nvCxnSpPr>
          <p:cNvPr id="21" name="AutoShape 11"/>
          <p:cNvCxnSpPr>
            <a:cxnSpLocks noChangeShapeType="1"/>
            <a:stCxn id="14" idx="3"/>
            <a:endCxn id="20" idx="1"/>
          </p:cNvCxnSpPr>
          <p:nvPr/>
        </p:nvCxnSpPr>
        <p:spPr bwMode="auto">
          <a:xfrm flipV="1">
            <a:off x="5562600" y="3381375"/>
            <a:ext cx="738188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011613" y="3778250"/>
            <a:ext cx="11207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990099"/>
                </a:solidFill>
              </a:rPr>
              <a:t>CÓDIGO</a:t>
            </a:r>
          </a:p>
        </p:txBody>
      </p:sp>
      <p:sp>
        <p:nvSpPr>
          <p:cNvPr id="28684" name="Rectángulo 9"/>
          <p:cNvSpPr>
            <a:spLocks noChangeArrowheads="1"/>
          </p:cNvSpPr>
          <p:nvPr/>
        </p:nvSpPr>
        <p:spPr bwMode="auto">
          <a:xfrm>
            <a:off x="457200" y="4616450"/>
            <a:ext cx="5005388" cy="1754188"/>
          </a:xfrm>
          <a:prstGeom prst="rect">
            <a:avLst/>
          </a:prstGeom>
          <a:solidFill>
            <a:srgbClr val="FFC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El diseño de esquemas de codificación eficientes para la compresión de datos es muy importante porque pueden reducir significativamente el tiempo de </a:t>
            </a:r>
            <a:r>
              <a:rPr lang="es-ES" altLang="en-US" sz="1800" i="1"/>
              <a:t>transmisión</a:t>
            </a:r>
            <a:r>
              <a:rPr lang="es-ES" altLang="en-US" sz="1800"/>
              <a:t> de los datos, así como la cantidad de tiempo requerida para </a:t>
            </a:r>
            <a:r>
              <a:rPr lang="es-ES" altLang="en-US" sz="1800" i="1"/>
              <a:t>almacenar</a:t>
            </a:r>
            <a:r>
              <a:rPr lang="es-ES" altLang="en-US" sz="1800"/>
              <a:t> un archivo de datos</a:t>
            </a:r>
            <a:endParaRPr lang="en-US" altLang="en-US" sz="1800"/>
          </a:p>
        </p:txBody>
      </p:sp>
      <p:sp>
        <p:nvSpPr>
          <p:cNvPr id="11" name="Llamada con línea 2 10"/>
          <p:cNvSpPr/>
          <p:nvPr/>
        </p:nvSpPr>
        <p:spPr>
          <a:xfrm>
            <a:off x="5638800" y="4168775"/>
            <a:ext cx="3048000" cy="10731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4"/>
              <a:gd name="adj6" fmla="val -31717"/>
            </a:avLst>
          </a:prstGeom>
          <a:solidFill>
            <a:srgbClr val="990099">
              <a:alpha val="30196"/>
            </a:srgb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altLang="en-US" dirty="0">
                <a:solidFill>
                  <a:schemeClr val="tx1"/>
                </a:solidFill>
              </a:rPr>
              <a:t>Representa de manera única todo carácter de la cadena de entrada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20" grpId="0"/>
      <p:bldP spid="27" grpId="0"/>
      <p:bldP spid="28684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F0F043-36B0-46C1-8EE4-6B42BCF7B0DC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5373687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s-ES" altLang="en-US" sz="2200" dirty="0" smtClean="0"/>
              <a:t>Muchos de los algoritmos que surgieron han sido diseñados para que utilicen el menor tiempo posible, quedando la economía de espacio en segundo plano. 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endParaRPr lang="es-ES" altLang="en-US" sz="2200" dirty="0" smtClean="0"/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s-ES" altLang="en-US" sz="2200" dirty="0" smtClean="0"/>
              <a:t>Ahora la idea es usar el menor espacio posible sin consumir demasiado tiempo.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endParaRPr lang="es-ES" altLang="en-US" sz="2200" dirty="0" smtClean="0"/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s-ES" altLang="en-US" sz="2200" dirty="0" smtClean="0"/>
              <a:t>Las técnicas de compresión de archivos sirven para archivos de texto, para archivos de exploración de imágenes codificadas y para archivos de representación digital de sonido y de otras señales analógicas.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s-ES" altLang="en-US" sz="2200" dirty="0" smtClean="0"/>
              <a:t> 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s-ES" altLang="en-US" sz="2200" dirty="0" smtClean="0"/>
              <a:t>La cantidad de espacio que se gana con estos métodos es entre un 50 y un 90% en archivos binarios. </a:t>
            </a:r>
          </a:p>
          <a:p>
            <a:pPr algn="just">
              <a:buFontTx/>
              <a:buNone/>
              <a:defRPr/>
            </a:pPr>
            <a:endParaRPr lang="en-US" altLang="en-US" sz="2200" dirty="0" smtClean="0"/>
          </a:p>
          <a:p>
            <a:pPr algn="just">
              <a:buFontTx/>
              <a:buNone/>
              <a:defRPr/>
            </a:pPr>
            <a:endParaRPr lang="en-US" altLang="en-US" sz="2200" dirty="0" smtClean="0"/>
          </a:p>
          <a:p>
            <a:pPr algn="just">
              <a:buFontTx/>
              <a:buNone/>
              <a:defRPr/>
            </a:pPr>
            <a:endParaRPr lang="en-US" altLang="en-US" sz="2200" dirty="0" smtClean="0"/>
          </a:p>
        </p:txBody>
      </p:sp>
      <p:sp>
        <p:nvSpPr>
          <p:cNvPr id="2970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smtClean="0"/>
              <a:t>Codificación</a:t>
            </a:r>
            <a:endParaRPr lang="en-US" altLang="en-US" dirty="0" smtClean="0"/>
          </a:p>
        </p:txBody>
      </p:sp>
      <p:grpSp>
        <p:nvGrpSpPr>
          <p:cNvPr id="30723" name="Grupo 1"/>
          <p:cNvGrpSpPr>
            <a:grpSpLocks/>
          </p:cNvGrpSpPr>
          <p:nvPr/>
        </p:nvGrpSpPr>
        <p:grpSpPr bwMode="auto">
          <a:xfrm>
            <a:off x="1639888" y="1844675"/>
            <a:ext cx="6216650" cy="647700"/>
            <a:chOff x="1639888" y="1844675"/>
            <a:chExt cx="6216650" cy="647700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1639888" y="1844675"/>
              <a:ext cx="1082675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Cadena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original </a:t>
              </a:r>
            </a:p>
          </p:txBody>
        </p:sp>
        <p:sp>
          <p:nvSpPr>
            <p:cNvPr id="30737" name="Text Box 6"/>
            <p:cNvSpPr txBox="1">
              <a:spLocks noChangeArrowheads="1"/>
            </p:cNvSpPr>
            <p:nvPr/>
          </p:nvSpPr>
          <p:spPr bwMode="auto">
            <a:xfrm>
              <a:off x="3581400" y="1844675"/>
              <a:ext cx="1981200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ALGORITMO 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COMPRESIÓN</a:t>
              </a:r>
            </a:p>
          </p:txBody>
        </p:sp>
        <p:cxnSp>
          <p:nvCxnSpPr>
            <p:cNvPr id="30738" name="AutoShape 11"/>
            <p:cNvCxnSpPr>
              <a:cxnSpLocks noChangeShapeType="1"/>
              <a:stCxn id="4294967295" idx="3"/>
              <a:endCxn id="30737" idx="1"/>
            </p:cNvCxnSpPr>
            <p:nvPr/>
          </p:nvCxnSpPr>
          <p:spPr bwMode="auto">
            <a:xfrm>
              <a:off x="2722563" y="2168525"/>
              <a:ext cx="858837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9" name="Text Box 5"/>
            <p:cNvSpPr txBox="1">
              <a:spLocks noChangeArrowheads="1"/>
            </p:cNvSpPr>
            <p:nvPr/>
          </p:nvSpPr>
          <p:spPr bwMode="auto">
            <a:xfrm>
              <a:off x="6300788" y="1844675"/>
              <a:ext cx="1555750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Cadena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comprimida </a:t>
              </a:r>
            </a:p>
          </p:txBody>
        </p:sp>
        <p:cxnSp>
          <p:nvCxnSpPr>
            <p:cNvPr id="30740" name="AutoShape 11"/>
            <p:cNvCxnSpPr>
              <a:cxnSpLocks noChangeShapeType="1"/>
              <a:stCxn id="30737" idx="3"/>
              <a:endCxn id="30739" idx="1"/>
            </p:cNvCxnSpPr>
            <p:nvPr/>
          </p:nvCxnSpPr>
          <p:spPr bwMode="auto">
            <a:xfrm flipV="1">
              <a:off x="5562600" y="2168525"/>
              <a:ext cx="738188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928688" y="3694113"/>
            <a:ext cx="3643312" cy="1939925"/>
            <a:chOff x="928688" y="3694113"/>
            <a:chExt cx="3643312" cy="1939925"/>
          </a:xfrm>
        </p:grpSpPr>
        <p:sp>
          <p:nvSpPr>
            <p:cNvPr id="30733" name="Text Box 5"/>
            <p:cNvSpPr txBox="1">
              <a:spLocks noChangeArrowheads="1"/>
            </p:cNvSpPr>
            <p:nvPr/>
          </p:nvSpPr>
          <p:spPr bwMode="auto">
            <a:xfrm>
              <a:off x="1597025" y="4076700"/>
              <a:ext cx="1390650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E05008"/>
                  </a:solidFill>
                </a:rPr>
                <a:t>LONGITUD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E05008"/>
                  </a:solidFill>
                </a:rPr>
                <a:t>FIJA</a:t>
              </a:r>
            </a:p>
          </p:txBody>
        </p:sp>
        <p:cxnSp>
          <p:nvCxnSpPr>
            <p:cNvPr id="30734" name="AutoShape 11"/>
            <p:cNvCxnSpPr>
              <a:cxnSpLocks noChangeShapeType="1"/>
              <a:stCxn id="30728" idx="2"/>
              <a:endCxn id="30733" idx="0"/>
            </p:cNvCxnSpPr>
            <p:nvPr/>
          </p:nvCxnSpPr>
          <p:spPr bwMode="auto">
            <a:xfrm rot="5400000">
              <a:off x="3240881" y="2745582"/>
              <a:ext cx="382587" cy="22796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5" name="Text Box 5"/>
            <p:cNvSpPr txBox="1">
              <a:spLocks noChangeArrowheads="1"/>
            </p:cNvSpPr>
            <p:nvPr/>
          </p:nvSpPr>
          <p:spPr bwMode="auto">
            <a:xfrm>
              <a:off x="928688" y="4710113"/>
              <a:ext cx="285115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El código de todos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los caracteres tienen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 la misma cantidad de bits</a:t>
              </a:r>
            </a:p>
          </p:txBody>
        </p:sp>
      </p:grp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4572000" y="3694113"/>
            <a:ext cx="3829050" cy="1938337"/>
            <a:chOff x="4572000" y="3694113"/>
            <a:chExt cx="3829050" cy="1938337"/>
          </a:xfrm>
        </p:grpSpPr>
        <p:sp>
          <p:nvSpPr>
            <p:cNvPr id="30730" name="Text Box 5"/>
            <p:cNvSpPr txBox="1">
              <a:spLocks noChangeArrowheads="1"/>
            </p:cNvSpPr>
            <p:nvPr/>
          </p:nvSpPr>
          <p:spPr bwMode="auto">
            <a:xfrm>
              <a:off x="6259513" y="4076700"/>
              <a:ext cx="1389062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2B892B"/>
                  </a:solidFill>
                </a:rPr>
                <a:t>LONGITUD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2B892B"/>
                  </a:solidFill>
                </a:rPr>
                <a:t>VARIABLE</a:t>
              </a:r>
            </a:p>
          </p:txBody>
        </p:sp>
        <p:cxnSp>
          <p:nvCxnSpPr>
            <p:cNvPr id="30731" name="AutoShape 11"/>
            <p:cNvCxnSpPr>
              <a:cxnSpLocks noChangeShapeType="1"/>
              <a:stCxn id="30728" idx="2"/>
              <a:endCxn id="30730" idx="0"/>
            </p:cNvCxnSpPr>
            <p:nvPr/>
          </p:nvCxnSpPr>
          <p:spPr bwMode="auto">
            <a:xfrm rot="16200000" flipH="1">
              <a:off x="5572125" y="2693988"/>
              <a:ext cx="382587" cy="23828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2" name="Text Box 5"/>
            <p:cNvSpPr txBox="1">
              <a:spLocks noChangeArrowheads="1"/>
            </p:cNvSpPr>
            <p:nvPr/>
          </p:nvSpPr>
          <p:spPr bwMode="auto">
            <a:xfrm>
              <a:off x="5651500" y="4708525"/>
              <a:ext cx="274955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El código de los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caracteres pueden tener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distinta cantidad de bits</a:t>
              </a:r>
            </a:p>
          </p:txBody>
        </p:sp>
      </p:grpSp>
      <p:grpSp>
        <p:nvGrpSpPr>
          <p:cNvPr id="30726" name="Grupo 2"/>
          <p:cNvGrpSpPr>
            <a:grpSpLocks/>
          </p:cNvGrpSpPr>
          <p:nvPr/>
        </p:nvGrpSpPr>
        <p:grpSpPr bwMode="auto">
          <a:xfrm>
            <a:off x="4011613" y="2640013"/>
            <a:ext cx="4873625" cy="1073150"/>
            <a:chOff x="4011613" y="2640013"/>
            <a:chExt cx="4873625" cy="1073150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4011613" y="3325813"/>
              <a:ext cx="112077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990099"/>
                  </a:solidFill>
                </a:rPr>
                <a:t>CÓDIGO</a:t>
              </a:r>
            </a:p>
          </p:txBody>
        </p:sp>
        <p:sp>
          <p:nvSpPr>
            <p:cNvPr id="25" name="Llamada con línea 2 24"/>
            <p:cNvSpPr/>
            <p:nvPr/>
          </p:nvSpPr>
          <p:spPr>
            <a:xfrm>
              <a:off x="5837238" y="2640013"/>
              <a:ext cx="3048000" cy="10731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52033"/>
                <a:gd name="adj6" fmla="val -37894"/>
              </a:avLst>
            </a:prstGeom>
            <a:solidFill>
              <a:srgbClr val="990099">
                <a:alpha val="30196"/>
              </a:srgbClr>
            </a:solidFill>
            <a:ln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altLang="en-US" dirty="0">
                  <a:solidFill>
                    <a:schemeClr val="tx1"/>
                  </a:solidFill>
                </a:rPr>
                <a:t>Representa de manera única todo carácter de la cadena de entrada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736" name="Rectángulo 21"/>
          <p:cNvSpPr>
            <a:spLocks noChangeArrowheads="1"/>
          </p:cNvSpPr>
          <p:nvPr/>
        </p:nvSpPr>
        <p:spPr bwMode="auto">
          <a:xfrm>
            <a:off x="4932363" y="5726113"/>
            <a:ext cx="4019550" cy="923925"/>
          </a:xfrm>
          <a:prstGeom prst="rect">
            <a:avLst/>
          </a:prstGeom>
          <a:solidFill>
            <a:srgbClr val="2B892B">
              <a:alpha val="30196"/>
            </a:srgbClr>
          </a:solidFill>
          <a:ln w="9525">
            <a:solidFill>
              <a:srgbClr val="2B892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Es posible reducir significativamente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el número de bits requeridos para representar los mensajes fuente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/>
              <a:t>Codificación</a:t>
            </a:r>
            <a:endParaRPr lang="en-US" dirty="0"/>
          </a:p>
        </p:txBody>
      </p:sp>
      <p:sp>
        <p:nvSpPr>
          <p:cNvPr id="4" name="Rectángulo 8"/>
          <p:cNvSpPr>
            <a:spLocks noChangeArrowheads="1"/>
          </p:cNvSpPr>
          <p:nvPr/>
        </p:nvSpPr>
        <p:spPr bwMode="auto">
          <a:xfrm>
            <a:off x="808832" y="1905281"/>
            <a:ext cx="66434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600" b="1" dirty="0"/>
              <a:t>Longitud del mensaje </a:t>
            </a:r>
            <a:r>
              <a:rPr lang="es-ES" altLang="en-US" sz="2600" dirty="0"/>
              <a:t>= 10000 caracteres</a:t>
            </a:r>
            <a:endParaRPr lang="en-US" altLang="en-US" sz="26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04194" y="3653923"/>
            <a:ext cx="347242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600" dirty="0"/>
              <a:t>a aparece 4500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2600" dirty="0"/>
              <a:t>b aparece 1300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2600" dirty="0"/>
              <a:t>c aparece 1200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2600" dirty="0"/>
              <a:t>d aparece 1600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2600" dirty="0"/>
              <a:t>e aparece  900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2600" dirty="0"/>
              <a:t>f   aparece 500 veces</a:t>
            </a:r>
          </a:p>
        </p:txBody>
      </p:sp>
      <p:pic>
        <p:nvPicPr>
          <p:cNvPr id="1026" name="Picture 2" descr="https://cdn-icons-png.flaticon.com/512/5116/51161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2" y="2780928"/>
            <a:ext cx="3408313" cy="34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04194" y="2794991"/>
            <a:ext cx="3486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 dirty="0" smtClean="0"/>
              <a:t>Caracteres:  </a:t>
            </a:r>
            <a:r>
              <a:rPr lang="es-ES" altLang="en-US" sz="2400" dirty="0"/>
              <a:t>a b c d e f </a:t>
            </a:r>
          </a:p>
        </p:txBody>
      </p:sp>
    </p:spTree>
    <p:extLst>
      <p:ext uri="{BB962C8B-B14F-4D97-AF65-F5344CB8AC3E}">
        <p14:creationId xmlns:p14="http://schemas.microsoft.com/office/powerpoint/2010/main" val="3614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6763" y="3463925"/>
            <a:ext cx="342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 dirty="0"/>
              <a:t>EJEMPLO:  </a:t>
            </a:r>
            <a:r>
              <a:rPr lang="es-ES" altLang="en-US" sz="2400" dirty="0"/>
              <a:t>a b c d e f 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546600" y="3317875"/>
            <a:ext cx="219233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200" b="1">
                <a:solidFill>
                  <a:srgbClr val="FF0000"/>
                </a:solidFill>
              </a:rPr>
              <a:t>¿Cuántos bits necesito?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965950" y="1557338"/>
            <a:ext cx="1312863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u="sng">
                <a:solidFill>
                  <a:srgbClr val="990099"/>
                </a:solidFill>
              </a:rPr>
              <a:t>CÓDIGO 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000 - 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001 - 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010 -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011 - 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100 - 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101 - f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110 -</a:t>
            </a:r>
            <a:r>
              <a:rPr lang="es-ES" altLang="en-US" sz="1800">
                <a:solidFill>
                  <a:schemeClr val="bg1"/>
                </a:solidFill>
              </a:rPr>
              <a:t>g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111 -</a:t>
            </a:r>
            <a:r>
              <a:rPr lang="es-ES" altLang="en-US" sz="1800" b="1">
                <a:solidFill>
                  <a:schemeClr val="bg1"/>
                </a:solidFill>
              </a:rPr>
              <a:t>h 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93688" y="5245100"/>
            <a:ext cx="723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deba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522413" y="5243513"/>
            <a:ext cx="15700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</a:rPr>
              <a:t>Codificación</a:t>
            </a:r>
          </a:p>
        </p:txBody>
      </p:sp>
      <p:cxnSp>
        <p:nvCxnSpPr>
          <p:cNvPr id="22" name="AutoShape 11"/>
          <p:cNvCxnSpPr>
            <a:cxnSpLocks noChangeShapeType="1"/>
            <a:stCxn id="18" idx="3"/>
            <a:endCxn id="19" idx="1"/>
          </p:cNvCxnSpPr>
          <p:nvPr/>
        </p:nvCxnSpPr>
        <p:spPr bwMode="auto">
          <a:xfrm flipV="1">
            <a:off x="1017588" y="5427663"/>
            <a:ext cx="504825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417888" y="5199063"/>
            <a:ext cx="2209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/>
              <a:t>011100001000</a:t>
            </a:r>
          </a:p>
        </p:txBody>
      </p:sp>
      <p:cxnSp>
        <p:nvCxnSpPr>
          <p:cNvPr id="24" name="AutoShape 11"/>
          <p:cNvCxnSpPr>
            <a:cxnSpLocks noChangeShapeType="1"/>
            <a:stCxn id="19" idx="3"/>
            <a:endCxn id="23" idx="1"/>
          </p:cNvCxnSpPr>
          <p:nvPr/>
        </p:nvCxnSpPr>
        <p:spPr bwMode="auto">
          <a:xfrm>
            <a:off x="3092450" y="5427663"/>
            <a:ext cx="32543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39700" y="4652963"/>
            <a:ext cx="10572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Mensaje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entrada</a:t>
            </a:r>
          </a:p>
        </p:txBody>
      </p:sp>
      <p:cxnSp>
        <p:nvCxnSpPr>
          <p:cNvPr id="33" name="AutoShape 11"/>
          <p:cNvCxnSpPr>
            <a:cxnSpLocks noChangeShapeType="1"/>
            <a:stCxn id="23" idx="3"/>
            <a:endCxn id="36" idx="1"/>
          </p:cNvCxnSpPr>
          <p:nvPr/>
        </p:nvCxnSpPr>
        <p:spPr bwMode="auto">
          <a:xfrm flipV="1">
            <a:off x="5627688" y="5427663"/>
            <a:ext cx="4159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259763" y="5248275"/>
            <a:ext cx="723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deba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043613" y="5243513"/>
            <a:ext cx="182721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Decodificación</a:t>
            </a:r>
          </a:p>
        </p:txBody>
      </p:sp>
      <p:cxnSp>
        <p:nvCxnSpPr>
          <p:cNvPr id="38" name="AutoShape 11"/>
          <p:cNvCxnSpPr>
            <a:cxnSpLocks noChangeShapeType="1"/>
            <a:stCxn id="36" idx="3"/>
            <a:endCxn id="35" idx="1"/>
          </p:cNvCxnSpPr>
          <p:nvPr/>
        </p:nvCxnSpPr>
        <p:spPr bwMode="auto">
          <a:xfrm>
            <a:off x="7870825" y="5427663"/>
            <a:ext cx="388938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8031163" y="4652963"/>
            <a:ext cx="1055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Mensaje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salida</a:t>
            </a: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2476500" y="3983038"/>
            <a:ext cx="1701800" cy="555625"/>
            <a:chOff x="2476500" y="3983038"/>
            <a:chExt cx="1701800" cy="555625"/>
          </a:xfrm>
        </p:grpSpPr>
        <p:sp>
          <p:nvSpPr>
            <p:cNvPr id="2" name="Abrir llave 1"/>
            <p:cNvSpPr/>
            <p:nvPr/>
          </p:nvSpPr>
          <p:spPr>
            <a:xfrm rot="16200000">
              <a:off x="3221831" y="3345657"/>
              <a:ext cx="136525" cy="1411288"/>
            </a:xfrm>
            <a:prstGeom prst="leftBrac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99" name="Text Box 5"/>
            <p:cNvSpPr txBox="1">
              <a:spLocks noChangeArrowheads="1"/>
            </p:cNvSpPr>
            <p:nvPr/>
          </p:nvSpPr>
          <p:spPr bwMode="auto">
            <a:xfrm>
              <a:off x="2476500" y="4138613"/>
              <a:ext cx="1701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 b="1">
                  <a:solidFill>
                    <a:srgbClr val="002060"/>
                  </a:solidFill>
                </a:rPr>
                <a:t>n caracteres</a:t>
              </a:r>
            </a:p>
          </p:txBody>
        </p:sp>
      </p:grp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4178300" y="4119563"/>
            <a:ext cx="2209800" cy="461962"/>
            <a:chOff x="4178300" y="4119563"/>
            <a:chExt cx="2209800" cy="461962"/>
          </a:xfrm>
        </p:grpSpPr>
        <p:sp>
          <p:nvSpPr>
            <p:cNvPr id="32796" name="Text Box 5"/>
            <p:cNvSpPr txBox="1">
              <a:spLocks noChangeArrowheads="1"/>
            </p:cNvSpPr>
            <p:nvPr/>
          </p:nvSpPr>
          <p:spPr bwMode="auto">
            <a:xfrm>
              <a:off x="4686300" y="4165600"/>
              <a:ext cx="1701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2060"/>
                  </a:solidFill>
                </a:rPr>
                <a:t>Log</a:t>
              </a:r>
              <a:r>
                <a:rPr lang="en-US" altLang="en-US" sz="1200" b="1">
                  <a:solidFill>
                    <a:srgbClr val="002060"/>
                  </a:solidFill>
                </a:rPr>
                <a:t>2</a:t>
              </a:r>
              <a:r>
                <a:rPr lang="en-US" altLang="en-US" sz="2000" b="1">
                  <a:solidFill>
                    <a:srgbClr val="002060"/>
                  </a:solidFill>
                </a:rPr>
                <a:t>n</a:t>
              </a:r>
              <a:r>
                <a:rPr lang="es-ES" altLang="en-US" sz="2000" b="1">
                  <a:solidFill>
                    <a:srgbClr val="002060"/>
                  </a:solidFill>
                </a:rPr>
                <a:t>  bits</a:t>
              </a:r>
            </a:p>
          </p:txBody>
        </p:sp>
        <p:sp>
          <p:nvSpPr>
            <p:cNvPr id="3" name="Flecha derecha 2"/>
            <p:cNvSpPr/>
            <p:nvPr/>
          </p:nvSpPr>
          <p:spPr>
            <a:xfrm>
              <a:off x="4178300" y="4119563"/>
              <a:ext cx="576263" cy="461962"/>
            </a:xfrm>
            <a:prstGeom prst="rightArrow">
              <a:avLst/>
            </a:prstGeom>
            <a:solidFill>
              <a:srgbClr val="333399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2790" name="Rectángulo 5"/>
          <p:cNvSpPr>
            <a:spLocks noChangeArrowheads="1"/>
          </p:cNvSpPr>
          <p:nvPr/>
        </p:nvSpPr>
        <p:spPr bwMode="auto">
          <a:xfrm>
            <a:off x="1433513" y="6035675"/>
            <a:ext cx="6065837" cy="646113"/>
          </a:xfrm>
          <a:prstGeom prst="rect">
            <a:avLst/>
          </a:prstGeom>
          <a:solidFill>
            <a:srgbClr val="990099">
              <a:alpha val="30196"/>
            </a:srgbClr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Si codificamos el mensaje de 10000 caracteres con el Código 1 se necesitan:  3 * 10000 = </a:t>
            </a:r>
            <a:r>
              <a:rPr lang="es-ES_tradnl" altLang="en-US" sz="1800" b="1">
                <a:solidFill>
                  <a:srgbClr val="990099"/>
                </a:solidFill>
              </a:rPr>
              <a:t>30000 bits.</a:t>
            </a:r>
            <a:endParaRPr lang="en-US" altLang="en-US" sz="1800" b="1">
              <a:solidFill>
                <a:srgbClr val="990099"/>
              </a:solidFill>
            </a:endParaRP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655638" y="1798638"/>
            <a:ext cx="5114925" cy="1363662"/>
            <a:chOff x="655638" y="1798638"/>
            <a:chExt cx="5114925" cy="1363662"/>
          </a:xfrm>
        </p:grpSpPr>
        <p:sp>
          <p:nvSpPr>
            <p:cNvPr id="32793" name="Text Box 6"/>
            <p:cNvSpPr txBox="1">
              <a:spLocks noChangeArrowheads="1"/>
            </p:cNvSpPr>
            <p:nvPr/>
          </p:nvSpPr>
          <p:spPr bwMode="auto">
            <a:xfrm>
              <a:off x="655638" y="1798638"/>
              <a:ext cx="5114925" cy="492125"/>
            </a:xfrm>
            <a:prstGeom prst="rect">
              <a:avLst/>
            </a:prstGeom>
            <a:solidFill>
              <a:srgbClr val="E0500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600" b="1"/>
                <a:t>CODIGO DE LONGITUD FIJA</a:t>
              </a:r>
            </a:p>
          </p:txBody>
        </p:sp>
        <p:sp>
          <p:nvSpPr>
            <p:cNvPr id="32794" name="Text Box 5"/>
            <p:cNvSpPr txBox="1">
              <a:spLocks noChangeArrowheads="1"/>
            </p:cNvSpPr>
            <p:nvPr/>
          </p:nvSpPr>
          <p:spPr bwMode="auto">
            <a:xfrm>
              <a:off x="1238250" y="2454275"/>
              <a:ext cx="383857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solidFill>
                    <a:srgbClr val="E05008"/>
                  </a:solidFill>
                </a:rPr>
                <a:t>Todos los caracteres tienen el mismo  número de bits</a:t>
              </a:r>
            </a:p>
          </p:txBody>
        </p:sp>
        <p:cxnSp>
          <p:nvCxnSpPr>
            <p:cNvPr id="29" name="Conector angular 28"/>
            <p:cNvCxnSpPr>
              <a:endCxn id="32794" idx="1"/>
            </p:cNvCxnSpPr>
            <p:nvPr/>
          </p:nvCxnSpPr>
          <p:spPr>
            <a:xfrm rot="16200000" flipH="1">
              <a:off x="565150" y="2135188"/>
              <a:ext cx="763588" cy="582612"/>
            </a:xfrm>
            <a:prstGeom prst="bentConnector2">
              <a:avLst/>
            </a:prstGeom>
            <a:ln>
              <a:solidFill>
                <a:srgbClr val="E050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4022725" y="5184775"/>
            <a:ext cx="981075" cy="474663"/>
            <a:chOff x="4022632" y="5184086"/>
            <a:chExt cx="981416" cy="475409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4022632" y="5185676"/>
              <a:ext cx="0" cy="4626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4500636" y="5184086"/>
              <a:ext cx="0" cy="4626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5004048" y="5196806"/>
              <a:ext cx="0" cy="4626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7" grpId="0"/>
      <p:bldP spid="18" grpId="0"/>
      <p:bldP spid="19" grpId="0" animBg="1"/>
      <p:bldP spid="23" grpId="0"/>
      <p:bldP spid="25" grpId="0"/>
      <p:bldP spid="35" grpId="0"/>
      <p:bldP spid="36" grpId="0" animBg="1"/>
      <p:bldP spid="47" grpId="0"/>
      <p:bldP spid="327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8033721" y="4221088"/>
            <a:ext cx="91563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 b="1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 err="1" smtClean="0"/>
              <a:t>efebee</a:t>
            </a:r>
            <a:endParaRPr lang="es-ES" altLang="en-US" sz="18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500" b="1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 err="1" smtClean="0"/>
              <a:t>ddffa</a:t>
            </a:r>
            <a:endParaRPr lang="es-ES" altLang="en-US" sz="18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500" b="1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 err="1"/>
              <a:t>defffa</a:t>
            </a:r>
            <a:endParaRPr lang="es-ES" altLang="en-US" sz="1800" b="1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/>
              <a:t>…</a:t>
            </a:r>
          </a:p>
        </p:txBody>
      </p:sp>
      <p:sp>
        <p:nvSpPr>
          <p:cNvPr id="3379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6688" y="4132263"/>
            <a:ext cx="723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deba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95413" y="4130675"/>
            <a:ext cx="15700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</a:rPr>
              <a:t>Codificación</a:t>
            </a:r>
          </a:p>
        </p:txBody>
      </p:sp>
      <p:cxnSp>
        <p:nvCxnSpPr>
          <p:cNvPr id="22" name="AutoShape 11"/>
          <p:cNvCxnSpPr>
            <a:cxnSpLocks noChangeShapeType="1"/>
            <a:stCxn id="18" idx="3"/>
            <a:endCxn id="19" idx="1"/>
          </p:cNvCxnSpPr>
          <p:nvPr/>
        </p:nvCxnSpPr>
        <p:spPr bwMode="auto">
          <a:xfrm flipV="1">
            <a:off x="890588" y="4314825"/>
            <a:ext cx="50482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633788" y="4086225"/>
            <a:ext cx="15224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 dirty="0" smtClean="0"/>
              <a:t>01011100</a:t>
            </a:r>
            <a:endParaRPr lang="es-ES" altLang="en-US" sz="2400" b="1" dirty="0"/>
          </a:p>
        </p:txBody>
      </p:sp>
      <p:cxnSp>
        <p:nvCxnSpPr>
          <p:cNvPr id="24" name="AutoShape 11"/>
          <p:cNvCxnSpPr>
            <a:cxnSpLocks noChangeShapeType="1"/>
            <a:stCxn id="19" idx="3"/>
            <a:endCxn id="23" idx="1"/>
          </p:cNvCxnSpPr>
          <p:nvPr/>
        </p:nvCxnSpPr>
        <p:spPr bwMode="auto">
          <a:xfrm>
            <a:off x="2965450" y="4314825"/>
            <a:ext cx="32543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2700" y="3482975"/>
            <a:ext cx="10572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Mensaje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entrada</a:t>
            </a:r>
          </a:p>
        </p:txBody>
      </p:sp>
      <p:cxnSp>
        <p:nvCxnSpPr>
          <p:cNvPr id="33" name="AutoShape 11"/>
          <p:cNvCxnSpPr>
            <a:cxnSpLocks noChangeShapeType="1"/>
            <a:endCxn id="36" idx="1"/>
          </p:cNvCxnSpPr>
          <p:nvPr/>
        </p:nvCxnSpPr>
        <p:spPr bwMode="auto">
          <a:xfrm flipV="1">
            <a:off x="5292080" y="4314825"/>
            <a:ext cx="4159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132282" y="4135438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 smtClean="0"/>
              <a:t>deba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 b="1" dirty="0"/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5708005" y="4130675"/>
            <a:ext cx="182721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Decodificación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7904163" y="3482975"/>
            <a:ext cx="1055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Mensaje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salida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655638" y="1798638"/>
            <a:ext cx="5902325" cy="1362075"/>
            <a:chOff x="655638" y="1798638"/>
            <a:chExt cx="5902325" cy="1362075"/>
          </a:xfrm>
        </p:grpSpPr>
        <p:sp>
          <p:nvSpPr>
            <p:cNvPr id="33813" name="Text Box 6"/>
            <p:cNvSpPr txBox="1">
              <a:spLocks noChangeArrowheads="1"/>
            </p:cNvSpPr>
            <p:nvPr/>
          </p:nvSpPr>
          <p:spPr bwMode="auto">
            <a:xfrm>
              <a:off x="655638" y="1798638"/>
              <a:ext cx="5902325" cy="4921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600" b="1"/>
                <a:t>CODIGO DE LONGITUD VARIABLE</a:t>
              </a:r>
            </a:p>
          </p:txBody>
        </p:sp>
        <p:sp>
          <p:nvSpPr>
            <p:cNvPr id="33814" name="Text Box 5"/>
            <p:cNvSpPr txBox="1">
              <a:spLocks noChangeArrowheads="1"/>
            </p:cNvSpPr>
            <p:nvPr/>
          </p:nvSpPr>
          <p:spPr bwMode="auto">
            <a:xfrm>
              <a:off x="1238250" y="2454275"/>
              <a:ext cx="4657725" cy="706438"/>
            </a:xfrm>
            <a:prstGeom prst="rect">
              <a:avLst/>
            </a:prstGeom>
            <a:noFill/>
            <a:ln w="9525">
              <a:solidFill>
                <a:srgbClr val="53802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solidFill>
                    <a:srgbClr val="538022"/>
                  </a:solidFill>
                </a:rPr>
                <a:t>El número de bits requerido puede variar de caracter a caracter</a:t>
              </a:r>
            </a:p>
          </p:txBody>
        </p:sp>
        <p:cxnSp>
          <p:nvCxnSpPr>
            <p:cNvPr id="7" name="Conector angular 6"/>
            <p:cNvCxnSpPr>
              <a:stCxn id="33813" idx="1"/>
              <a:endCxn id="33814" idx="1"/>
            </p:cNvCxnSpPr>
            <p:nvPr/>
          </p:nvCxnSpPr>
          <p:spPr>
            <a:xfrm rot="10800000" flipH="1" flipV="1">
              <a:off x="655638" y="2044700"/>
              <a:ext cx="582612" cy="762000"/>
            </a:xfrm>
            <a:prstGeom prst="bentConnector3">
              <a:avLst>
                <a:gd name="adj1" fmla="val -39262"/>
              </a:avLst>
            </a:prstGeom>
            <a:ln>
              <a:solidFill>
                <a:srgbClr val="5380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178675" y="977900"/>
            <a:ext cx="1312863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u="sng">
                <a:solidFill>
                  <a:srgbClr val="002060"/>
                </a:solidFill>
              </a:rPr>
              <a:t>CÓDIGO 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   00 - 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  111 - 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0011 -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   01 - 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     0 - 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     1 - f 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824413" y="5997277"/>
            <a:ext cx="214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200" b="1">
                <a:solidFill>
                  <a:srgbClr val="FF0000"/>
                </a:solidFill>
              </a:rPr>
              <a:t>PROBLEMA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525588" y="5829002"/>
            <a:ext cx="26860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200" b="1" dirty="0">
                <a:solidFill>
                  <a:srgbClr val="FF0000"/>
                </a:solidFill>
              </a:rPr>
              <a:t>La decodificación no es única</a:t>
            </a:r>
          </a:p>
        </p:txBody>
      </p:sp>
      <p:cxnSp>
        <p:nvCxnSpPr>
          <p:cNvPr id="32" name="AutoShape 11"/>
          <p:cNvCxnSpPr>
            <a:cxnSpLocks noChangeShapeType="1"/>
            <a:endCxn id="29" idx="3"/>
          </p:cNvCxnSpPr>
          <p:nvPr/>
        </p:nvCxnSpPr>
        <p:spPr bwMode="auto">
          <a:xfrm rot="5400000">
            <a:off x="7573963" y="5295602"/>
            <a:ext cx="311150" cy="15240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Flecha derecha 33"/>
          <p:cNvSpPr/>
          <p:nvPr/>
        </p:nvSpPr>
        <p:spPr>
          <a:xfrm flipH="1">
            <a:off x="4214813" y="5997277"/>
            <a:ext cx="746125" cy="4619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635896" y="4480793"/>
            <a:ext cx="15224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 dirty="0"/>
              <a:t>01011100</a:t>
            </a:r>
          </a:p>
        </p:txBody>
      </p:sp>
      <p:grpSp>
        <p:nvGrpSpPr>
          <p:cNvPr id="31" name="Grupo 30"/>
          <p:cNvGrpSpPr>
            <a:grpSpLocks/>
          </p:cNvGrpSpPr>
          <p:nvPr/>
        </p:nvGrpSpPr>
        <p:grpSpPr bwMode="auto">
          <a:xfrm>
            <a:off x="4054570" y="4144172"/>
            <a:ext cx="648001" cy="356622"/>
            <a:chOff x="4022632" y="5184086"/>
            <a:chExt cx="648226" cy="475409"/>
          </a:xfrm>
        </p:grpSpPr>
        <p:cxnSp>
          <p:nvCxnSpPr>
            <p:cNvPr id="37" name="Conector recto 36"/>
            <p:cNvCxnSpPr/>
            <p:nvPr/>
          </p:nvCxnSpPr>
          <p:spPr>
            <a:xfrm>
              <a:off x="4022632" y="5185676"/>
              <a:ext cx="0" cy="4626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4225208" y="5184086"/>
              <a:ext cx="0" cy="4626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4670858" y="5196806"/>
              <a:ext cx="0" cy="4626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635896" y="4869160"/>
            <a:ext cx="15224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 dirty="0"/>
              <a:t>01011100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3635896" y="5200873"/>
            <a:ext cx="15224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 dirty="0"/>
              <a:t>01011100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929452" y="4527110"/>
            <a:ext cx="957978" cy="352866"/>
            <a:chOff x="1763688" y="4766405"/>
            <a:chExt cx="957978" cy="352866"/>
          </a:xfrm>
        </p:grpSpPr>
        <p:grpSp>
          <p:nvGrpSpPr>
            <p:cNvPr id="43" name="Grupo 42"/>
            <p:cNvGrpSpPr>
              <a:grpSpLocks/>
            </p:cNvGrpSpPr>
            <p:nvPr/>
          </p:nvGrpSpPr>
          <p:grpSpPr bwMode="auto">
            <a:xfrm>
              <a:off x="1763688" y="4766405"/>
              <a:ext cx="335314" cy="348832"/>
              <a:chOff x="4027744" y="5183338"/>
              <a:chExt cx="272106" cy="465026"/>
            </a:xfrm>
          </p:grpSpPr>
          <p:cxnSp>
            <p:nvCxnSpPr>
              <p:cNvPr id="44" name="Conector recto 43"/>
              <p:cNvCxnSpPr/>
              <p:nvPr/>
            </p:nvCxnSpPr>
            <p:spPr>
              <a:xfrm>
                <a:off x="4027744" y="5185676"/>
                <a:ext cx="0" cy="4626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>
              <a:xfrm>
                <a:off x="4148485" y="5184086"/>
                <a:ext cx="0" cy="462689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>
              <a:xfrm>
                <a:off x="4299850" y="5183338"/>
                <a:ext cx="0" cy="462689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Conector recto 47"/>
            <p:cNvCxnSpPr/>
            <p:nvPr/>
          </p:nvCxnSpPr>
          <p:spPr bwMode="auto">
            <a:xfrm>
              <a:off x="2542372" y="4772192"/>
              <a:ext cx="0" cy="34707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 bwMode="auto">
            <a:xfrm>
              <a:off x="2721666" y="4772192"/>
              <a:ext cx="0" cy="34707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4078235" y="4953048"/>
            <a:ext cx="630772" cy="265114"/>
            <a:chOff x="1763683" y="4766405"/>
            <a:chExt cx="630772" cy="352866"/>
          </a:xfrm>
        </p:grpSpPr>
        <p:grpSp>
          <p:nvGrpSpPr>
            <p:cNvPr id="51" name="Grupo 50"/>
            <p:cNvGrpSpPr>
              <a:grpSpLocks/>
            </p:cNvGrpSpPr>
            <p:nvPr/>
          </p:nvGrpSpPr>
          <p:grpSpPr bwMode="auto">
            <a:xfrm>
              <a:off x="1763683" y="4766405"/>
              <a:ext cx="493764" cy="348832"/>
              <a:chOff x="4027744" y="5183338"/>
              <a:chExt cx="400688" cy="465026"/>
            </a:xfrm>
          </p:grpSpPr>
          <p:cxnSp>
            <p:nvCxnSpPr>
              <p:cNvPr id="54" name="Conector recto 53"/>
              <p:cNvCxnSpPr/>
              <p:nvPr/>
            </p:nvCxnSpPr>
            <p:spPr>
              <a:xfrm>
                <a:off x="4027744" y="5185676"/>
                <a:ext cx="0" cy="4626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>
                <a:off x="4428432" y="5184086"/>
                <a:ext cx="0" cy="462689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/>
              <p:cNvCxnSpPr/>
              <p:nvPr/>
            </p:nvCxnSpPr>
            <p:spPr>
              <a:xfrm>
                <a:off x="4299850" y="5183338"/>
                <a:ext cx="0" cy="462689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Conector recto 51"/>
            <p:cNvCxnSpPr/>
            <p:nvPr/>
          </p:nvCxnSpPr>
          <p:spPr bwMode="auto">
            <a:xfrm>
              <a:off x="2394455" y="4772192"/>
              <a:ext cx="0" cy="34707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/>
          <p:cNvGrpSpPr/>
          <p:nvPr/>
        </p:nvGrpSpPr>
        <p:grpSpPr>
          <a:xfrm>
            <a:off x="4059520" y="5293697"/>
            <a:ext cx="648694" cy="265114"/>
            <a:chOff x="1763691" y="4766405"/>
            <a:chExt cx="648694" cy="352866"/>
          </a:xfrm>
        </p:grpSpPr>
        <p:grpSp>
          <p:nvGrpSpPr>
            <p:cNvPr id="59" name="Grupo 58"/>
            <p:cNvGrpSpPr>
              <a:grpSpLocks/>
            </p:cNvGrpSpPr>
            <p:nvPr/>
          </p:nvGrpSpPr>
          <p:grpSpPr bwMode="auto">
            <a:xfrm>
              <a:off x="1763691" y="4766405"/>
              <a:ext cx="348761" cy="348832"/>
              <a:chOff x="4027744" y="5183338"/>
              <a:chExt cx="283018" cy="465026"/>
            </a:xfrm>
          </p:grpSpPr>
          <p:cxnSp>
            <p:nvCxnSpPr>
              <p:cNvPr id="62" name="Conector recto 61"/>
              <p:cNvCxnSpPr/>
              <p:nvPr/>
            </p:nvCxnSpPr>
            <p:spPr>
              <a:xfrm>
                <a:off x="4027744" y="5185676"/>
                <a:ext cx="0" cy="4626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/>
              <p:cNvCxnSpPr/>
              <p:nvPr/>
            </p:nvCxnSpPr>
            <p:spPr>
              <a:xfrm>
                <a:off x="4198975" y="5184086"/>
                <a:ext cx="0" cy="462689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/>
              <p:cNvCxnSpPr/>
              <p:nvPr/>
            </p:nvCxnSpPr>
            <p:spPr>
              <a:xfrm>
                <a:off x="4310762" y="5183338"/>
                <a:ext cx="0" cy="462689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Conector recto 59"/>
            <p:cNvCxnSpPr/>
            <p:nvPr/>
          </p:nvCxnSpPr>
          <p:spPr bwMode="auto">
            <a:xfrm>
              <a:off x="2259985" y="4772192"/>
              <a:ext cx="0" cy="34707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 bwMode="auto">
            <a:xfrm>
              <a:off x="2412385" y="4772192"/>
              <a:ext cx="0" cy="34707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AutoShape 11"/>
          <p:cNvCxnSpPr>
            <a:cxnSpLocks noChangeShapeType="1"/>
          </p:cNvCxnSpPr>
          <p:nvPr/>
        </p:nvCxnSpPr>
        <p:spPr bwMode="auto">
          <a:xfrm flipV="1">
            <a:off x="7612064" y="4311650"/>
            <a:ext cx="4159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8" grpId="0"/>
      <p:bldP spid="19" grpId="0" animBg="1"/>
      <p:bldP spid="23" grpId="0"/>
      <p:bldP spid="25" grpId="0"/>
      <p:bldP spid="35" grpId="0"/>
      <p:bldP spid="36" grpId="0" animBg="1"/>
      <p:bldP spid="47" grpId="0"/>
      <p:bldP spid="28" grpId="0"/>
      <p:bldP spid="29" grpId="0"/>
      <p:bldP spid="30" grpId="0"/>
      <p:bldP spid="34" grpId="0" animBg="1"/>
      <p:bldP spid="27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7" y="980728"/>
            <a:ext cx="8871385" cy="57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sp>
        <p:nvSpPr>
          <p:cNvPr id="34819" name="Rectángulo 4"/>
          <p:cNvSpPr>
            <a:spLocks noChangeArrowheads="1"/>
          </p:cNvSpPr>
          <p:nvPr/>
        </p:nvSpPr>
        <p:spPr bwMode="auto">
          <a:xfrm>
            <a:off x="971550" y="1828800"/>
            <a:ext cx="7345363" cy="14462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Una forma de garantizar que una cadena de bits codificada sólo corresponde a una única secuencia de caracteres es asegurar que </a:t>
            </a:r>
            <a:r>
              <a:rPr lang="es-ES_tradnl" altLang="en-US" sz="2200" b="1"/>
              <a:t>ningún código aparece como parte inicial de cualquier otro código</a:t>
            </a:r>
            <a:endParaRPr lang="en-US" altLang="en-US" sz="2200" b="1"/>
          </a:p>
        </p:txBody>
      </p:sp>
      <p:sp>
        <p:nvSpPr>
          <p:cNvPr id="14" name="Llamada con línea 2 13"/>
          <p:cNvSpPr/>
          <p:nvPr/>
        </p:nvSpPr>
        <p:spPr>
          <a:xfrm>
            <a:off x="1476375" y="3709988"/>
            <a:ext cx="5557838" cy="812800"/>
          </a:xfrm>
          <a:prstGeom prst="borderCallout2">
            <a:avLst>
              <a:gd name="adj1" fmla="val 53869"/>
              <a:gd name="adj2" fmla="val 100225"/>
              <a:gd name="adj3" fmla="val 25335"/>
              <a:gd name="adj4" fmla="val 109739"/>
              <a:gd name="adj5" fmla="val -31008"/>
              <a:gd name="adj6" fmla="val 114787"/>
            </a:avLst>
          </a:prstGeom>
          <a:solidFill>
            <a:schemeClr val="bg1"/>
          </a:solidFill>
          <a:ln w="38100">
            <a:solidFill>
              <a:srgbClr val="538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altLang="en-US" sz="2200" dirty="0">
                <a:solidFill>
                  <a:srgbClr val="538022"/>
                </a:solidFill>
              </a:rPr>
              <a:t>La CODIFICACIÓN es</a:t>
            </a:r>
          </a:p>
          <a:p>
            <a:pPr algn="ctr" eaLnBrk="1" hangingPunct="1">
              <a:defRPr/>
            </a:pPr>
            <a:r>
              <a:rPr lang="es-ES" altLang="en-US" sz="2200" dirty="0">
                <a:solidFill>
                  <a:srgbClr val="538022"/>
                </a:solidFill>
              </a:rPr>
              <a:t> UNÍVOCAMENTE DECODIFICABLE</a:t>
            </a:r>
            <a:endParaRPr lang="en-US" sz="2200" dirty="0">
              <a:solidFill>
                <a:srgbClr val="538022"/>
              </a:solidFill>
            </a:endParaRP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971550" y="2552700"/>
            <a:ext cx="6840538" cy="3605213"/>
            <a:chOff x="971550" y="2552700"/>
            <a:chExt cx="6840538" cy="3605213"/>
          </a:xfrm>
        </p:grpSpPr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971550" y="4957763"/>
              <a:ext cx="6840538" cy="1200150"/>
            </a:xfrm>
            <a:prstGeom prst="rect">
              <a:avLst/>
            </a:prstGeom>
            <a:noFill/>
            <a:ln w="28575">
              <a:solidFill>
                <a:srgbClr val="53802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3600" b="1">
                  <a:solidFill>
                    <a:srgbClr val="538022"/>
                  </a:solidFill>
                </a:rPr>
                <a:t>CÓDIGO DE PREFIJOS o CÓDIGO LIBRE DE PREFIJOS</a:t>
              </a:r>
            </a:p>
          </p:txBody>
        </p:sp>
        <p:cxnSp>
          <p:nvCxnSpPr>
            <p:cNvPr id="17" name="Conector angular 16"/>
            <p:cNvCxnSpPr>
              <a:stCxn id="34819" idx="1"/>
              <a:endCxn id="34822" idx="1"/>
            </p:cNvCxnSpPr>
            <p:nvPr/>
          </p:nvCxnSpPr>
          <p:spPr>
            <a:xfrm rot="10800000" flipV="1">
              <a:off x="971550" y="2552700"/>
              <a:ext cx="12700" cy="300513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5380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95413" y="4213225"/>
            <a:ext cx="15700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</a:rPr>
              <a:t>Codificación</a:t>
            </a:r>
          </a:p>
        </p:txBody>
      </p:sp>
      <p:cxnSp>
        <p:nvCxnSpPr>
          <p:cNvPr id="22" name="AutoShape 11"/>
          <p:cNvCxnSpPr>
            <a:cxnSpLocks noChangeShapeType="1"/>
            <a:stCxn id="35865" idx="3"/>
            <a:endCxn id="19" idx="1"/>
          </p:cNvCxnSpPr>
          <p:nvPr/>
        </p:nvCxnSpPr>
        <p:spPr bwMode="auto">
          <a:xfrm flipV="1">
            <a:off x="890588" y="4397375"/>
            <a:ext cx="50482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367088" y="4168775"/>
            <a:ext cx="20558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/>
              <a:t>10100100011</a:t>
            </a:r>
          </a:p>
        </p:txBody>
      </p:sp>
      <p:cxnSp>
        <p:nvCxnSpPr>
          <p:cNvPr id="24" name="AutoShape 11"/>
          <p:cNvCxnSpPr>
            <a:cxnSpLocks noChangeShapeType="1"/>
            <a:stCxn id="19" idx="3"/>
            <a:endCxn id="23" idx="1"/>
          </p:cNvCxnSpPr>
          <p:nvPr/>
        </p:nvCxnSpPr>
        <p:spPr bwMode="auto">
          <a:xfrm>
            <a:off x="2965450" y="4397375"/>
            <a:ext cx="40163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2700" y="3565525"/>
            <a:ext cx="1057275" cy="1017588"/>
            <a:chOff x="12700" y="3565525"/>
            <a:chExt cx="1057275" cy="1017588"/>
          </a:xfrm>
        </p:grpSpPr>
        <p:sp>
          <p:nvSpPr>
            <p:cNvPr id="35865" name="Text Box 5"/>
            <p:cNvSpPr txBox="1">
              <a:spLocks noChangeArrowheads="1"/>
            </p:cNvSpPr>
            <p:nvPr/>
          </p:nvSpPr>
          <p:spPr bwMode="auto">
            <a:xfrm>
              <a:off x="166688" y="4214813"/>
              <a:ext cx="7239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deba</a:t>
              </a:r>
            </a:p>
          </p:txBody>
        </p:sp>
        <p:sp>
          <p:nvSpPr>
            <p:cNvPr id="35866" name="Text Box 5"/>
            <p:cNvSpPr txBox="1">
              <a:spLocks noChangeArrowheads="1"/>
            </p:cNvSpPr>
            <p:nvPr/>
          </p:nvSpPr>
          <p:spPr bwMode="auto">
            <a:xfrm>
              <a:off x="12700" y="3565525"/>
              <a:ext cx="1057275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Mensaje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entrada</a:t>
              </a:r>
            </a:p>
          </p:txBody>
        </p:sp>
      </p:grpSp>
      <p:cxnSp>
        <p:nvCxnSpPr>
          <p:cNvPr id="33" name="AutoShape 11"/>
          <p:cNvCxnSpPr>
            <a:cxnSpLocks noChangeShapeType="1"/>
            <a:stCxn id="23" idx="3"/>
            <a:endCxn id="36" idx="1"/>
          </p:cNvCxnSpPr>
          <p:nvPr/>
        </p:nvCxnSpPr>
        <p:spPr bwMode="auto">
          <a:xfrm flipV="1">
            <a:off x="5422900" y="4397375"/>
            <a:ext cx="493713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132763" y="4217988"/>
            <a:ext cx="7223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deba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5916613" y="4213225"/>
            <a:ext cx="182721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Decodificación</a:t>
            </a:r>
          </a:p>
        </p:txBody>
      </p:sp>
      <p:cxnSp>
        <p:nvCxnSpPr>
          <p:cNvPr id="38" name="AutoShape 11"/>
          <p:cNvCxnSpPr>
            <a:cxnSpLocks noChangeShapeType="1"/>
            <a:stCxn id="36" idx="3"/>
            <a:endCxn id="35" idx="1"/>
          </p:cNvCxnSpPr>
          <p:nvPr/>
        </p:nvCxnSpPr>
        <p:spPr bwMode="auto">
          <a:xfrm>
            <a:off x="7743825" y="4397375"/>
            <a:ext cx="388938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7904163" y="3565525"/>
            <a:ext cx="1055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Mensaje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salida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086600" y="1203325"/>
            <a:ext cx="1312863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u="sng">
                <a:solidFill>
                  <a:srgbClr val="538022"/>
                </a:solidFill>
              </a:rPr>
              <a:t>CÓDIGO 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    11 - 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1000 - 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1001 -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1010 - 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     0 - 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1011 - f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655638" y="1798638"/>
            <a:ext cx="5902325" cy="1528762"/>
            <a:chOff x="655638" y="1798638"/>
            <a:chExt cx="5902325" cy="1528762"/>
          </a:xfrm>
        </p:grpSpPr>
        <p:sp>
          <p:nvSpPr>
            <p:cNvPr id="35862" name="Text Box 6"/>
            <p:cNvSpPr txBox="1">
              <a:spLocks noChangeArrowheads="1"/>
            </p:cNvSpPr>
            <p:nvPr/>
          </p:nvSpPr>
          <p:spPr bwMode="auto">
            <a:xfrm>
              <a:off x="655638" y="1798638"/>
              <a:ext cx="5902325" cy="4921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600" b="1"/>
                <a:t>CODIGO DE LONGITUD VARIABLE</a:t>
              </a:r>
            </a:p>
          </p:txBody>
        </p:sp>
        <p:cxnSp>
          <p:nvCxnSpPr>
            <p:cNvPr id="7" name="Conector angular 6"/>
            <p:cNvCxnSpPr>
              <a:stCxn id="35862" idx="1"/>
              <a:endCxn id="20" idx="1"/>
            </p:cNvCxnSpPr>
            <p:nvPr/>
          </p:nvCxnSpPr>
          <p:spPr>
            <a:xfrm rot="10800000" flipH="1" flipV="1">
              <a:off x="655638" y="2044700"/>
              <a:ext cx="582612" cy="762000"/>
            </a:xfrm>
            <a:prstGeom prst="bentConnector3">
              <a:avLst>
                <a:gd name="adj1" fmla="val -39262"/>
              </a:avLst>
            </a:prstGeom>
            <a:ln>
              <a:solidFill>
                <a:srgbClr val="5380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64" name="Text Box 5"/>
            <p:cNvSpPr txBox="1">
              <a:spLocks noChangeArrowheads="1"/>
            </p:cNvSpPr>
            <p:nvPr/>
          </p:nvSpPr>
          <p:spPr bwMode="auto">
            <a:xfrm>
              <a:off x="890588" y="2559050"/>
              <a:ext cx="2476500" cy="768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>
                  <a:solidFill>
                    <a:srgbClr val="538022"/>
                  </a:solidFill>
                </a:rPr>
                <a:t>CÓDIGO DE PREFIJOS</a:t>
              </a:r>
            </a:p>
          </p:txBody>
        </p:sp>
      </p:grpSp>
      <p:sp>
        <p:nvSpPr>
          <p:cNvPr id="35858" name="Rectángulo 5"/>
          <p:cNvSpPr>
            <a:spLocks noChangeArrowheads="1"/>
          </p:cNvSpPr>
          <p:nvPr/>
        </p:nvSpPr>
        <p:spPr bwMode="auto">
          <a:xfrm>
            <a:off x="234950" y="5446713"/>
            <a:ext cx="8674100" cy="646112"/>
          </a:xfrm>
          <a:prstGeom prst="rect">
            <a:avLst/>
          </a:prstGeom>
          <a:solidFill>
            <a:srgbClr val="538022">
              <a:alpha val="30196"/>
            </a:srgbClr>
          </a:solidFill>
          <a:ln w="28575">
            <a:solidFill>
              <a:srgbClr val="53802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Si codificamos el mensaje de 10000 caracteres con el Código 3 se necesitan: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 4500*2 + 1300*4 + 1200*4 + 1600*4 + 900*1 + 500*4 = </a:t>
            </a:r>
            <a:r>
              <a:rPr lang="es-ES_tradnl" altLang="en-US" sz="1800" b="1">
                <a:solidFill>
                  <a:srgbClr val="538022"/>
                </a:solidFill>
              </a:rPr>
              <a:t>28300  bits</a:t>
            </a:r>
            <a:endParaRPr lang="en-US" altLang="en-US" sz="1800" b="1">
              <a:solidFill>
                <a:srgbClr val="538022"/>
              </a:solidFill>
            </a:endParaRP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3128963" y="2559050"/>
            <a:ext cx="3081337" cy="768350"/>
            <a:chOff x="3128963" y="2559050"/>
            <a:chExt cx="3081337" cy="768350"/>
          </a:xfrm>
        </p:grpSpPr>
        <p:sp>
          <p:nvSpPr>
            <p:cNvPr id="35860" name="Rectángulo 2"/>
            <p:cNvSpPr>
              <a:spLocks noChangeArrowheads="1"/>
            </p:cNvSpPr>
            <p:nvPr/>
          </p:nvSpPr>
          <p:spPr bwMode="auto">
            <a:xfrm>
              <a:off x="3705225" y="2559050"/>
              <a:ext cx="25050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>
                  <a:solidFill>
                    <a:srgbClr val="538022"/>
                  </a:solidFill>
                </a:rPr>
                <a:t>UNÍVOCAMENTE DECODIFICABLE</a:t>
              </a:r>
              <a:endParaRPr lang="en-US" altLang="en-US" sz="2200" b="1">
                <a:solidFill>
                  <a:srgbClr val="538022"/>
                </a:solidFill>
              </a:endParaRPr>
            </a:p>
          </p:txBody>
        </p:sp>
        <p:sp>
          <p:nvSpPr>
            <p:cNvPr id="39" name="Flecha derecha 38"/>
            <p:cNvSpPr/>
            <p:nvPr/>
          </p:nvSpPr>
          <p:spPr>
            <a:xfrm>
              <a:off x="3128963" y="2690813"/>
              <a:ext cx="576262" cy="461962"/>
            </a:xfrm>
            <a:prstGeom prst="rightArrow">
              <a:avLst/>
            </a:prstGeom>
            <a:solidFill>
              <a:srgbClr val="538022"/>
            </a:solidFill>
            <a:ln>
              <a:solidFill>
                <a:srgbClr val="5380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7" name="Conector recto 26"/>
          <p:cNvCxnSpPr/>
          <p:nvPr/>
        </p:nvCxnSpPr>
        <p:spPr>
          <a:xfrm>
            <a:off x="4160838" y="4152900"/>
            <a:ext cx="0" cy="4619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324350" y="4152900"/>
            <a:ext cx="0" cy="4619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5022850" y="4159250"/>
            <a:ext cx="0" cy="4619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35" grpId="0"/>
      <p:bldP spid="36" grpId="0" animBg="1"/>
      <p:bldP spid="47" grpId="0"/>
      <p:bldP spid="28" grpId="0"/>
      <p:bldP spid="358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71600"/>
          </a:xfrm>
        </p:spPr>
        <p:txBody>
          <a:bodyPr/>
          <a:lstStyle/>
          <a:p>
            <a:r>
              <a:rPr lang="es-ES_tradnl" altLang="en-US" dirty="0" smtClean="0"/>
              <a:t>Codificación de </a:t>
            </a:r>
            <a:r>
              <a:rPr lang="es-ES_tradnl" altLang="en-US" dirty="0" err="1" smtClean="0"/>
              <a:t>Huffman</a:t>
            </a:r>
            <a:endParaRPr lang="en-US" altLang="en-US" dirty="0" smtClean="0"/>
          </a:p>
        </p:txBody>
      </p: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611188" y="2652713"/>
            <a:ext cx="7194550" cy="812800"/>
            <a:chOff x="568325" y="2814638"/>
            <a:chExt cx="7194550" cy="812800"/>
          </a:xfrm>
        </p:grpSpPr>
        <p:sp>
          <p:nvSpPr>
            <p:cNvPr id="36896" name="Text Box 5"/>
            <p:cNvSpPr txBox="1">
              <a:spLocks noChangeArrowheads="1"/>
            </p:cNvSpPr>
            <p:nvPr/>
          </p:nvSpPr>
          <p:spPr bwMode="auto">
            <a:xfrm>
              <a:off x="3335338" y="2859088"/>
              <a:ext cx="4427537" cy="768350"/>
            </a:xfrm>
            <a:prstGeom prst="rect">
              <a:avLst/>
            </a:prstGeom>
            <a:solidFill>
              <a:srgbClr val="990099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200" i="1"/>
                <a:t>Codificar una tira de caracteres con un número mínimo de bits</a:t>
              </a:r>
              <a:endParaRPr lang="es-ES" altLang="en-US" sz="2200"/>
            </a:p>
          </p:txBody>
        </p:sp>
        <p:sp>
          <p:nvSpPr>
            <p:cNvPr id="36897" name="Text Box 5"/>
            <p:cNvSpPr txBox="1">
              <a:spLocks noChangeArrowheads="1"/>
            </p:cNvSpPr>
            <p:nvPr/>
          </p:nvSpPr>
          <p:spPr bwMode="auto">
            <a:xfrm>
              <a:off x="568325" y="2814638"/>
              <a:ext cx="2679700" cy="768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>
                  <a:solidFill>
                    <a:srgbClr val="990099"/>
                  </a:solidFill>
                </a:rPr>
                <a:t>PROBLEMA DE OPTIMIZACIÓN</a:t>
              </a:r>
            </a:p>
          </p:txBody>
        </p: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468313" y="1628775"/>
            <a:ext cx="8597900" cy="892175"/>
            <a:chOff x="468313" y="1628775"/>
            <a:chExt cx="8598513" cy="892175"/>
          </a:xfrm>
        </p:grpSpPr>
        <p:sp>
          <p:nvSpPr>
            <p:cNvPr id="36892" name="Text Box 6"/>
            <p:cNvSpPr txBox="1">
              <a:spLocks noChangeArrowheads="1"/>
            </p:cNvSpPr>
            <p:nvPr/>
          </p:nvSpPr>
          <p:spPr bwMode="auto">
            <a:xfrm>
              <a:off x="468313" y="1628775"/>
              <a:ext cx="2711450" cy="8921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600" b="1"/>
                <a:t>CODIGO DE HUFFMAN </a:t>
              </a:r>
              <a:r>
                <a:rPr lang="es-ES" altLang="en-US" sz="1800" b="1"/>
                <a:t>(1952)</a:t>
              </a:r>
            </a:p>
          </p:txBody>
        </p:sp>
        <p:grpSp>
          <p:nvGrpSpPr>
            <p:cNvPr id="36893" name="Grupo 1"/>
            <p:cNvGrpSpPr>
              <a:grpSpLocks/>
            </p:cNvGrpSpPr>
            <p:nvPr/>
          </p:nvGrpSpPr>
          <p:grpSpPr bwMode="auto">
            <a:xfrm>
              <a:off x="3305175" y="1683346"/>
              <a:ext cx="5761651" cy="707886"/>
              <a:chOff x="3305175" y="1683346"/>
              <a:chExt cx="5761651" cy="707886"/>
            </a:xfrm>
          </p:grpSpPr>
          <p:cxnSp>
            <p:nvCxnSpPr>
              <p:cNvPr id="36894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3305175" y="2009775"/>
                <a:ext cx="493713" cy="3175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895" name="Text Box 5"/>
              <p:cNvSpPr txBox="1">
                <a:spLocks noChangeArrowheads="1"/>
              </p:cNvSpPr>
              <p:nvPr/>
            </p:nvSpPr>
            <p:spPr bwMode="auto">
              <a:xfrm>
                <a:off x="3807438" y="1683346"/>
                <a:ext cx="5259388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200" b="1">
                    <a:solidFill>
                      <a:srgbClr val="B08600"/>
                    </a:solidFill>
                  </a:rPr>
                  <a:t>CÓDIGO DE PREFIJOS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n-US" sz="1800" b="1">
                    <a:solidFill>
                      <a:srgbClr val="B08600"/>
                    </a:solidFill>
                  </a:rPr>
                  <a:t>Códigos óptimos con la propiedad de prefijos</a:t>
                </a:r>
                <a:endParaRPr lang="en-US" altLang="en-US" sz="1800">
                  <a:solidFill>
                    <a:srgbClr val="B08600"/>
                  </a:solidFill>
                </a:endParaRPr>
              </a:p>
            </p:txBody>
          </p:sp>
        </p:grpSp>
      </p:grp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468313" y="2074863"/>
            <a:ext cx="2838450" cy="2490787"/>
            <a:chOff x="468313" y="2074863"/>
            <a:chExt cx="2838828" cy="2490787"/>
          </a:xfrm>
        </p:grpSpPr>
        <p:cxnSp>
          <p:nvCxnSpPr>
            <p:cNvPr id="7" name="Conector angular 6"/>
            <p:cNvCxnSpPr>
              <a:stCxn id="36892" idx="1"/>
              <a:endCxn id="36891" idx="1"/>
            </p:cNvCxnSpPr>
            <p:nvPr/>
          </p:nvCxnSpPr>
          <p:spPr>
            <a:xfrm rot="10800000" flipH="1" flipV="1">
              <a:off x="468313" y="2074863"/>
              <a:ext cx="152420" cy="2105025"/>
            </a:xfrm>
            <a:prstGeom prst="bentConnector3">
              <a:avLst>
                <a:gd name="adj1" fmla="val -149629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91" name="Text Box 5"/>
            <p:cNvSpPr txBox="1">
              <a:spLocks noChangeArrowheads="1"/>
            </p:cNvSpPr>
            <p:nvPr/>
          </p:nvSpPr>
          <p:spPr bwMode="auto">
            <a:xfrm>
              <a:off x="621091" y="3795712"/>
              <a:ext cx="2686050" cy="769938"/>
            </a:xfrm>
            <a:prstGeom prst="rect">
              <a:avLst/>
            </a:prstGeom>
            <a:noFill/>
            <a:ln w="28575">
              <a:solidFill>
                <a:srgbClr val="2B892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>
                  <a:solidFill>
                    <a:srgbClr val="2B892B"/>
                  </a:solidFill>
                </a:rPr>
                <a:t>ALGORITMO DE HUFFMAN</a:t>
              </a: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 rot="-1432919">
            <a:off x="2355850" y="4316413"/>
            <a:ext cx="1158875" cy="369887"/>
          </a:xfrm>
          <a:prstGeom prst="rect">
            <a:avLst/>
          </a:prstGeom>
          <a:solidFill>
            <a:srgbClr val="2B892B"/>
          </a:solidFill>
          <a:ln w="9525">
            <a:solidFill>
              <a:srgbClr val="2B892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FFC000"/>
                </a:solidFill>
              </a:rPr>
              <a:t>GREEDY</a:t>
            </a:r>
          </a:p>
        </p:txBody>
      </p:sp>
      <p:sp>
        <p:nvSpPr>
          <p:cNvPr id="36876" name="Rectángulo 8"/>
          <p:cNvSpPr>
            <a:spLocks noChangeArrowheads="1"/>
          </p:cNvSpPr>
          <p:nvPr/>
        </p:nvSpPr>
        <p:spPr bwMode="auto">
          <a:xfrm>
            <a:off x="5002213" y="3860800"/>
            <a:ext cx="3848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Obtener un código de prefijo que genere cadenas de longitud mínima</a:t>
            </a:r>
            <a:endParaRPr lang="en-US" altLang="en-US" sz="1800"/>
          </a:p>
        </p:txBody>
      </p:sp>
      <p:sp>
        <p:nvSpPr>
          <p:cNvPr id="36878" name="Rectángulo 33"/>
          <p:cNvSpPr>
            <a:spLocks noChangeArrowheads="1"/>
          </p:cNvSpPr>
          <p:nvPr/>
        </p:nvSpPr>
        <p:spPr bwMode="auto">
          <a:xfrm>
            <a:off x="5303838" y="4565650"/>
            <a:ext cx="285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N símbolos del alfabeto con su frecuencia de uso</a:t>
            </a:r>
            <a:endParaRPr lang="en-US" altLang="en-US" sz="1800"/>
          </a:p>
        </p:txBody>
      </p:sp>
      <p:sp>
        <p:nvSpPr>
          <p:cNvPr id="36880" name="Rectángulo 38"/>
          <p:cNvSpPr>
            <a:spLocks noChangeArrowheads="1"/>
          </p:cNvSpPr>
          <p:nvPr/>
        </p:nvSpPr>
        <p:spPr bwMode="auto">
          <a:xfrm>
            <a:off x="5018088" y="5226050"/>
            <a:ext cx="3482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Selecciona candidatos con menor frecuencia</a:t>
            </a:r>
            <a:endParaRPr lang="en-US" altLang="en-US" sz="1800"/>
          </a:p>
        </p:txBody>
      </p: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3306763" y="3860800"/>
            <a:ext cx="1631950" cy="646113"/>
            <a:chOff x="3307141" y="3860800"/>
            <a:chExt cx="1631572" cy="646113"/>
          </a:xfrm>
        </p:grpSpPr>
        <p:sp>
          <p:nvSpPr>
            <p:cNvPr id="36888" name="Text Box 5"/>
            <p:cNvSpPr txBox="1">
              <a:spLocks noChangeArrowheads="1"/>
            </p:cNvSpPr>
            <p:nvPr/>
          </p:nvSpPr>
          <p:spPr bwMode="auto">
            <a:xfrm>
              <a:off x="3762375" y="3860800"/>
              <a:ext cx="1176338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Función objetivo</a:t>
              </a:r>
            </a:p>
          </p:txBody>
        </p:sp>
        <p:cxnSp>
          <p:nvCxnSpPr>
            <p:cNvPr id="43" name="Conector angular 42"/>
            <p:cNvCxnSpPr>
              <a:stCxn id="36891" idx="3"/>
              <a:endCxn id="36888" idx="1"/>
            </p:cNvCxnSpPr>
            <p:nvPr/>
          </p:nvCxnSpPr>
          <p:spPr>
            <a:xfrm>
              <a:off x="3307141" y="4179888"/>
              <a:ext cx="455506" cy="476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>
            <a:grpSpLocks/>
          </p:cNvGrpSpPr>
          <p:nvPr/>
        </p:nvGrpSpPr>
        <p:grpSpPr bwMode="auto">
          <a:xfrm>
            <a:off x="3306763" y="4179888"/>
            <a:ext cx="1993900" cy="741362"/>
            <a:chOff x="3307141" y="4180681"/>
            <a:chExt cx="1993522" cy="740569"/>
          </a:xfrm>
        </p:grpSpPr>
        <p:sp>
          <p:nvSpPr>
            <p:cNvPr id="36886" name="Text Box 5"/>
            <p:cNvSpPr txBox="1">
              <a:spLocks noChangeArrowheads="1"/>
            </p:cNvSpPr>
            <p:nvPr/>
          </p:nvSpPr>
          <p:spPr bwMode="auto">
            <a:xfrm>
              <a:off x="3795713" y="4552950"/>
              <a:ext cx="150495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Candidatos</a:t>
              </a:r>
              <a:r>
                <a:rPr lang="es-ES" altLang="en-US" sz="1800"/>
                <a:t> </a:t>
              </a:r>
            </a:p>
          </p:txBody>
        </p:sp>
        <p:cxnSp>
          <p:nvCxnSpPr>
            <p:cNvPr id="44" name="Conector angular 43"/>
            <p:cNvCxnSpPr>
              <a:stCxn id="36891" idx="3"/>
              <a:endCxn id="36886" idx="1"/>
            </p:cNvCxnSpPr>
            <p:nvPr/>
          </p:nvCxnSpPr>
          <p:spPr>
            <a:xfrm>
              <a:off x="3307141" y="4180681"/>
              <a:ext cx="488857" cy="55661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>
            <a:grpSpLocks/>
          </p:cNvGrpSpPr>
          <p:nvPr/>
        </p:nvGrpSpPr>
        <p:grpSpPr bwMode="auto">
          <a:xfrm>
            <a:off x="3306763" y="4179888"/>
            <a:ext cx="1766887" cy="1441450"/>
            <a:chOff x="3307141" y="4180681"/>
            <a:chExt cx="1766509" cy="1440657"/>
          </a:xfrm>
        </p:grpSpPr>
        <p:sp>
          <p:nvSpPr>
            <p:cNvPr id="36884" name="Text Box 5"/>
            <p:cNvSpPr txBox="1">
              <a:spLocks noChangeArrowheads="1"/>
            </p:cNvSpPr>
            <p:nvPr/>
          </p:nvSpPr>
          <p:spPr bwMode="auto">
            <a:xfrm>
              <a:off x="3786188" y="5251450"/>
              <a:ext cx="1287462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Selectora</a:t>
              </a:r>
              <a:r>
                <a:rPr lang="es-ES" altLang="en-US" sz="1800"/>
                <a:t> </a:t>
              </a:r>
            </a:p>
          </p:txBody>
        </p:sp>
        <p:cxnSp>
          <p:nvCxnSpPr>
            <p:cNvPr id="45" name="Conector angular 44"/>
            <p:cNvCxnSpPr>
              <a:stCxn id="36891" idx="3"/>
              <a:endCxn id="36884" idx="1"/>
            </p:cNvCxnSpPr>
            <p:nvPr/>
          </p:nvCxnSpPr>
          <p:spPr>
            <a:xfrm>
              <a:off x="3307141" y="4180681"/>
              <a:ext cx="479322" cy="126612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>
            <a:grpSpLocks/>
          </p:cNvGrpSpPr>
          <p:nvPr/>
        </p:nvGrpSpPr>
        <p:grpSpPr bwMode="auto">
          <a:xfrm>
            <a:off x="3306763" y="4179888"/>
            <a:ext cx="1703387" cy="2008187"/>
            <a:chOff x="3307141" y="4180681"/>
            <a:chExt cx="1703009" cy="2007394"/>
          </a:xfrm>
        </p:grpSpPr>
        <p:sp>
          <p:nvSpPr>
            <p:cNvPr id="36882" name="Text Box 5"/>
            <p:cNvSpPr txBox="1">
              <a:spLocks noChangeArrowheads="1"/>
            </p:cNvSpPr>
            <p:nvPr/>
          </p:nvSpPr>
          <p:spPr bwMode="auto">
            <a:xfrm>
              <a:off x="3786188" y="5818188"/>
              <a:ext cx="1223962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Solución</a:t>
              </a:r>
              <a:r>
                <a:rPr lang="es-ES" altLang="en-US" sz="1800"/>
                <a:t> </a:t>
              </a:r>
            </a:p>
          </p:txBody>
        </p:sp>
        <p:cxnSp>
          <p:nvCxnSpPr>
            <p:cNvPr id="48" name="Conector angular 47"/>
            <p:cNvCxnSpPr>
              <a:stCxn id="36891" idx="3"/>
              <a:endCxn id="36882" idx="1"/>
            </p:cNvCxnSpPr>
            <p:nvPr/>
          </p:nvCxnSpPr>
          <p:spPr>
            <a:xfrm>
              <a:off x="3307141" y="4180681"/>
              <a:ext cx="479319" cy="182173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/>
          <p:cNvGrpSpPr>
            <a:grpSpLocks/>
          </p:cNvGrpSpPr>
          <p:nvPr/>
        </p:nvGrpSpPr>
        <p:grpSpPr bwMode="auto">
          <a:xfrm>
            <a:off x="3306763" y="4179888"/>
            <a:ext cx="1631950" cy="2489200"/>
            <a:chOff x="3307141" y="4180681"/>
            <a:chExt cx="1631572" cy="2488407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3817938" y="6300788"/>
              <a:ext cx="112077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Factible</a:t>
              </a:r>
              <a:r>
                <a:rPr lang="es-ES" altLang="en-US" sz="1800"/>
                <a:t> </a:t>
              </a:r>
            </a:p>
          </p:txBody>
        </p:sp>
        <p:cxnSp>
          <p:nvCxnSpPr>
            <p:cNvPr id="50" name="Conector angular 49"/>
            <p:cNvCxnSpPr>
              <a:stCxn id="36891" idx="3"/>
              <a:endCxn id="4294967295" idx="1"/>
            </p:cNvCxnSpPr>
            <p:nvPr/>
          </p:nvCxnSpPr>
          <p:spPr>
            <a:xfrm>
              <a:off x="3307141" y="4180681"/>
              <a:ext cx="511057" cy="230431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ángulo 56"/>
          <p:cNvSpPr>
            <a:spLocks noChangeArrowheads="1"/>
          </p:cNvSpPr>
          <p:nvPr/>
        </p:nvSpPr>
        <p:spPr bwMode="auto">
          <a:xfrm>
            <a:off x="250825" y="4868863"/>
            <a:ext cx="2917825" cy="1754187"/>
          </a:xfrm>
          <a:prstGeom prst="rect">
            <a:avLst/>
          </a:prstGeom>
          <a:solidFill>
            <a:srgbClr val="2B892B">
              <a:alpha val="81175"/>
            </a:srgbClr>
          </a:solidFill>
          <a:ln w="9525">
            <a:solidFill>
              <a:srgbClr val="2B892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chemeClr val="bg1"/>
                </a:solidFill>
              </a:rPr>
              <a:t>Construye AB que permite obtener un código de prefijo de manera de codificar una cadena de </a:t>
            </a:r>
            <a:r>
              <a:rPr lang="es-ES" altLang="en-US" sz="1800" b="1">
                <a:solidFill>
                  <a:schemeClr val="bg1"/>
                </a:solidFill>
              </a:rPr>
              <a:t>longitud mínima </a:t>
            </a:r>
            <a:r>
              <a:rPr lang="es-ES" altLang="en-US" sz="1800">
                <a:solidFill>
                  <a:schemeClr val="bg1"/>
                </a:solidFill>
              </a:rPr>
              <a:t>para cualquier mensaje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876" grpId="0"/>
      <p:bldP spid="36878" grpId="0"/>
      <p:bldP spid="36880" grpId="0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71600"/>
          </a:xfrm>
        </p:spPr>
        <p:txBody>
          <a:bodyPr/>
          <a:lstStyle/>
          <a:p>
            <a:r>
              <a:rPr lang="es-ES_tradnl" altLang="en-US" dirty="0" smtClean="0"/>
              <a:t>Codificación de </a:t>
            </a:r>
            <a:r>
              <a:rPr lang="es-ES_tradnl" altLang="en-US" dirty="0" err="1" smtClean="0"/>
              <a:t>Huffman</a:t>
            </a:r>
            <a:endParaRPr lang="en-US" altLang="en-US" dirty="0" smtClean="0"/>
          </a:p>
        </p:txBody>
      </p:sp>
      <p:sp>
        <p:nvSpPr>
          <p:cNvPr id="37894" name="Rectángulo 8"/>
          <p:cNvSpPr>
            <a:spLocks noChangeArrowheads="1"/>
          </p:cNvSpPr>
          <p:nvPr/>
        </p:nvSpPr>
        <p:spPr bwMode="auto">
          <a:xfrm>
            <a:off x="209550" y="3296841"/>
            <a:ext cx="509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dirty="0"/>
              <a:t>Longitud del mensaje </a:t>
            </a:r>
            <a:r>
              <a:rPr lang="es-ES" altLang="en-US" sz="1800" dirty="0"/>
              <a:t>= 10000 caracteres</a:t>
            </a:r>
            <a:endParaRPr lang="en-US" altLang="en-US" sz="1800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09550" y="2714625"/>
            <a:ext cx="342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/>
              <a:t>EJEMPLO:  </a:t>
            </a:r>
            <a:r>
              <a:rPr lang="es-ES" altLang="en-US" sz="2400"/>
              <a:t>a b c d e f 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900113" y="3979069"/>
            <a:ext cx="2454275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/>
              <a:t>a aparece 4500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 dirty="0"/>
              <a:t>b aparece 1300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 dirty="0"/>
              <a:t>c aparece 1200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 dirty="0"/>
              <a:t>d aparece 1600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 dirty="0"/>
              <a:t>e aparece  900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 dirty="0"/>
              <a:t>f   aparece 500 veces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5403850" y="3979068"/>
            <a:ext cx="271145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/>
              <a:t>Fa =  4500/10000 = 0.45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 dirty="0" err="1"/>
              <a:t>Fb</a:t>
            </a:r>
            <a:r>
              <a:rPr lang="es-ES" altLang="en-US" sz="1800" dirty="0"/>
              <a:t> = 0.13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 dirty="0" err="1"/>
              <a:t>Fc</a:t>
            </a:r>
            <a:r>
              <a:rPr lang="es-ES" altLang="en-US" sz="1800" dirty="0"/>
              <a:t> = </a:t>
            </a:r>
            <a:r>
              <a:rPr lang="es-ES" altLang="en-US" sz="1800" dirty="0" smtClean="0"/>
              <a:t>0.12</a:t>
            </a:r>
            <a:endParaRPr lang="es-E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 dirty="0" err="1"/>
              <a:t>Fd</a:t>
            </a:r>
            <a:r>
              <a:rPr lang="es-ES" altLang="en-US" sz="1800" dirty="0"/>
              <a:t> </a:t>
            </a:r>
            <a:r>
              <a:rPr lang="es-ES" altLang="en-US" sz="1800"/>
              <a:t>= </a:t>
            </a:r>
            <a:r>
              <a:rPr lang="es-ES" altLang="en-US" sz="1800" smtClean="0"/>
              <a:t>.</a:t>
            </a:r>
            <a:r>
              <a:rPr lang="es-ES" altLang="en-US" sz="1800" dirty="0" smtClean="0"/>
              <a:t>16</a:t>
            </a:r>
            <a:endParaRPr lang="es-E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 dirty="0"/>
              <a:t>Fe = 0.09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 dirty="0" err="1"/>
              <a:t>Ff</a:t>
            </a:r>
            <a:r>
              <a:rPr lang="es-ES" altLang="en-US" sz="1800" dirty="0"/>
              <a:t> = 0.05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3386138" y="4336256"/>
            <a:ext cx="1800225" cy="876300"/>
            <a:chOff x="3386138" y="4084638"/>
            <a:chExt cx="1800225" cy="876300"/>
          </a:xfrm>
        </p:grpSpPr>
        <p:sp>
          <p:nvSpPr>
            <p:cNvPr id="37902" name="Text Box 5"/>
            <p:cNvSpPr txBox="1">
              <a:spLocks noChangeArrowheads="1"/>
            </p:cNvSpPr>
            <p:nvPr/>
          </p:nvSpPr>
          <p:spPr bwMode="auto">
            <a:xfrm>
              <a:off x="3386138" y="4084638"/>
              <a:ext cx="1800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/>
                <a:t>FRECUENCIA</a:t>
              </a:r>
            </a:p>
          </p:txBody>
        </p:sp>
        <p:sp>
          <p:nvSpPr>
            <p:cNvPr id="35" name="Flecha derecha 34"/>
            <p:cNvSpPr/>
            <p:nvPr/>
          </p:nvSpPr>
          <p:spPr>
            <a:xfrm>
              <a:off x="3935413" y="4514850"/>
              <a:ext cx="568325" cy="44608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041400" y="6076950"/>
            <a:ext cx="1766888" cy="368300"/>
          </a:xfrm>
          <a:prstGeom prst="rect">
            <a:avLst/>
          </a:prstGeom>
          <a:solidFill>
            <a:srgbClr val="2B892B"/>
          </a:solidFill>
          <a:ln w="9525">
            <a:solidFill>
              <a:srgbClr val="2B892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CANDIDATOS</a:t>
            </a:r>
            <a:r>
              <a:rPr lang="es-ES" altLang="en-US" sz="1800"/>
              <a:t> </a:t>
            </a:r>
          </a:p>
        </p:txBody>
      </p:sp>
      <p:pic>
        <p:nvPicPr>
          <p:cNvPr id="37900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5837238"/>
            <a:ext cx="48720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581025" y="1533525"/>
            <a:ext cx="7926388" cy="1477963"/>
            <a:chOff x="581025" y="1533525"/>
            <a:chExt cx="7926388" cy="1477963"/>
          </a:xfrm>
        </p:grpSpPr>
        <p:sp>
          <p:nvSpPr>
            <p:cNvPr id="37899" name="Text Box 5"/>
            <p:cNvSpPr txBox="1">
              <a:spLocks noChangeArrowheads="1"/>
            </p:cNvSpPr>
            <p:nvPr/>
          </p:nvSpPr>
          <p:spPr bwMode="auto">
            <a:xfrm>
              <a:off x="581025" y="1638300"/>
              <a:ext cx="2686050" cy="769938"/>
            </a:xfrm>
            <a:prstGeom prst="rect">
              <a:avLst/>
            </a:prstGeom>
            <a:noFill/>
            <a:ln w="28575">
              <a:solidFill>
                <a:srgbClr val="2B892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>
                  <a:solidFill>
                    <a:srgbClr val="2B892B"/>
                  </a:solidFill>
                </a:rPr>
                <a:t>ALGORITMO DE HUFFMAN</a:t>
              </a: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 rot="-1432919">
              <a:off x="2574925" y="2136775"/>
              <a:ext cx="1158875" cy="369888"/>
            </a:xfrm>
            <a:prstGeom prst="rect">
              <a:avLst/>
            </a:prstGeom>
            <a:solidFill>
              <a:srgbClr val="2B892B"/>
            </a:solidFill>
            <a:ln w="9525">
              <a:solidFill>
                <a:srgbClr val="2B892B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FFC000"/>
                  </a:solidFill>
                </a:rPr>
                <a:t>GREEDY</a:t>
              </a:r>
            </a:p>
          </p:txBody>
        </p:sp>
        <p:sp>
          <p:nvSpPr>
            <p:cNvPr id="37901" name="Rectángulo 7"/>
            <p:cNvSpPr>
              <a:spLocks noChangeArrowheads="1"/>
            </p:cNvSpPr>
            <p:nvPr/>
          </p:nvSpPr>
          <p:spPr bwMode="auto">
            <a:xfrm>
              <a:off x="3935413" y="1533525"/>
              <a:ext cx="4572000" cy="1477963"/>
            </a:xfrm>
            <a:prstGeom prst="rect">
              <a:avLst/>
            </a:prstGeom>
            <a:solidFill>
              <a:srgbClr val="2B892B">
                <a:alpha val="50195"/>
              </a:srgbClr>
            </a:solidFill>
            <a:ln w="9525">
              <a:solidFill>
                <a:srgbClr val="2B892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El objetivo es codificar los caracteres que aparecen más frecuentemente utilizando cadenas de bits más cortas, y para los caracteres que aparecen menos frecuentemente cadenas más largas</a:t>
              </a:r>
              <a:endParaRPr lang="en-US" altLang="en-US" sz="180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123037" y="3115470"/>
            <a:ext cx="3384376" cy="759616"/>
            <a:chOff x="5123037" y="3115470"/>
            <a:chExt cx="3384376" cy="759616"/>
          </a:xfrm>
        </p:grpSpPr>
        <p:sp>
          <p:nvSpPr>
            <p:cNvPr id="6" name="Rectángulo 5"/>
            <p:cNvSpPr/>
            <p:nvPr/>
          </p:nvSpPr>
          <p:spPr>
            <a:xfrm>
              <a:off x="5123037" y="3115470"/>
              <a:ext cx="3384376" cy="7596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724128" y="3203482"/>
              <a:ext cx="27669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 b="1" u="sng" dirty="0" smtClean="0"/>
                <a:t>N° de veces que aparece L </a:t>
              </a:r>
              <a:r>
                <a:rPr lang="es-ES" altLang="en-US" sz="1600" b="1" dirty="0" smtClean="0"/>
                <a:t>   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 b="1" dirty="0" smtClean="0"/>
                <a:t>   Longitud del mensaje</a:t>
              </a:r>
              <a:endParaRPr lang="es-ES" altLang="en-US" sz="1600" b="1" dirty="0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5140583" y="3282118"/>
              <a:ext cx="727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/>
                <a:t>F</a:t>
              </a:r>
              <a:r>
                <a:rPr lang="es-ES" altLang="en-US" sz="1400" b="1" dirty="0" smtClean="0"/>
                <a:t>L</a:t>
              </a:r>
              <a:r>
                <a:rPr lang="es-ES" altLang="en-US" sz="1800" b="1" dirty="0" smtClean="0"/>
                <a:t>  =</a:t>
              </a:r>
              <a:endParaRPr lang="es-ES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24" grpId="0"/>
      <p:bldP spid="31" grpId="0"/>
      <p:bldP spid="33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6865DF-BAFC-4309-9921-9F759173A6D2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784"/>
            <a:ext cx="8229600" cy="45259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Estado </a:t>
            </a:r>
            <a:r>
              <a:rPr lang="en-US" altLang="en-US" sz="2400" dirty="0" err="1" smtClean="0"/>
              <a:t>Inicial</a:t>
            </a:r>
            <a:r>
              <a:rPr lang="en-US" altLang="en-US" sz="2400" dirty="0" smtClean="0"/>
              <a:t>:</a:t>
            </a: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s-AR" altLang="en-US" sz="2000" dirty="0" smtClean="0"/>
          </a:p>
          <a:p>
            <a:pPr>
              <a:defRPr/>
            </a:pPr>
            <a:endParaRPr lang="es-AR" altLang="en-US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err="1" smtClean="0"/>
              <a:t>Después</a:t>
            </a:r>
            <a:r>
              <a:rPr lang="en-US" altLang="en-US" sz="2400" dirty="0" smtClean="0"/>
              <a:t> del </a:t>
            </a:r>
            <a:r>
              <a:rPr lang="en-US" altLang="en-US" sz="2400" dirty="0" err="1" smtClean="0"/>
              <a:t>paso</a:t>
            </a:r>
            <a:r>
              <a:rPr lang="en-US" altLang="en-US" sz="2400" dirty="0" smtClean="0"/>
              <a:t> 1:</a:t>
            </a:r>
          </a:p>
        </p:txBody>
      </p:sp>
      <p:pic>
        <p:nvPicPr>
          <p:cNvPr id="11471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916832"/>
            <a:ext cx="78057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71600"/>
          </a:xfrm>
        </p:spPr>
        <p:txBody>
          <a:bodyPr/>
          <a:lstStyle/>
          <a:p>
            <a:r>
              <a:rPr lang="es-ES_tradnl" altLang="en-US" dirty="0" smtClean="0"/>
              <a:t>Codificación de </a:t>
            </a:r>
            <a:r>
              <a:rPr lang="es-ES_tradnl" altLang="en-US" dirty="0" err="1" smtClean="0"/>
              <a:t>Huffman</a:t>
            </a:r>
            <a:endParaRPr lang="en-US" altLang="en-US" dirty="0" smtClean="0"/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690562" y="4365843"/>
            <a:ext cx="7762875" cy="1439863"/>
            <a:chOff x="690563" y="4149725"/>
            <a:chExt cx="7762875" cy="1439863"/>
          </a:xfrm>
        </p:grpSpPr>
        <p:pic>
          <p:nvPicPr>
            <p:cNvPr id="3891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63" y="4149725"/>
              <a:ext cx="7762875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0" name="Text Box 5"/>
            <p:cNvSpPr txBox="1">
              <a:spLocks noChangeArrowheads="1"/>
            </p:cNvSpPr>
            <p:nvPr/>
          </p:nvSpPr>
          <p:spPr bwMode="auto">
            <a:xfrm>
              <a:off x="7575130" y="4652270"/>
              <a:ext cx="3048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393701" y="3088369"/>
            <a:ext cx="972641" cy="711463"/>
            <a:chOff x="7393701" y="3376200"/>
            <a:chExt cx="972641" cy="711463"/>
          </a:xfrm>
        </p:grpSpPr>
        <p:sp>
          <p:nvSpPr>
            <p:cNvPr id="9" name="Flecha derecha 8"/>
            <p:cNvSpPr/>
            <p:nvPr/>
          </p:nvSpPr>
          <p:spPr bwMode="auto">
            <a:xfrm rot="16200000">
              <a:off x="7656760" y="3347243"/>
              <a:ext cx="388174" cy="4460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393701" y="3717776"/>
              <a:ext cx="972641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>
                  <a:solidFill>
                    <a:srgbClr val="FF0000"/>
                  </a:solidFill>
                </a:rPr>
                <a:t>min1</a:t>
              </a:r>
              <a:endParaRPr lang="es-ES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5964907" y="3088368"/>
            <a:ext cx="972641" cy="711464"/>
            <a:chOff x="5964907" y="3376199"/>
            <a:chExt cx="972641" cy="711464"/>
          </a:xfrm>
        </p:grpSpPr>
        <p:sp>
          <p:nvSpPr>
            <p:cNvPr id="10" name="Flecha derecha 9"/>
            <p:cNvSpPr/>
            <p:nvPr/>
          </p:nvSpPr>
          <p:spPr bwMode="auto">
            <a:xfrm rot="16200000">
              <a:off x="6257141" y="3347242"/>
              <a:ext cx="388174" cy="446088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964907" y="3717776"/>
              <a:ext cx="972641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min2</a:t>
              </a:r>
              <a:endParaRPr lang="es-ES" alt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020272" y="4005064"/>
            <a:ext cx="14519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s-ES" altLang="en-US" sz="1600" b="1" dirty="0">
                <a:solidFill>
                  <a:srgbClr val="FF0000"/>
                </a:solidFill>
              </a:rPr>
              <a:t>min1</a:t>
            </a:r>
            <a:r>
              <a:rPr lang="es-ES" altLang="en-US" sz="1600" b="1" dirty="0"/>
              <a:t> </a:t>
            </a:r>
            <a:r>
              <a:rPr lang="es-ES" altLang="en-US" sz="1600" b="1" dirty="0" smtClean="0"/>
              <a:t>+ </a:t>
            </a:r>
            <a:r>
              <a:rPr lang="es-ES" altLang="en-US" sz="1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min2</a:t>
            </a:r>
            <a:endParaRPr lang="es-ES" altLang="en-US" sz="16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7236296" y="4343618"/>
            <a:ext cx="1130046" cy="42584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o 29"/>
          <p:cNvGrpSpPr/>
          <p:nvPr/>
        </p:nvGrpSpPr>
        <p:grpSpPr>
          <a:xfrm>
            <a:off x="3457484" y="5804673"/>
            <a:ext cx="972641" cy="711462"/>
            <a:chOff x="7393701" y="3376201"/>
            <a:chExt cx="972641" cy="711462"/>
          </a:xfrm>
        </p:grpSpPr>
        <p:sp>
          <p:nvSpPr>
            <p:cNvPr id="31" name="Flecha derecha 30"/>
            <p:cNvSpPr/>
            <p:nvPr/>
          </p:nvSpPr>
          <p:spPr bwMode="auto">
            <a:xfrm rot="16200000">
              <a:off x="7656760" y="3347243"/>
              <a:ext cx="388174" cy="4460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7393701" y="3717776"/>
              <a:ext cx="972641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>
                  <a:solidFill>
                    <a:srgbClr val="FF0000"/>
                  </a:solidFill>
                </a:rPr>
                <a:t>min1</a:t>
              </a:r>
              <a:endParaRPr lang="es-ES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191350" y="5814671"/>
            <a:ext cx="972641" cy="711464"/>
            <a:chOff x="5964907" y="3376199"/>
            <a:chExt cx="972641" cy="711464"/>
          </a:xfrm>
        </p:grpSpPr>
        <p:sp>
          <p:nvSpPr>
            <p:cNvPr id="34" name="Flecha derecha 33"/>
            <p:cNvSpPr/>
            <p:nvPr/>
          </p:nvSpPr>
          <p:spPr bwMode="auto">
            <a:xfrm rot="16200000">
              <a:off x="6257141" y="3347242"/>
              <a:ext cx="388174" cy="446088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5964907" y="3717776"/>
              <a:ext cx="972641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min2</a:t>
              </a:r>
              <a:endParaRPr lang="es-ES" alt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F3CEBC-E235-425A-BAB6-133FA0341742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0768"/>
            <a:ext cx="8229600" cy="45259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err="1" smtClean="0"/>
              <a:t>Después</a:t>
            </a:r>
            <a:r>
              <a:rPr lang="en-US" altLang="en-US" sz="2400" dirty="0" smtClean="0"/>
              <a:t> del </a:t>
            </a:r>
            <a:r>
              <a:rPr lang="en-US" altLang="en-US" sz="2400" dirty="0" err="1" smtClean="0"/>
              <a:t>paso</a:t>
            </a:r>
            <a:r>
              <a:rPr lang="en-US" altLang="en-US" sz="2400" dirty="0" smtClean="0"/>
              <a:t> 2:</a:t>
            </a:r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err="1" smtClean="0"/>
              <a:t>Después</a:t>
            </a:r>
            <a:r>
              <a:rPr lang="en-US" altLang="en-US" sz="2400" dirty="0" smtClean="0"/>
              <a:t> del </a:t>
            </a:r>
            <a:r>
              <a:rPr lang="en-US" altLang="en-US" sz="2400" dirty="0" err="1" smtClean="0"/>
              <a:t>paso</a:t>
            </a:r>
            <a:r>
              <a:rPr lang="en-US" altLang="en-US" sz="2400" dirty="0" smtClean="0"/>
              <a:t> 3: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827088" y="1772816"/>
            <a:ext cx="6408737" cy="1655763"/>
            <a:chOff x="827088" y="2133600"/>
            <a:chExt cx="6408737" cy="1655763"/>
          </a:xfrm>
        </p:grpSpPr>
        <p:pic>
          <p:nvPicPr>
            <p:cNvPr id="3994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2133600"/>
              <a:ext cx="6408737" cy="165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8" name="Text Box 5"/>
            <p:cNvSpPr txBox="1">
              <a:spLocks noChangeArrowheads="1"/>
            </p:cNvSpPr>
            <p:nvPr/>
          </p:nvSpPr>
          <p:spPr bwMode="auto">
            <a:xfrm>
              <a:off x="3086726" y="2730648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39949" name="Text Box 5"/>
            <p:cNvSpPr txBox="1">
              <a:spLocks noChangeArrowheads="1"/>
            </p:cNvSpPr>
            <p:nvPr/>
          </p:nvSpPr>
          <p:spPr bwMode="auto">
            <a:xfrm>
              <a:off x="6213939" y="2708920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900113" y="4100164"/>
            <a:ext cx="6499225" cy="2016125"/>
            <a:chOff x="900113" y="4437063"/>
            <a:chExt cx="6499225" cy="2016125"/>
          </a:xfrm>
        </p:grpSpPr>
        <p:pic>
          <p:nvPicPr>
            <p:cNvPr id="399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4437063"/>
              <a:ext cx="6499225" cy="201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Text Box 5"/>
            <p:cNvSpPr txBox="1">
              <a:spLocks noChangeArrowheads="1"/>
            </p:cNvSpPr>
            <p:nvPr/>
          </p:nvSpPr>
          <p:spPr bwMode="auto">
            <a:xfrm>
              <a:off x="6285657" y="4929771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39945" name="Text Box 5"/>
            <p:cNvSpPr txBox="1">
              <a:spLocks noChangeArrowheads="1"/>
            </p:cNvSpPr>
            <p:nvPr/>
          </p:nvSpPr>
          <p:spPr bwMode="auto">
            <a:xfrm>
              <a:off x="5718557" y="5505835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39946" name="Text Box 5"/>
            <p:cNvSpPr txBox="1">
              <a:spLocks noChangeArrowheads="1"/>
            </p:cNvSpPr>
            <p:nvPr/>
          </p:nvSpPr>
          <p:spPr bwMode="auto">
            <a:xfrm>
              <a:off x="3172181" y="5103404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6034378" y="3404530"/>
            <a:ext cx="972641" cy="711463"/>
            <a:chOff x="7393701" y="3376200"/>
            <a:chExt cx="972641" cy="711463"/>
          </a:xfrm>
        </p:grpSpPr>
        <p:sp>
          <p:nvSpPr>
            <p:cNvPr id="15" name="Flecha derecha 14"/>
            <p:cNvSpPr/>
            <p:nvPr/>
          </p:nvSpPr>
          <p:spPr bwMode="auto">
            <a:xfrm rot="16200000">
              <a:off x="7656760" y="3347243"/>
              <a:ext cx="388174" cy="4460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7393701" y="3717776"/>
              <a:ext cx="972641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>
                  <a:solidFill>
                    <a:srgbClr val="FF0000"/>
                  </a:solidFill>
                </a:rPr>
                <a:t>min1</a:t>
              </a:r>
              <a:endParaRPr lang="es-ES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149725" y="3396697"/>
            <a:ext cx="972641" cy="711464"/>
            <a:chOff x="5964907" y="3376199"/>
            <a:chExt cx="972641" cy="711464"/>
          </a:xfrm>
        </p:grpSpPr>
        <p:sp>
          <p:nvSpPr>
            <p:cNvPr id="18" name="Flecha derecha 17"/>
            <p:cNvSpPr/>
            <p:nvPr/>
          </p:nvSpPr>
          <p:spPr bwMode="auto">
            <a:xfrm rot="16200000">
              <a:off x="6257141" y="3347242"/>
              <a:ext cx="388174" cy="446088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964907" y="3717776"/>
              <a:ext cx="972641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min2</a:t>
              </a:r>
              <a:endParaRPr lang="es-ES" alt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835447" y="6098715"/>
            <a:ext cx="972641" cy="711463"/>
            <a:chOff x="7393701" y="3376200"/>
            <a:chExt cx="972641" cy="711463"/>
          </a:xfrm>
        </p:grpSpPr>
        <p:sp>
          <p:nvSpPr>
            <p:cNvPr id="21" name="Flecha derecha 20"/>
            <p:cNvSpPr/>
            <p:nvPr/>
          </p:nvSpPr>
          <p:spPr bwMode="auto">
            <a:xfrm rot="16200000">
              <a:off x="7656760" y="3347243"/>
              <a:ext cx="388174" cy="4460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7393701" y="3717776"/>
              <a:ext cx="972641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>
                  <a:solidFill>
                    <a:srgbClr val="FF0000"/>
                  </a:solidFill>
                </a:rPr>
                <a:t>min1</a:t>
              </a:r>
              <a:endParaRPr lang="es-ES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853955" y="6106072"/>
            <a:ext cx="972641" cy="711464"/>
            <a:chOff x="5964907" y="3376199"/>
            <a:chExt cx="972641" cy="711464"/>
          </a:xfrm>
        </p:grpSpPr>
        <p:sp>
          <p:nvSpPr>
            <p:cNvPr id="24" name="Flecha derecha 23"/>
            <p:cNvSpPr/>
            <p:nvPr/>
          </p:nvSpPr>
          <p:spPr bwMode="auto">
            <a:xfrm rot="16200000">
              <a:off x="6257141" y="3347242"/>
              <a:ext cx="388174" cy="446088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5964907" y="3717776"/>
              <a:ext cx="972641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min2</a:t>
              </a:r>
              <a:endParaRPr lang="es-ES" alt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6" name="Elipse 25"/>
          <p:cNvSpPr/>
          <p:nvPr/>
        </p:nvSpPr>
        <p:spPr>
          <a:xfrm>
            <a:off x="2756744" y="1812125"/>
            <a:ext cx="1130046" cy="42584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5836078" y="4141509"/>
            <a:ext cx="1130046" cy="42584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71600"/>
          </a:xfrm>
        </p:spPr>
        <p:txBody>
          <a:bodyPr/>
          <a:lstStyle/>
          <a:p>
            <a:r>
              <a:rPr lang="es-ES_tradnl" altLang="en-US" dirty="0" smtClean="0"/>
              <a:t>Codificación de </a:t>
            </a:r>
            <a:r>
              <a:rPr lang="es-ES_tradnl" altLang="en-US" dirty="0" err="1" smtClean="0"/>
              <a:t>Huffman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2F14E0-9341-4FFB-BD20-25BBEC4D40FE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err="1" smtClean="0"/>
              <a:t>Después</a:t>
            </a:r>
            <a:r>
              <a:rPr lang="en-US" altLang="en-US" sz="2400" dirty="0" smtClean="0"/>
              <a:t> del </a:t>
            </a:r>
            <a:r>
              <a:rPr lang="en-US" altLang="en-US" sz="2400" dirty="0" err="1" smtClean="0"/>
              <a:t>paso</a:t>
            </a:r>
            <a:r>
              <a:rPr lang="en-US" altLang="en-US" sz="2400" dirty="0" smtClean="0"/>
              <a:t> 4:</a:t>
            </a: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609600" y="40466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en-US" kern="0" dirty="0" smtClean="0"/>
              <a:t>Codificación de </a:t>
            </a:r>
            <a:r>
              <a:rPr lang="es-ES_tradnl" altLang="en-US" kern="0" dirty="0" err="1" smtClean="0"/>
              <a:t>Huffman</a:t>
            </a:r>
            <a:endParaRPr lang="en-US" altLang="en-US" kern="0" dirty="0" smtClean="0"/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827088" y="2349500"/>
            <a:ext cx="7489825" cy="3011488"/>
            <a:chOff x="827088" y="2349500"/>
            <a:chExt cx="7489825" cy="3011488"/>
          </a:xfrm>
        </p:grpSpPr>
        <p:pic>
          <p:nvPicPr>
            <p:cNvPr id="409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2349500"/>
              <a:ext cx="7489825" cy="301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7" name="Text Box 5"/>
            <p:cNvSpPr txBox="1">
              <a:spLocks noChangeArrowheads="1"/>
            </p:cNvSpPr>
            <p:nvPr/>
          </p:nvSpPr>
          <p:spPr bwMode="auto">
            <a:xfrm>
              <a:off x="4665874" y="2955272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0968" name="Text Box 5"/>
            <p:cNvSpPr txBox="1">
              <a:spLocks noChangeArrowheads="1"/>
            </p:cNvSpPr>
            <p:nvPr/>
          </p:nvSpPr>
          <p:spPr bwMode="auto">
            <a:xfrm>
              <a:off x="5800909" y="3555317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0969" name="Text Box 5"/>
            <p:cNvSpPr txBox="1">
              <a:spLocks noChangeArrowheads="1"/>
            </p:cNvSpPr>
            <p:nvPr/>
          </p:nvSpPr>
          <p:spPr bwMode="auto">
            <a:xfrm flipH="1">
              <a:off x="5188405" y="4221088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0970" name="Text Box 5"/>
            <p:cNvSpPr txBox="1">
              <a:spLocks noChangeArrowheads="1"/>
            </p:cNvSpPr>
            <p:nvPr/>
          </p:nvSpPr>
          <p:spPr bwMode="auto">
            <a:xfrm flipH="1">
              <a:off x="3532221" y="3735252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115616" y="5368093"/>
            <a:ext cx="972641" cy="730872"/>
            <a:chOff x="7393701" y="3356791"/>
            <a:chExt cx="972641" cy="730872"/>
          </a:xfrm>
        </p:grpSpPr>
        <p:sp>
          <p:nvSpPr>
            <p:cNvPr id="12" name="Flecha derecha 11"/>
            <p:cNvSpPr/>
            <p:nvPr/>
          </p:nvSpPr>
          <p:spPr bwMode="auto">
            <a:xfrm rot="16200000">
              <a:off x="7637352" y="3347243"/>
              <a:ext cx="426991" cy="4460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7393701" y="3717776"/>
              <a:ext cx="972641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>
                  <a:solidFill>
                    <a:srgbClr val="FF0000"/>
                  </a:solidFill>
                </a:rPr>
                <a:t>min1</a:t>
              </a:r>
              <a:endParaRPr lang="es-ES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414595" y="5388048"/>
            <a:ext cx="972641" cy="711464"/>
            <a:chOff x="5964907" y="3376199"/>
            <a:chExt cx="972641" cy="711464"/>
          </a:xfrm>
        </p:grpSpPr>
        <p:sp>
          <p:nvSpPr>
            <p:cNvPr id="15" name="Flecha derecha 14"/>
            <p:cNvSpPr/>
            <p:nvPr/>
          </p:nvSpPr>
          <p:spPr bwMode="auto">
            <a:xfrm rot="16200000">
              <a:off x="6257141" y="3347242"/>
              <a:ext cx="388174" cy="446088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964907" y="3717776"/>
              <a:ext cx="972641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min2</a:t>
              </a:r>
              <a:endParaRPr lang="es-ES" alt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7" name="Elipse 16"/>
          <p:cNvSpPr/>
          <p:nvPr/>
        </p:nvSpPr>
        <p:spPr>
          <a:xfrm>
            <a:off x="4218372" y="2419059"/>
            <a:ext cx="1130046" cy="42584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31D4FD-4520-4228-97B1-6F4A0A517225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r>
              <a:rPr lang="en-US" altLang="en-US" sz="2400" smtClean="0"/>
              <a:t>Después del paso 5:</a:t>
            </a:r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609600" y="40466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en-US" kern="0" dirty="0" smtClean="0"/>
              <a:t>Codificación de </a:t>
            </a:r>
            <a:r>
              <a:rPr lang="es-ES_tradnl" altLang="en-US" kern="0" dirty="0" err="1" smtClean="0"/>
              <a:t>Huffman</a:t>
            </a:r>
            <a:endParaRPr lang="en-US" altLang="en-US" kern="0" dirty="0" smtClean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288" y="6024563"/>
            <a:ext cx="40322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200" b="1">
                <a:solidFill>
                  <a:srgbClr val="2B892B"/>
                </a:solidFill>
              </a:rPr>
              <a:t>ÁRBOL DE HUFFMAN</a:t>
            </a:r>
          </a:p>
        </p:txBody>
      </p:sp>
      <p:sp>
        <p:nvSpPr>
          <p:cNvPr id="41992" name="Rectángulo 9"/>
          <p:cNvSpPr>
            <a:spLocks noChangeArrowheads="1"/>
          </p:cNvSpPr>
          <p:nvPr/>
        </p:nvSpPr>
        <p:spPr bwMode="auto">
          <a:xfrm>
            <a:off x="4067175" y="5994400"/>
            <a:ext cx="4176713" cy="646113"/>
          </a:xfrm>
          <a:prstGeom prst="rect">
            <a:avLst/>
          </a:prstGeom>
          <a:solidFill>
            <a:srgbClr val="2B892B">
              <a:alpha val="50195"/>
            </a:srgbClr>
          </a:solidFill>
          <a:ln w="12700">
            <a:solidFill>
              <a:srgbClr val="2B892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AB que permite obtener un código de prefijo ópitmo para cada carácter</a:t>
            </a:r>
            <a:endParaRPr lang="en-US" altLang="en-US" sz="1800" b="1"/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827088" y="2349500"/>
            <a:ext cx="7599362" cy="3600450"/>
            <a:chOff x="827088" y="2349500"/>
            <a:chExt cx="7599362" cy="3600450"/>
          </a:xfrm>
        </p:grpSpPr>
        <p:pic>
          <p:nvPicPr>
            <p:cNvPr id="4199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2349500"/>
              <a:ext cx="7599362" cy="360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4" name="Text Box 5"/>
            <p:cNvSpPr txBox="1">
              <a:spLocks noChangeArrowheads="1"/>
            </p:cNvSpPr>
            <p:nvPr/>
          </p:nvSpPr>
          <p:spPr bwMode="auto">
            <a:xfrm flipH="1">
              <a:off x="2672898" y="3031472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1995" name="Text Box 5"/>
            <p:cNvSpPr txBox="1">
              <a:spLocks noChangeArrowheads="1"/>
            </p:cNvSpPr>
            <p:nvPr/>
          </p:nvSpPr>
          <p:spPr bwMode="auto">
            <a:xfrm flipH="1">
              <a:off x="3518774" y="3631556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1996" name="Text Box 5"/>
            <p:cNvSpPr txBox="1">
              <a:spLocks noChangeArrowheads="1"/>
            </p:cNvSpPr>
            <p:nvPr/>
          </p:nvSpPr>
          <p:spPr bwMode="auto">
            <a:xfrm flipH="1">
              <a:off x="4667001" y="4221088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1997" name="Text Box 5"/>
            <p:cNvSpPr txBox="1">
              <a:spLocks noChangeArrowheads="1"/>
            </p:cNvSpPr>
            <p:nvPr/>
          </p:nvSpPr>
          <p:spPr bwMode="auto">
            <a:xfrm flipH="1">
              <a:off x="2339752" y="4413829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1998" name="Text Box 5"/>
            <p:cNvSpPr txBox="1">
              <a:spLocks noChangeArrowheads="1"/>
            </p:cNvSpPr>
            <p:nvPr/>
          </p:nvSpPr>
          <p:spPr bwMode="auto">
            <a:xfrm flipH="1">
              <a:off x="4000999" y="4871210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</p:grpSp>
      <p:sp>
        <p:nvSpPr>
          <p:cNvPr id="15" name="Elipse 14"/>
          <p:cNvSpPr/>
          <p:nvPr/>
        </p:nvSpPr>
        <p:spPr>
          <a:xfrm>
            <a:off x="2559384" y="2419888"/>
            <a:ext cx="1130046" cy="42584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19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69B63B-3DC0-422A-888F-BDBF17C78AB9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defRPr/>
            </a:pPr>
            <a:endParaRPr lang="es-ES_tradnl" altLang="en-US" sz="2400" dirty="0" smtClean="0"/>
          </a:p>
          <a:p>
            <a:pPr>
              <a:defRPr/>
            </a:pPr>
            <a:endParaRPr lang="es-ES_tradnl" altLang="en-US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_tradnl" altLang="en-US" sz="2400" dirty="0" smtClean="0"/>
              <a:t>Código de las letras:</a:t>
            </a:r>
          </a:p>
          <a:p>
            <a:pPr>
              <a:buFontTx/>
              <a:buNone/>
              <a:defRPr/>
            </a:pPr>
            <a:r>
              <a:rPr lang="es-ES_tradnl" altLang="en-US" sz="2400" dirty="0" smtClean="0"/>
              <a:t>a 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:</a:t>
            </a:r>
            <a:r>
              <a:rPr lang="es-ES_tradnl" altLang="en-US" sz="2400" dirty="0" smtClean="0"/>
              <a:t>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0</a:t>
            </a:r>
            <a:r>
              <a:rPr lang="es-ES_tradnl" altLang="en-US" sz="2400" dirty="0" smtClean="0"/>
              <a:t>		b 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: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101</a:t>
            </a:r>
            <a:r>
              <a:rPr lang="es-ES_tradnl" altLang="en-US" sz="2400" dirty="0" smtClean="0"/>
              <a:t>	</a:t>
            </a:r>
          </a:p>
          <a:p>
            <a:pPr>
              <a:buFontTx/>
              <a:buNone/>
              <a:defRPr/>
            </a:pPr>
            <a:r>
              <a:rPr lang="es-ES_tradnl" altLang="en-US" sz="2400" dirty="0" smtClean="0"/>
              <a:t>c 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: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100</a:t>
            </a:r>
            <a:r>
              <a:rPr lang="es-ES_tradnl" altLang="en-US" sz="2400" dirty="0" smtClean="0"/>
              <a:t>	d 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:</a:t>
            </a:r>
            <a:r>
              <a:rPr lang="es-ES_tradnl" altLang="en-US" sz="2400" dirty="0" smtClean="0"/>
              <a:t>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111</a:t>
            </a:r>
            <a:r>
              <a:rPr lang="es-ES_tradnl" altLang="en-US" sz="2400" dirty="0" smtClean="0"/>
              <a:t>	</a:t>
            </a:r>
          </a:p>
          <a:p>
            <a:pPr>
              <a:buFontTx/>
              <a:buNone/>
              <a:defRPr/>
            </a:pPr>
            <a:r>
              <a:rPr lang="es-ES_tradnl" altLang="en-US" sz="2400" dirty="0" smtClean="0"/>
              <a:t>e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 :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1101</a:t>
            </a:r>
            <a:r>
              <a:rPr lang="es-ES_tradnl" altLang="en-US" sz="2400" dirty="0" smtClean="0"/>
              <a:t>	f 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:</a:t>
            </a:r>
            <a:r>
              <a:rPr lang="es-ES_tradnl" altLang="en-US" sz="2400" dirty="0" smtClean="0"/>
              <a:t>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1100</a:t>
            </a:r>
            <a:endParaRPr lang="en-US" altLang="en-US" sz="2400" b="1" dirty="0" smtClean="0">
              <a:solidFill>
                <a:srgbClr val="0070C0"/>
              </a:solidFill>
            </a:endParaRPr>
          </a:p>
          <a:p>
            <a:pPr algn="just">
              <a:buFontTx/>
              <a:buNone/>
              <a:defRPr/>
            </a:pPr>
            <a:endParaRPr lang="es-ES_tradnl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000" dirty="0" smtClean="0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700213"/>
            <a:ext cx="4105275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609600" y="40466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en-US" kern="0" dirty="0" smtClean="0"/>
              <a:t>Codificación de </a:t>
            </a:r>
            <a:r>
              <a:rPr lang="es-ES_tradnl" altLang="en-US" kern="0" dirty="0" err="1" smtClean="0"/>
              <a:t>Huffman</a:t>
            </a:r>
            <a:endParaRPr lang="en-US" altLang="en-US" kern="0" dirty="0" smtClean="0"/>
          </a:p>
        </p:txBody>
      </p:sp>
      <p:sp>
        <p:nvSpPr>
          <p:cNvPr id="43014" name="Rectángulo 7"/>
          <p:cNvSpPr>
            <a:spLocks noChangeArrowheads="1"/>
          </p:cNvSpPr>
          <p:nvPr/>
        </p:nvSpPr>
        <p:spPr bwMode="auto">
          <a:xfrm>
            <a:off x="803275" y="1700213"/>
            <a:ext cx="3851275" cy="646112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Los códigos son caminos en ese árbol y los caracteres son las hojas</a:t>
            </a:r>
            <a:endParaRPr lang="en-US" altLang="en-US" sz="1800"/>
          </a:p>
        </p:txBody>
      </p:sp>
      <p:sp>
        <p:nvSpPr>
          <p:cNvPr id="43015" name="Rectángulo 5"/>
          <p:cNvSpPr>
            <a:spLocks noChangeArrowheads="1"/>
          </p:cNvSpPr>
          <p:nvPr/>
        </p:nvSpPr>
        <p:spPr bwMode="auto">
          <a:xfrm>
            <a:off x="25400" y="5357813"/>
            <a:ext cx="9074150" cy="647700"/>
          </a:xfrm>
          <a:prstGeom prst="rect">
            <a:avLst/>
          </a:prstGeom>
          <a:solidFill>
            <a:srgbClr val="2B892B">
              <a:alpha val="30196"/>
            </a:srgbClr>
          </a:solidFill>
          <a:ln w="28575">
            <a:solidFill>
              <a:srgbClr val="2B892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Si codificamos el mensaje de 10000 caracteres con el Código de Huffman se necesitan</a:t>
            </a:r>
            <a:endParaRPr lang="es-ES_tradnl" altLang="en-US" sz="1800" b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4500*1 + 1300*3 + 1200*3 + 1600*3 + 900*4 + 500*4 = </a:t>
            </a:r>
            <a:r>
              <a:rPr lang="es-ES_tradnl" altLang="en-US" sz="1800" b="1">
                <a:solidFill>
                  <a:srgbClr val="2B892B"/>
                </a:solidFill>
              </a:rPr>
              <a:t>22400 bits.</a:t>
            </a:r>
            <a:endParaRPr lang="en-US" altLang="en-US" sz="1800" b="1">
              <a:solidFill>
                <a:srgbClr val="2B892B"/>
              </a:solidFill>
            </a:endParaRP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5278438" y="2003425"/>
            <a:ext cx="3387725" cy="2071688"/>
            <a:chOff x="5278633" y="2002971"/>
            <a:chExt cx="3386783" cy="2072055"/>
          </a:xfrm>
        </p:grpSpPr>
        <p:sp>
          <p:nvSpPr>
            <p:cNvPr id="3" name="Rectángulo 2"/>
            <p:cNvSpPr/>
            <p:nvPr/>
          </p:nvSpPr>
          <p:spPr>
            <a:xfrm>
              <a:off x="5278633" y="2022024"/>
              <a:ext cx="287257" cy="223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553041" y="2002971"/>
              <a:ext cx="288845" cy="223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7516386" y="2568221"/>
              <a:ext cx="287257" cy="223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378158" y="3166815"/>
              <a:ext cx="287258" cy="223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6262609" y="2636496"/>
              <a:ext cx="288845" cy="223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161038" y="3381165"/>
              <a:ext cx="287257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278633" y="3387516"/>
              <a:ext cx="287257" cy="223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7389421" y="3263669"/>
              <a:ext cx="288845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6948219" y="3851148"/>
              <a:ext cx="288845" cy="223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7751270" y="3836859"/>
              <a:ext cx="287257" cy="223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0772D8-C62A-40BB-9294-6440E7DF6687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36838"/>
            <a:ext cx="8229600" cy="4525962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_tradnl" altLang="en-US" sz="2400" smtClean="0"/>
              <a:t>La codificación de Huffman </a:t>
            </a:r>
            <a:r>
              <a:rPr lang="es-ES_tradnl" altLang="en-US" sz="2400" b="1" i="1" smtClean="0">
                <a:solidFill>
                  <a:srgbClr val="FF0000"/>
                </a:solidFill>
              </a:rPr>
              <a:t>es óptima pero no es única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ES_tradnl" altLang="en-US" sz="2400" smtClean="0">
              <a:solidFill>
                <a:srgbClr val="FF0000"/>
              </a:solidFill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_tradnl" altLang="en-US" sz="2400" smtClean="0"/>
              <a:t>Al construirse sobre un </a:t>
            </a:r>
            <a:r>
              <a:rPr lang="es-ES_tradnl" altLang="en-US" sz="2400" b="1" i="1" smtClean="0"/>
              <a:t>ab</a:t>
            </a:r>
            <a:r>
              <a:rPr lang="es-ES_tradnl" altLang="en-US" sz="2400" smtClean="0"/>
              <a:t>, existe un solo camino de la raíz a cada hoja y sólo las hojas pueden almacenar caracteres, entonces el código tiene </a:t>
            </a:r>
            <a:r>
              <a:rPr lang="es-ES_tradnl" altLang="en-US" sz="2400" b="1" i="1" smtClean="0">
                <a:solidFill>
                  <a:srgbClr val="7030A0"/>
                </a:solidFill>
              </a:rPr>
              <a:t>propiedad de prefijo</a:t>
            </a:r>
            <a:r>
              <a:rPr lang="es-ES_tradnl" altLang="en-US" sz="2400" smtClean="0">
                <a:solidFill>
                  <a:srgbClr val="7030A0"/>
                </a:solidFill>
              </a:rPr>
              <a:t>. 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ES_tradnl" altLang="en-US" sz="2400" smtClean="0">
              <a:solidFill>
                <a:srgbClr val="7030A0"/>
              </a:solidFill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_tradnl" altLang="en-US" sz="2400" smtClean="0"/>
              <a:t>El algoritmo siempre produce árboles </a:t>
            </a:r>
            <a:r>
              <a:rPr lang="es-ES_tradnl" altLang="en-US" sz="2400" b="1" i="1" smtClean="0">
                <a:solidFill>
                  <a:srgbClr val="2B892B"/>
                </a:solidFill>
              </a:rPr>
              <a:t>estrictamente binarios.</a:t>
            </a:r>
            <a:endParaRPr lang="en-US" altLang="en-US" sz="2400" b="1" i="1" smtClean="0">
              <a:solidFill>
                <a:srgbClr val="2B892B"/>
              </a:solidFill>
            </a:endParaRP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00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609600" y="404664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en-US" kern="0" dirty="0" smtClean="0"/>
              <a:t>Codificación de </a:t>
            </a:r>
            <a:r>
              <a:rPr lang="es-ES_tradnl" altLang="en-US" kern="0" dirty="0" err="1" smtClean="0"/>
              <a:t>Huffman</a:t>
            </a:r>
            <a:endParaRPr lang="en-US" altLang="en-US" kern="0" dirty="0" smtClean="0"/>
          </a:p>
        </p:txBody>
      </p:sp>
      <p:sp>
        <p:nvSpPr>
          <p:cNvPr id="44037" name="Rectángulo 3"/>
          <p:cNvSpPr>
            <a:spLocks noChangeArrowheads="1"/>
          </p:cNvSpPr>
          <p:nvPr/>
        </p:nvSpPr>
        <p:spPr bwMode="auto">
          <a:xfrm>
            <a:off x="422275" y="1831975"/>
            <a:ext cx="2278063" cy="47783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500" b="1"/>
              <a:t>IMPORTANTE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altLang="en-US" smtClean="0"/>
              <a:t>El tipo abstracto de datos Árbol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89138"/>
            <a:ext cx="8785225" cy="3886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600" smtClean="0"/>
              <a:t>Un </a:t>
            </a:r>
            <a:r>
              <a:rPr lang="es-AR" altLang="en-US" sz="2600" b="1" smtClean="0"/>
              <a:t>árbol </a:t>
            </a:r>
            <a:r>
              <a:rPr lang="es-AR" altLang="en-US" sz="2600" smtClean="0"/>
              <a:t>es una estructura de datos no lineal en la que cada nodo puede apuntar a uno o varios nodos. 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6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AR" altLang="en-US" sz="2800" smtClean="0"/>
          </a:p>
        </p:txBody>
      </p:sp>
      <p:pic>
        <p:nvPicPr>
          <p:cNvPr id="53252" name="Picture 4" descr="arbolEjemp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997200"/>
            <a:ext cx="5680075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0" y="3357563"/>
            <a:ext cx="313213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Un </a:t>
            </a:r>
            <a:r>
              <a:rPr lang="es-AR" altLang="en-US" sz="2400" b="1"/>
              <a:t>Árbol</a:t>
            </a:r>
            <a:r>
              <a:rPr lang="es-AR" altLang="en-US" sz="2400"/>
              <a:t> </a:t>
            </a:r>
            <a:r>
              <a:rPr lang="es-AR" altLang="en-US" sz="2400" b="1"/>
              <a:t>T </a:t>
            </a:r>
            <a:r>
              <a:rPr lang="es-AR" altLang="en-US" sz="2400"/>
              <a:t>consiste en un nodo (</a:t>
            </a:r>
            <a:r>
              <a:rPr lang="es-AR" altLang="en-US" sz="2400" b="1">
                <a:solidFill>
                  <a:srgbClr val="FF0000"/>
                </a:solidFill>
              </a:rPr>
              <a:t>r:raíz</a:t>
            </a:r>
            <a:r>
              <a:rPr lang="es-AR" altLang="en-US" sz="2400"/>
              <a:t>) y una lista o conjunto de </a:t>
            </a:r>
            <a:r>
              <a:rPr lang="es-AR" altLang="en-US" sz="2400" b="1"/>
              <a:t>subárboles</a:t>
            </a:r>
            <a:endParaRPr lang="es-AR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(</a:t>
            </a:r>
            <a:r>
              <a:rPr lang="es-AR" altLang="en-US" sz="1800" b="1">
                <a:solidFill>
                  <a:srgbClr val="637A52"/>
                </a:solidFill>
              </a:rPr>
              <a:t>T1, T2, …Tn</a:t>
            </a:r>
            <a:r>
              <a:rPr lang="es-AR" altLang="en-US" sz="1800"/>
              <a:t>) </a:t>
            </a:r>
            <a:endParaRPr lang="es-AR" altLang="en-US" sz="2400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508625" y="2852738"/>
            <a:ext cx="792163" cy="647700"/>
          </a:xfrm>
          <a:prstGeom prst="rect">
            <a:avLst/>
          </a:prstGeom>
          <a:solidFill>
            <a:srgbClr val="E05008">
              <a:alpha val="25098"/>
            </a:srgbClr>
          </a:solidFill>
          <a:ln w="9525">
            <a:solidFill>
              <a:srgbClr val="FF99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2916238" y="3213100"/>
            <a:ext cx="2736850" cy="2160588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5435600" y="3429000"/>
            <a:ext cx="792163" cy="576263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5651500" y="2924175"/>
            <a:ext cx="4103688" cy="2952750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148263" y="2767013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606800" y="3141663"/>
            <a:ext cx="407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637A52"/>
                </a:solidFill>
              </a:rPr>
              <a:t>T</a:t>
            </a:r>
            <a:r>
              <a:rPr lang="es-AR" altLang="en-US" sz="1800" b="1" baseline="-25000">
                <a:solidFill>
                  <a:srgbClr val="637A52"/>
                </a:solidFill>
              </a:rPr>
              <a:t>1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119688" y="3500438"/>
            <a:ext cx="40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637A52"/>
                </a:solidFill>
              </a:rPr>
              <a:t>T</a:t>
            </a:r>
            <a:r>
              <a:rPr lang="es-AR" altLang="en-US" sz="1800" b="1" baseline="-25000">
                <a:solidFill>
                  <a:srgbClr val="637A52"/>
                </a:solidFill>
              </a:rPr>
              <a:t>2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956550" y="2997200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637A52"/>
                </a:solidFill>
              </a:rPr>
              <a:t>T</a:t>
            </a:r>
            <a:r>
              <a:rPr lang="es-AR" altLang="en-US" sz="1800" b="1" baseline="-25000">
                <a:solidFill>
                  <a:srgbClr val="637A52"/>
                </a:solidFill>
              </a:rPr>
              <a:t>3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45238" y="2741613"/>
            <a:ext cx="325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T</a:t>
            </a:r>
            <a:endParaRPr lang="es-AR" altLang="en-US" sz="18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  <p:bldP spid="53259" grpId="0"/>
      <p:bldP spid="53260" grpId="0"/>
      <p:bldP spid="5326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55638"/>
            <a:ext cx="8229600" cy="757237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TP N° 8: Tipo de datos ÁRBOL BINARIO – Árboles de Expresión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74852" name="Text Box 100"/>
          <p:cNvSpPr txBox="1">
            <a:spLocks noChangeArrowheads="1"/>
          </p:cNvSpPr>
          <p:nvPr/>
        </p:nvSpPr>
        <p:spPr bwMode="auto">
          <a:xfrm>
            <a:off x="323850" y="1860550"/>
            <a:ext cx="8569325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2400" dirty="0" smtClean="0"/>
              <a:t>Escriba el </a:t>
            </a:r>
            <a:r>
              <a:rPr lang="es-ES_tradnl" sz="2400" b="1" dirty="0" smtClean="0"/>
              <a:t>Algoritmo de </a:t>
            </a:r>
            <a:r>
              <a:rPr lang="es-ES_tradnl" sz="2400" b="1" dirty="0" err="1" smtClean="0"/>
              <a:t>Huffman</a:t>
            </a:r>
            <a:r>
              <a:rPr lang="es-ES_tradnl" sz="2400" dirty="0" smtClean="0"/>
              <a:t> para armar un árbol binario para las letras A..Z. usando un arreglo cuyos elementos sean de tipo Árbol Binario.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s-ES_tradnl" sz="2400" dirty="0" smtClean="0"/>
              <a:t>Escriba otro algoritmo que dado el Árbol Binario de </a:t>
            </a:r>
            <a:r>
              <a:rPr lang="es-ES_tradnl" sz="2400" dirty="0" err="1" smtClean="0"/>
              <a:t>Huffman</a:t>
            </a:r>
            <a:r>
              <a:rPr lang="es-ES_tradnl" sz="2400" dirty="0" smtClean="0"/>
              <a:t> devuelva un </a:t>
            </a:r>
            <a:r>
              <a:rPr lang="es-ES_tradnl" sz="2400" b="1" dirty="0" smtClean="0"/>
              <a:t>listado con el código </a:t>
            </a:r>
            <a:r>
              <a:rPr lang="es-ES_tradnl" sz="2400" dirty="0" smtClean="0"/>
              <a:t>obtenido para cada letra.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s-ES_tradnl" sz="2400" dirty="0" smtClean="0"/>
              <a:t>Escriba una </a:t>
            </a:r>
            <a:r>
              <a:rPr lang="es-ES_tradnl" sz="2400" b="1" dirty="0" smtClean="0"/>
              <a:t>implementación</a:t>
            </a:r>
            <a:r>
              <a:rPr lang="es-ES_tradnl" sz="2400" dirty="0" smtClean="0"/>
              <a:t> del </a:t>
            </a:r>
            <a:r>
              <a:rPr lang="es-ES_tradnl" sz="2400" dirty="0" err="1" smtClean="0"/>
              <a:t>adt</a:t>
            </a:r>
            <a:r>
              <a:rPr lang="es-ES_tradnl" sz="2400" dirty="0" smtClean="0"/>
              <a:t> Árbol Binario.</a:t>
            </a:r>
            <a:endParaRPr lang="en-US" sz="2400" dirty="0" smtClean="0"/>
          </a:p>
          <a:p>
            <a:pPr>
              <a:defRPr/>
            </a:pPr>
            <a:endParaRPr lang="es-ES_tradnl" sz="2400" dirty="0" smtClean="0"/>
          </a:p>
          <a:p>
            <a:pPr>
              <a:defRPr/>
            </a:pPr>
            <a:r>
              <a:rPr lang="es-ES_tradnl" sz="2400" dirty="0" smtClean="0"/>
              <a:t>Escriba un Programa que dada una tira de caracteres devuelva su codificación según el algoritmo de </a:t>
            </a:r>
            <a:r>
              <a:rPr lang="es-ES_tradnl" sz="2400" dirty="0" err="1" smtClean="0"/>
              <a:t>Huffman</a:t>
            </a:r>
            <a:r>
              <a:rPr lang="es-ES_tradnl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4095165" y="5013176"/>
            <a:ext cx="4725307" cy="163121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/>
              <a:t>Procedimiento</a:t>
            </a:r>
            <a:r>
              <a:rPr lang="es-AR" altLang="en-US" sz="2000"/>
              <a:t> POS-ORDEN(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	</a:t>
            </a:r>
            <a:r>
              <a:rPr lang="es-AR" altLang="en-US" sz="2000" b="1"/>
              <a:t>POS-ORDEN</a:t>
            </a:r>
            <a:r>
              <a:rPr lang="es-AR" altLang="en-US" sz="20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	</a:t>
            </a:r>
            <a:r>
              <a:rPr lang="es-AR" altLang="en-US" sz="2000" b="1"/>
              <a:t>POS-ORDEN</a:t>
            </a:r>
            <a:r>
              <a:rPr lang="es-AR" altLang="en-US" sz="2000"/>
              <a:t>( DERECHO(T)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	ESCRIBIR  RAIZ(T)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5638"/>
            <a:ext cx="8229600" cy="757237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br>
              <a:rPr lang="es-ES_tradnl" altLang="en-US" sz="3200" smtClean="0"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RECORRIDOS</a:t>
            </a:r>
            <a:endParaRPr lang="en-US" altLang="en-US" sz="2400" smtClean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067944" y="1412875"/>
            <a:ext cx="4751512" cy="163121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/>
              <a:t>Procedimiento</a:t>
            </a:r>
            <a:r>
              <a:rPr lang="es-AR" altLang="en-US" sz="2000"/>
              <a:t> PRE-ORDEN(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	ESCRIBIR  RAIZ(T)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	</a:t>
            </a:r>
            <a:r>
              <a:rPr lang="es-AR" altLang="en-US" sz="2000" b="1"/>
              <a:t>PRE-ORDEN</a:t>
            </a:r>
            <a:r>
              <a:rPr lang="es-AR" altLang="en-US" sz="20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	</a:t>
            </a:r>
            <a:r>
              <a:rPr lang="es-AR" altLang="en-US" sz="2000" b="1"/>
              <a:t>PRE-ORDEN</a:t>
            </a:r>
            <a:r>
              <a:rPr lang="es-AR" altLang="en-US" sz="2000"/>
              <a:t>( DERECHO(T) )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11560" y="3213025"/>
            <a:ext cx="475252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/>
              <a:t>Procedimiento</a:t>
            </a:r>
            <a:r>
              <a:rPr lang="es-AR" altLang="en-US" sz="2000"/>
              <a:t> EN-ORDEN(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/>
              <a:t>	EN-ORDEN</a:t>
            </a:r>
            <a:r>
              <a:rPr lang="es-AR" altLang="en-US" sz="20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	ESCRIBIR  RAIZ(T)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/>
              <a:t>	</a:t>
            </a:r>
            <a:r>
              <a:rPr lang="es-AR" altLang="en-US" sz="2000" b="1"/>
              <a:t>EN-ORDEN</a:t>
            </a:r>
            <a:r>
              <a:rPr lang="es-AR" altLang="en-US" sz="2000"/>
              <a:t>( DERECHO(T) )</a:t>
            </a:r>
          </a:p>
        </p:txBody>
      </p:sp>
    </p:spTree>
    <p:extLst>
      <p:ext uri="{BB962C8B-B14F-4D97-AF65-F5344CB8AC3E}">
        <p14:creationId xmlns:p14="http://schemas.microsoft.com/office/powerpoint/2010/main" val="32215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034" grpId="0" animBg="1"/>
      <p:bldP spid="10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4200"/>
            <a:ext cx="8229600" cy="757238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br>
              <a:rPr lang="es-ES_tradnl" altLang="en-US" sz="3200" smtClean="0"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RECORRIDOS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23850" y="1771650"/>
            <a:ext cx="4535488" cy="14747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Procedimiento</a:t>
            </a:r>
            <a:r>
              <a:rPr lang="es-AR" altLang="en-US" sz="1800"/>
              <a:t> PRE-ORDEN(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ESCRIBIR  RAIZ(T)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PRE-ORDEN</a:t>
            </a:r>
            <a:r>
              <a:rPr lang="es-AR" altLang="en-US" sz="18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PRE-ORDEN</a:t>
            </a:r>
            <a:r>
              <a:rPr lang="es-AR" altLang="en-US" sz="1800"/>
              <a:t>( DERECHO(T) )</a:t>
            </a:r>
          </a:p>
        </p:txBody>
      </p:sp>
      <p:sp>
        <p:nvSpPr>
          <p:cNvPr id="71686" name="Freeform 6"/>
          <p:cNvSpPr>
            <a:spLocks/>
          </p:cNvSpPr>
          <p:nvPr/>
        </p:nvSpPr>
        <p:spPr bwMode="auto">
          <a:xfrm>
            <a:off x="4572000" y="3787775"/>
            <a:ext cx="7064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Freeform 7"/>
          <p:cNvSpPr>
            <a:spLocks/>
          </p:cNvSpPr>
          <p:nvPr/>
        </p:nvSpPr>
        <p:spPr bwMode="auto">
          <a:xfrm>
            <a:off x="5435600" y="3787775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/>
          <p:cNvSpPr>
            <a:spLocks/>
          </p:cNvSpPr>
          <p:nvPr/>
        </p:nvSpPr>
        <p:spPr bwMode="auto">
          <a:xfrm>
            <a:off x="4572000" y="3773488"/>
            <a:ext cx="7064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 flipH="1">
            <a:off x="4702175" y="4148138"/>
            <a:ext cx="446088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>
            <a:off x="5467350" y="4170363"/>
            <a:ext cx="422275" cy="554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H="1">
            <a:off x="5295900" y="3186113"/>
            <a:ext cx="133667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>
            <a:off x="6781800" y="3186113"/>
            <a:ext cx="133667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79" name="Group 20"/>
          <p:cNvGrpSpPr>
            <a:grpSpLocks/>
          </p:cNvGrpSpPr>
          <p:nvPr/>
        </p:nvGrpSpPr>
        <p:grpSpPr bwMode="auto">
          <a:xfrm>
            <a:off x="4427538" y="4579938"/>
            <a:ext cx="593725" cy="576262"/>
            <a:chOff x="4221" y="6997"/>
            <a:chExt cx="720" cy="720"/>
          </a:xfrm>
        </p:grpSpPr>
        <p:sp>
          <p:nvSpPr>
            <p:cNvPr id="32859" name="Oval 21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60" name="Text Box 22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a</a:t>
              </a:r>
              <a:endParaRPr lang="es-AR" altLang="en-US" sz="1800"/>
            </a:p>
          </p:txBody>
        </p:sp>
      </p:grpSp>
      <p:grpSp>
        <p:nvGrpSpPr>
          <p:cNvPr id="32780" name="Group 23"/>
          <p:cNvGrpSpPr>
            <a:grpSpLocks/>
          </p:cNvGrpSpPr>
          <p:nvPr/>
        </p:nvGrpSpPr>
        <p:grpSpPr bwMode="auto">
          <a:xfrm>
            <a:off x="7861300" y="3617913"/>
            <a:ext cx="593725" cy="576262"/>
            <a:chOff x="4221" y="6997"/>
            <a:chExt cx="720" cy="720"/>
          </a:xfrm>
        </p:grpSpPr>
        <p:sp>
          <p:nvSpPr>
            <p:cNvPr id="32857" name="Oval 24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58" name="Text Box 25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d</a:t>
              </a:r>
              <a:endParaRPr lang="es-AR" altLang="en-US" sz="1800"/>
            </a:p>
          </p:txBody>
        </p:sp>
      </p:grpSp>
      <p:sp>
        <p:nvSpPr>
          <p:cNvPr id="71707" name="Freeform 27"/>
          <p:cNvSpPr>
            <a:spLocks/>
          </p:cNvSpPr>
          <p:nvPr/>
        </p:nvSpPr>
        <p:spPr bwMode="auto">
          <a:xfrm>
            <a:off x="5219700" y="3067050"/>
            <a:ext cx="1223963" cy="588963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6948488" y="2995613"/>
            <a:ext cx="1152525" cy="660400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83" name="Group 33"/>
          <p:cNvGrpSpPr>
            <a:grpSpLocks/>
          </p:cNvGrpSpPr>
          <p:nvPr/>
        </p:nvGrpSpPr>
        <p:grpSpPr bwMode="auto">
          <a:xfrm>
            <a:off x="4981575" y="3667125"/>
            <a:ext cx="593725" cy="576263"/>
            <a:chOff x="4221" y="6997"/>
            <a:chExt cx="720" cy="720"/>
          </a:xfrm>
        </p:grpSpPr>
        <p:sp>
          <p:nvSpPr>
            <p:cNvPr id="32855" name="Oval 34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56" name="Text Box 35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*</a:t>
              </a:r>
              <a:endParaRPr lang="es-AR" altLang="en-US" sz="1800"/>
            </a:p>
          </p:txBody>
        </p:sp>
      </p:grpSp>
      <p:grpSp>
        <p:nvGrpSpPr>
          <p:cNvPr id="32784" name="Group 36"/>
          <p:cNvGrpSpPr>
            <a:grpSpLocks/>
          </p:cNvGrpSpPr>
          <p:nvPr/>
        </p:nvGrpSpPr>
        <p:grpSpPr bwMode="auto">
          <a:xfrm>
            <a:off x="6516688" y="2851150"/>
            <a:ext cx="593725" cy="576263"/>
            <a:chOff x="4221" y="6997"/>
            <a:chExt cx="720" cy="720"/>
          </a:xfrm>
        </p:grpSpPr>
        <p:sp>
          <p:nvSpPr>
            <p:cNvPr id="32853" name="Oval 37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54" name="Text Box 38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/</a:t>
              </a:r>
              <a:endParaRPr lang="es-AR" altLang="en-US" sz="1800"/>
            </a:p>
          </p:txBody>
        </p:sp>
      </p:grpSp>
      <p:sp>
        <p:nvSpPr>
          <p:cNvPr id="71722" name="Text Box 42"/>
          <p:cNvSpPr txBox="1">
            <a:spLocks noChangeArrowheads="1"/>
          </p:cNvSpPr>
          <p:nvPr/>
        </p:nvSpPr>
        <p:spPr bwMode="auto">
          <a:xfrm>
            <a:off x="452438" y="45085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/ </a:t>
            </a:r>
          </a:p>
        </p:txBody>
      </p:sp>
      <p:sp>
        <p:nvSpPr>
          <p:cNvPr id="32786" name="Rectangle 43"/>
          <p:cNvSpPr>
            <a:spLocks noChangeArrowheads="1"/>
          </p:cNvSpPr>
          <p:nvPr/>
        </p:nvSpPr>
        <p:spPr bwMode="auto">
          <a:xfrm>
            <a:off x="1274763" y="3787775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SALIDA</a:t>
            </a:r>
          </a:p>
        </p:txBody>
      </p:sp>
      <p:grpSp>
        <p:nvGrpSpPr>
          <p:cNvPr id="71724" name="Group 44"/>
          <p:cNvGrpSpPr>
            <a:grpSpLocks/>
          </p:cNvGrpSpPr>
          <p:nvPr/>
        </p:nvGrpSpPr>
        <p:grpSpPr bwMode="auto">
          <a:xfrm>
            <a:off x="4975225" y="3671888"/>
            <a:ext cx="593725" cy="576262"/>
            <a:chOff x="1610" y="1480"/>
            <a:chExt cx="374" cy="363"/>
          </a:xfrm>
        </p:grpSpPr>
        <p:sp>
          <p:nvSpPr>
            <p:cNvPr id="32851" name="Oval 45"/>
            <p:cNvSpPr>
              <a:spLocks noChangeArrowheads="1"/>
            </p:cNvSpPr>
            <p:nvPr/>
          </p:nvSpPr>
          <p:spPr bwMode="auto">
            <a:xfrm>
              <a:off x="1610" y="1480"/>
              <a:ext cx="374" cy="36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52" name="Text Box 46"/>
            <p:cNvSpPr txBox="1">
              <a:spLocks noChangeArrowheads="1"/>
            </p:cNvSpPr>
            <p:nvPr/>
          </p:nvSpPr>
          <p:spPr bwMode="auto">
            <a:xfrm>
              <a:off x="1655" y="1525"/>
              <a:ext cx="2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99">
                      <a:alpha val="4784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*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71727" name="Text Box 47"/>
          <p:cNvSpPr txBox="1">
            <a:spLocks noChangeArrowheads="1"/>
          </p:cNvSpPr>
          <p:nvPr/>
        </p:nvSpPr>
        <p:spPr bwMode="auto">
          <a:xfrm>
            <a:off x="844550" y="45085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* </a:t>
            </a:r>
          </a:p>
        </p:txBody>
      </p:sp>
      <p:sp>
        <p:nvSpPr>
          <p:cNvPr id="71731" name="Text Box 51"/>
          <p:cNvSpPr txBox="1">
            <a:spLocks noChangeArrowheads="1"/>
          </p:cNvSpPr>
          <p:nvPr/>
        </p:nvSpPr>
        <p:spPr bwMode="auto">
          <a:xfrm>
            <a:off x="1347788" y="45085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a </a:t>
            </a:r>
          </a:p>
        </p:txBody>
      </p:sp>
      <p:sp>
        <p:nvSpPr>
          <p:cNvPr id="71732" name="Freeform 52"/>
          <p:cNvSpPr>
            <a:spLocks/>
          </p:cNvSpPr>
          <p:nvPr/>
        </p:nvSpPr>
        <p:spPr bwMode="auto">
          <a:xfrm>
            <a:off x="4572000" y="4724400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6" name="Text Box 56"/>
          <p:cNvSpPr txBox="1">
            <a:spLocks noChangeArrowheads="1"/>
          </p:cNvSpPr>
          <p:nvPr/>
        </p:nvSpPr>
        <p:spPr bwMode="auto">
          <a:xfrm>
            <a:off x="1798638" y="4508500"/>
            <a:ext cx="44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+ </a:t>
            </a:r>
          </a:p>
        </p:txBody>
      </p:sp>
      <p:sp>
        <p:nvSpPr>
          <p:cNvPr id="71744" name="Text Box 64"/>
          <p:cNvSpPr txBox="1">
            <a:spLocks noChangeArrowheads="1"/>
          </p:cNvSpPr>
          <p:nvPr/>
        </p:nvSpPr>
        <p:spPr bwMode="auto">
          <a:xfrm>
            <a:off x="2157413" y="45085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b </a:t>
            </a:r>
          </a:p>
        </p:txBody>
      </p:sp>
      <p:sp>
        <p:nvSpPr>
          <p:cNvPr id="71745" name="Freeform 65"/>
          <p:cNvSpPr>
            <a:spLocks/>
          </p:cNvSpPr>
          <p:nvPr/>
        </p:nvSpPr>
        <p:spPr bwMode="auto">
          <a:xfrm>
            <a:off x="6948488" y="2995613"/>
            <a:ext cx="1152525" cy="660400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2627313" y="45085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c </a:t>
            </a:r>
          </a:p>
        </p:txBody>
      </p:sp>
      <p:sp>
        <p:nvSpPr>
          <p:cNvPr id="71751" name="Freeform 71"/>
          <p:cNvSpPr>
            <a:spLocks/>
          </p:cNvSpPr>
          <p:nvPr/>
        </p:nvSpPr>
        <p:spPr bwMode="auto">
          <a:xfrm>
            <a:off x="5219700" y="3067050"/>
            <a:ext cx="1223963" cy="588963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2" name="Text Box 72"/>
          <p:cNvSpPr txBox="1">
            <a:spLocks noChangeArrowheads="1"/>
          </p:cNvSpPr>
          <p:nvPr/>
        </p:nvSpPr>
        <p:spPr bwMode="auto">
          <a:xfrm>
            <a:off x="3059113" y="45085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d </a:t>
            </a:r>
          </a:p>
        </p:txBody>
      </p:sp>
      <p:sp>
        <p:nvSpPr>
          <p:cNvPr id="71781" name="Freeform 101"/>
          <p:cNvSpPr>
            <a:spLocks/>
          </p:cNvSpPr>
          <p:nvPr/>
        </p:nvSpPr>
        <p:spPr bwMode="auto">
          <a:xfrm>
            <a:off x="5940425" y="4724400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102"/>
          <p:cNvSpPr>
            <a:spLocks noChangeShapeType="1"/>
          </p:cNvSpPr>
          <p:nvPr/>
        </p:nvSpPr>
        <p:spPr bwMode="auto">
          <a:xfrm flipH="1">
            <a:off x="5308600" y="5060950"/>
            <a:ext cx="446088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103"/>
          <p:cNvSpPr>
            <a:spLocks noChangeShapeType="1"/>
          </p:cNvSpPr>
          <p:nvPr/>
        </p:nvSpPr>
        <p:spPr bwMode="auto">
          <a:xfrm>
            <a:off x="6073775" y="5083175"/>
            <a:ext cx="422275" cy="554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00" name="Group 104"/>
          <p:cNvGrpSpPr>
            <a:grpSpLocks/>
          </p:cNvGrpSpPr>
          <p:nvPr/>
        </p:nvGrpSpPr>
        <p:grpSpPr bwMode="auto">
          <a:xfrm>
            <a:off x="6199188" y="5492750"/>
            <a:ext cx="593725" cy="576263"/>
            <a:chOff x="4221" y="6997"/>
            <a:chExt cx="720" cy="720"/>
          </a:xfrm>
        </p:grpSpPr>
        <p:sp>
          <p:nvSpPr>
            <p:cNvPr id="32849" name="Oval 105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50" name="Text Box 106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c</a:t>
              </a:r>
              <a:endParaRPr lang="es-AR" altLang="en-US" sz="1800"/>
            </a:p>
          </p:txBody>
        </p:sp>
      </p:grpSp>
      <p:grpSp>
        <p:nvGrpSpPr>
          <p:cNvPr id="32801" name="Group 107"/>
          <p:cNvGrpSpPr>
            <a:grpSpLocks/>
          </p:cNvGrpSpPr>
          <p:nvPr/>
        </p:nvGrpSpPr>
        <p:grpSpPr bwMode="auto">
          <a:xfrm>
            <a:off x="5033963" y="5492750"/>
            <a:ext cx="593725" cy="576263"/>
            <a:chOff x="4221" y="6997"/>
            <a:chExt cx="720" cy="720"/>
          </a:xfrm>
        </p:grpSpPr>
        <p:sp>
          <p:nvSpPr>
            <p:cNvPr id="32847" name="Oval 108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48" name="Text Box 109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b</a:t>
              </a:r>
              <a:endParaRPr lang="es-AR" altLang="en-US" sz="1800"/>
            </a:p>
          </p:txBody>
        </p:sp>
      </p:grpSp>
      <p:grpSp>
        <p:nvGrpSpPr>
          <p:cNvPr id="32802" name="Group 113"/>
          <p:cNvGrpSpPr>
            <a:grpSpLocks/>
          </p:cNvGrpSpPr>
          <p:nvPr/>
        </p:nvGrpSpPr>
        <p:grpSpPr bwMode="auto">
          <a:xfrm>
            <a:off x="6804025" y="2058988"/>
            <a:ext cx="720725" cy="647700"/>
            <a:chOff x="1882" y="1684"/>
            <a:chExt cx="454" cy="408"/>
          </a:xfrm>
        </p:grpSpPr>
        <p:sp>
          <p:nvSpPr>
            <p:cNvPr id="32844" name="Rectangle 114"/>
            <p:cNvSpPr>
              <a:spLocks noChangeArrowheads="1"/>
            </p:cNvSpPr>
            <p:nvPr/>
          </p:nvSpPr>
          <p:spPr bwMode="auto">
            <a:xfrm>
              <a:off x="2109" y="1888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45" name="Text Box 115"/>
            <p:cNvSpPr txBox="1">
              <a:spLocks noChangeArrowheads="1"/>
            </p:cNvSpPr>
            <p:nvPr/>
          </p:nvSpPr>
          <p:spPr bwMode="auto">
            <a:xfrm>
              <a:off x="2076" y="168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T</a:t>
              </a:r>
            </a:p>
          </p:txBody>
        </p:sp>
        <p:sp>
          <p:nvSpPr>
            <p:cNvPr id="32846" name="Freeform 116"/>
            <p:cNvSpPr>
              <a:spLocks/>
            </p:cNvSpPr>
            <p:nvPr/>
          </p:nvSpPr>
          <p:spPr bwMode="auto">
            <a:xfrm flipH="1">
              <a:off x="1882" y="1933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7" name="Freeform 117"/>
          <p:cNvSpPr>
            <a:spLocks/>
          </p:cNvSpPr>
          <p:nvPr/>
        </p:nvSpPr>
        <p:spPr bwMode="auto">
          <a:xfrm>
            <a:off x="4356100" y="4651375"/>
            <a:ext cx="5032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8" name="Freeform 118"/>
          <p:cNvSpPr>
            <a:spLocks/>
          </p:cNvSpPr>
          <p:nvPr/>
        </p:nvSpPr>
        <p:spPr bwMode="auto">
          <a:xfrm>
            <a:off x="4356100" y="4724400"/>
            <a:ext cx="503238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9" name="Freeform 119"/>
          <p:cNvSpPr>
            <a:spLocks/>
          </p:cNvSpPr>
          <p:nvPr/>
        </p:nvSpPr>
        <p:spPr bwMode="auto">
          <a:xfrm>
            <a:off x="4572000" y="4724400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28" name="Group 48"/>
          <p:cNvGrpSpPr>
            <a:grpSpLocks/>
          </p:cNvGrpSpPr>
          <p:nvPr/>
        </p:nvGrpSpPr>
        <p:grpSpPr bwMode="auto">
          <a:xfrm>
            <a:off x="4427538" y="4579938"/>
            <a:ext cx="593725" cy="576262"/>
            <a:chOff x="1746" y="2750"/>
            <a:chExt cx="374" cy="363"/>
          </a:xfrm>
        </p:grpSpPr>
        <p:sp>
          <p:nvSpPr>
            <p:cNvPr id="32842" name="Oval 49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934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43" name="Text Box 50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9349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a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71802" name="Freeform 122"/>
          <p:cNvSpPr>
            <a:spLocks/>
          </p:cNvSpPr>
          <p:nvPr/>
        </p:nvSpPr>
        <p:spPr bwMode="auto">
          <a:xfrm>
            <a:off x="5437188" y="3787775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08" name="Group 14"/>
          <p:cNvGrpSpPr>
            <a:grpSpLocks/>
          </p:cNvGrpSpPr>
          <p:nvPr/>
        </p:nvGrpSpPr>
        <p:grpSpPr bwMode="auto">
          <a:xfrm>
            <a:off x="5634038" y="4579938"/>
            <a:ext cx="593725" cy="576262"/>
            <a:chOff x="4221" y="6997"/>
            <a:chExt cx="720" cy="720"/>
          </a:xfrm>
        </p:grpSpPr>
        <p:sp>
          <p:nvSpPr>
            <p:cNvPr id="32840" name="Oval 15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41" name="Text Box 16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+</a:t>
              </a:r>
              <a:endParaRPr lang="es-AR" altLang="en-US" sz="1800"/>
            </a:p>
          </p:txBody>
        </p:sp>
      </p:grpSp>
      <p:sp>
        <p:nvSpPr>
          <p:cNvPr id="71805" name="Freeform 125"/>
          <p:cNvSpPr>
            <a:spLocks/>
          </p:cNvSpPr>
          <p:nvPr/>
        </p:nvSpPr>
        <p:spPr bwMode="auto">
          <a:xfrm>
            <a:off x="5307013" y="4710113"/>
            <a:ext cx="7064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7" name="Freeform 127"/>
          <p:cNvSpPr>
            <a:spLocks/>
          </p:cNvSpPr>
          <p:nvPr/>
        </p:nvSpPr>
        <p:spPr bwMode="auto">
          <a:xfrm>
            <a:off x="5305425" y="4724400"/>
            <a:ext cx="7064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8" name="Freeform 128"/>
          <p:cNvSpPr>
            <a:spLocks/>
          </p:cNvSpPr>
          <p:nvPr/>
        </p:nvSpPr>
        <p:spPr bwMode="auto">
          <a:xfrm>
            <a:off x="5148263" y="5730875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9" name="Freeform 129"/>
          <p:cNvSpPr>
            <a:spLocks/>
          </p:cNvSpPr>
          <p:nvPr/>
        </p:nvSpPr>
        <p:spPr bwMode="auto">
          <a:xfrm>
            <a:off x="4932363" y="5657850"/>
            <a:ext cx="5032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0" name="Freeform 130"/>
          <p:cNvSpPr>
            <a:spLocks/>
          </p:cNvSpPr>
          <p:nvPr/>
        </p:nvSpPr>
        <p:spPr bwMode="auto">
          <a:xfrm>
            <a:off x="4932363" y="5730875"/>
            <a:ext cx="503237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1" name="Freeform 131"/>
          <p:cNvSpPr>
            <a:spLocks/>
          </p:cNvSpPr>
          <p:nvPr/>
        </p:nvSpPr>
        <p:spPr bwMode="auto">
          <a:xfrm>
            <a:off x="5148263" y="5730875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2" name="Freeform 132"/>
          <p:cNvSpPr>
            <a:spLocks/>
          </p:cNvSpPr>
          <p:nvPr/>
        </p:nvSpPr>
        <p:spPr bwMode="auto">
          <a:xfrm>
            <a:off x="6372225" y="573246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3" name="Freeform 133"/>
          <p:cNvSpPr>
            <a:spLocks/>
          </p:cNvSpPr>
          <p:nvPr/>
        </p:nvSpPr>
        <p:spPr bwMode="auto">
          <a:xfrm>
            <a:off x="6156325" y="5659438"/>
            <a:ext cx="5032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4" name="Freeform 134"/>
          <p:cNvSpPr>
            <a:spLocks/>
          </p:cNvSpPr>
          <p:nvPr/>
        </p:nvSpPr>
        <p:spPr bwMode="auto">
          <a:xfrm>
            <a:off x="6156325" y="5732463"/>
            <a:ext cx="503238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5" name="Freeform 135"/>
          <p:cNvSpPr>
            <a:spLocks/>
          </p:cNvSpPr>
          <p:nvPr/>
        </p:nvSpPr>
        <p:spPr bwMode="auto">
          <a:xfrm>
            <a:off x="6372225" y="573246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33" name="Group 53"/>
          <p:cNvGrpSpPr>
            <a:grpSpLocks/>
          </p:cNvGrpSpPr>
          <p:nvPr/>
        </p:nvGrpSpPr>
        <p:grpSpPr bwMode="auto">
          <a:xfrm>
            <a:off x="5032375" y="5502275"/>
            <a:ext cx="593725" cy="576263"/>
            <a:chOff x="1746" y="2750"/>
            <a:chExt cx="374" cy="363"/>
          </a:xfrm>
        </p:grpSpPr>
        <p:sp>
          <p:nvSpPr>
            <p:cNvPr id="32838" name="Oval 54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39" name="Text Box 55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CC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b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71816" name="Freeform 136"/>
          <p:cNvSpPr>
            <a:spLocks/>
          </p:cNvSpPr>
          <p:nvPr/>
        </p:nvSpPr>
        <p:spPr bwMode="auto">
          <a:xfrm>
            <a:off x="5940425" y="472281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48" name="Group 68"/>
          <p:cNvGrpSpPr>
            <a:grpSpLocks/>
          </p:cNvGrpSpPr>
          <p:nvPr/>
        </p:nvGrpSpPr>
        <p:grpSpPr bwMode="auto">
          <a:xfrm>
            <a:off x="5651500" y="4579938"/>
            <a:ext cx="593725" cy="576262"/>
            <a:chOff x="1746" y="2750"/>
            <a:chExt cx="374" cy="363"/>
          </a:xfrm>
        </p:grpSpPr>
        <p:sp>
          <p:nvSpPr>
            <p:cNvPr id="32836" name="Oval 69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99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37" name="Text Box 70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9900CC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+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1817" name="Group 137"/>
          <p:cNvGrpSpPr>
            <a:grpSpLocks/>
          </p:cNvGrpSpPr>
          <p:nvPr/>
        </p:nvGrpSpPr>
        <p:grpSpPr bwMode="auto">
          <a:xfrm>
            <a:off x="6213475" y="5502275"/>
            <a:ext cx="593725" cy="576263"/>
            <a:chOff x="1746" y="2750"/>
            <a:chExt cx="374" cy="363"/>
          </a:xfrm>
        </p:grpSpPr>
        <p:sp>
          <p:nvSpPr>
            <p:cNvPr id="32834" name="Oval 138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35" name="Text Box 139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00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c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1719" name="Group 39"/>
          <p:cNvGrpSpPr>
            <a:grpSpLocks/>
          </p:cNvGrpSpPr>
          <p:nvPr/>
        </p:nvGrpSpPr>
        <p:grpSpPr bwMode="auto">
          <a:xfrm>
            <a:off x="6516688" y="2851150"/>
            <a:ext cx="593725" cy="576263"/>
            <a:chOff x="2562" y="981"/>
            <a:chExt cx="374" cy="363"/>
          </a:xfrm>
        </p:grpSpPr>
        <p:sp>
          <p:nvSpPr>
            <p:cNvPr id="32832" name="Oval 40"/>
            <p:cNvSpPr>
              <a:spLocks noChangeArrowheads="1"/>
            </p:cNvSpPr>
            <p:nvPr/>
          </p:nvSpPr>
          <p:spPr bwMode="auto">
            <a:xfrm>
              <a:off x="2562" y="981"/>
              <a:ext cx="374" cy="363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33" name="Text Box 41"/>
            <p:cNvSpPr txBox="1">
              <a:spLocks noChangeArrowheads="1"/>
            </p:cNvSpPr>
            <p:nvPr/>
          </p:nvSpPr>
          <p:spPr bwMode="auto">
            <a:xfrm>
              <a:off x="2608" y="1026"/>
              <a:ext cx="2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99">
                      <a:alpha val="4784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/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71820" name="Freeform 140"/>
          <p:cNvSpPr>
            <a:spLocks/>
          </p:cNvSpPr>
          <p:nvPr/>
        </p:nvSpPr>
        <p:spPr bwMode="auto">
          <a:xfrm>
            <a:off x="8101013" y="3932238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1" name="Freeform 141"/>
          <p:cNvSpPr>
            <a:spLocks/>
          </p:cNvSpPr>
          <p:nvPr/>
        </p:nvSpPr>
        <p:spPr bwMode="auto">
          <a:xfrm>
            <a:off x="7885113" y="3859213"/>
            <a:ext cx="5032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2" name="Freeform 142"/>
          <p:cNvSpPr>
            <a:spLocks/>
          </p:cNvSpPr>
          <p:nvPr/>
        </p:nvSpPr>
        <p:spPr bwMode="auto">
          <a:xfrm>
            <a:off x="7885113" y="3932238"/>
            <a:ext cx="503237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3" name="Freeform 143"/>
          <p:cNvSpPr>
            <a:spLocks/>
          </p:cNvSpPr>
          <p:nvPr/>
        </p:nvSpPr>
        <p:spPr bwMode="auto">
          <a:xfrm>
            <a:off x="8101013" y="3932238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41" name="Group 61"/>
          <p:cNvGrpSpPr>
            <a:grpSpLocks/>
          </p:cNvGrpSpPr>
          <p:nvPr/>
        </p:nvGrpSpPr>
        <p:grpSpPr bwMode="auto">
          <a:xfrm>
            <a:off x="7869238" y="3614738"/>
            <a:ext cx="593725" cy="576262"/>
            <a:chOff x="1746" y="2750"/>
            <a:chExt cx="374" cy="363"/>
          </a:xfrm>
        </p:grpSpPr>
        <p:sp>
          <p:nvSpPr>
            <p:cNvPr id="32830" name="Oval 62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2831" name="Text Box 63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00CC66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d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2829" name="Rectangle 144"/>
          <p:cNvSpPr>
            <a:spLocks noChangeArrowheads="1"/>
          </p:cNvSpPr>
          <p:nvPr/>
        </p:nvSpPr>
        <p:spPr bwMode="auto">
          <a:xfrm>
            <a:off x="323850" y="4219575"/>
            <a:ext cx="316865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323011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2" grpId="0"/>
      <p:bldP spid="71727" grpId="0"/>
      <p:bldP spid="71731" grpId="0"/>
      <p:bldP spid="71736" grpId="0"/>
      <p:bldP spid="71744" grpId="0"/>
      <p:bldP spid="71746" grpId="0"/>
      <p:bldP spid="717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73" name="Freeform 69"/>
          <p:cNvSpPr>
            <a:spLocks/>
          </p:cNvSpPr>
          <p:nvPr/>
        </p:nvSpPr>
        <p:spPr bwMode="auto">
          <a:xfrm>
            <a:off x="6156325" y="5734050"/>
            <a:ext cx="503238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5" name="Freeform 71"/>
          <p:cNvSpPr>
            <a:spLocks/>
          </p:cNvSpPr>
          <p:nvPr/>
        </p:nvSpPr>
        <p:spPr bwMode="auto">
          <a:xfrm>
            <a:off x="6372225" y="5734050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1" name="Freeform 67"/>
          <p:cNvSpPr>
            <a:spLocks/>
          </p:cNvSpPr>
          <p:nvPr/>
        </p:nvSpPr>
        <p:spPr bwMode="auto">
          <a:xfrm>
            <a:off x="5219700" y="5734050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9" name="Freeform 65"/>
          <p:cNvSpPr>
            <a:spLocks/>
          </p:cNvSpPr>
          <p:nvPr/>
        </p:nvSpPr>
        <p:spPr bwMode="auto">
          <a:xfrm>
            <a:off x="4932363" y="5734050"/>
            <a:ext cx="5032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7" name="Freeform 63"/>
          <p:cNvSpPr>
            <a:spLocks/>
          </p:cNvSpPr>
          <p:nvPr/>
        </p:nvSpPr>
        <p:spPr bwMode="auto">
          <a:xfrm>
            <a:off x="5364163" y="4725988"/>
            <a:ext cx="7064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55638"/>
            <a:ext cx="8229600" cy="757237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br>
              <a:rPr lang="es-ES_tradnl" altLang="en-US" sz="3200" smtClean="0"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RECORRIDOS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72708" name="Freeform 4"/>
          <p:cNvSpPr>
            <a:spLocks/>
          </p:cNvSpPr>
          <p:nvPr/>
        </p:nvSpPr>
        <p:spPr bwMode="auto">
          <a:xfrm>
            <a:off x="4643438" y="3862388"/>
            <a:ext cx="7064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Freeform 5"/>
          <p:cNvSpPr>
            <a:spLocks/>
          </p:cNvSpPr>
          <p:nvPr/>
        </p:nvSpPr>
        <p:spPr bwMode="auto">
          <a:xfrm>
            <a:off x="5435600" y="3862388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Freeform 6"/>
          <p:cNvSpPr>
            <a:spLocks/>
          </p:cNvSpPr>
          <p:nvPr/>
        </p:nvSpPr>
        <p:spPr bwMode="auto">
          <a:xfrm>
            <a:off x="4643438" y="3862388"/>
            <a:ext cx="7064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7"/>
          <p:cNvSpPr>
            <a:spLocks noChangeShapeType="1"/>
          </p:cNvSpPr>
          <p:nvPr/>
        </p:nvSpPr>
        <p:spPr bwMode="auto">
          <a:xfrm flipH="1">
            <a:off x="4702175" y="4222750"/>
            <a:ext cx="446088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8"/>
          <p:cNvSpPr>
            <a:spLocks noChangeShapeType="1"/>
          </p:cNvSpPr>
          <p:nvPr/>
        </p:nvSpPr>
        <p:spPr bwMode="auto">
          <a:xfrm>
            <a:off x="5467350" y="4244975"/>
            <a:ext cx="422275" cy="554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9"/>
          <p:cNvSpPr>
            <a:spLocks noChangeShapeType="1"/>
          </p:cNvSpPr>
          <p:nvPr/>
        </p:nvSpPr>
        <p:spPr bwMode="auto">
          <a:xfrm flipH="1">
            <a:off x="5295900" y="3260725"/>
            <a:ext cx="13366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0"/>
          <p:cNvSpPr>
            <a:spLocks noChangeShapeType="1"/>
          </p:cNvSpPr>
          <p:nvPr/>
        </p:nvSpPr>
        <p:spPr bwMode="auto">
          <a:xfrm>
            <a:off x="6781800" y="3260725"/>
            <a:ext cx="133667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Freeform 17"/>
          <p:cNvSpPr>
            <a:spLocks/>
          </p:cNvSpPr>
          <p:nvPr/>
        </p:nvSpPr>
        <p:spPr bwMode="auto">
          <a:xfrm>
            <a:off x="5292725" y="3141663"/>
            <a:ext cx="1223963" cy="588962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Freeform 18"/>
          <p:cNvSpPr>
            <a:spLocks/>
          </p:cNvSpPr>
          <p:nvPr/>
        </p:nvSpPr>
        <p:spPr bwMode="auto">
          <a:xfrm>
            <a:off x="6948488" y="3070225"/>
            <a:ext cx="1152525" cy="660400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452438" y="45831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a </a:t>
            </a:r>
          </a:p>
        </p:txBody>
      </p:sp>
      <p:sp>
        <p:nvSpPr>
          <p:cNvPr id="33810" name="Rectangle 26"/>
          <p:cNvSpPr>
            <a:spLocks noChangeArrowheads="1"/>
          </p:cNvSpPr>
          <p:nvPr/>
        </p:nvSpPr>
        <p:spPr bwMode="auto">
          <a:xfrm>
            <a:off x="1274763" y="386238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SALIDA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844550" y="45831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b 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1347788" y="45831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c </a:t>
            </a:r>
          </a:p>
        </p:txBody>
      </p:sp>
      <p:sp>
        <p:nvSpPr>
          <p:cNvPr id="72736" name="Freeform 32"/>
          <p:cNvSpPr>
            <a:spLocks/>
          </p:cNvSpPr>
          <p:nvPr/>
        </p:nvSpPr>
        <p:spPr bwMode="auto">
          <a:xfrm>
            <a:off x="4572000" y="479901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1798638" y="4583113"/>
            <a:ext cx="44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+ 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2157413" y="4583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* </a:t>
            </a:r>
          </a:p>
        </p:txBody>
      </p:sp>
      <p:sp>
        <p:nvSpPr>
          <p:cNvPr id="72739" name="Freeform 35"/>
          <p:cNvSpPr>
            <a:spLocks/>
          </p:cNvSpPr>
          <p:nvPr/>
        </p:nvSpPr>
        <p:spPr bwMode="auto">
          <a:xfrm>
            <a:off x="6948488" y="3070225"/>
            <a:ext cx="1152525" cy="660400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2627313" y="45831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d </a:t>
            </a:r>
          </a:p>
        </p:txBody>
      </p:sp>
      <p:sp>
        <p:nvSpPr>
          <p:cNvPr id="72741" name="Freeform 37"/>
          <p:cNvSpPr>
            <a:spLocks/>
          </p:cNvSpPr>
          <p:nvPr/>
        </p:nvSpPr>
        <p:spPr bwMode="auto">
          <a:xfrm>
            <a:off x="5292725" y="3141663"/>
            <a:ext cx="1223963" cy="588962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3059113" y="458311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/ </a:t>
            </a:r>
          </a:p>
        </p:txBody>
      </p:sp>
      <p:sp>
        <p:nvSpPr>
          <p:cNvPr id="72743" name="Freeform 39"/>
          <p:cNvSpPr>
            <a:spLocks/>
          </p:cNvSpPr>
          <p:nvPr/>
        </p:nvSpPr>
        <p:spPr bwMode="auto">
          <a:xfrm>
            <a:off x="5940425" y="479901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40"/>
          <p:cNvSpPr>
            <a:spLocks noChangeShapeType="1"/>
          </p:cNvSpPr>
          <p:nvPr/>
        </p:nvSpPr>
        <p:spPr bwMode="auto">
          <a:xfrm flipH="1">
            <a:off x="5308600" y="5135563"/>
            <a:ext cx="446088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41"/>
          <p:cNvSpPr>
            <a:spLocks noChangeShapeType="1"/>
          </p:cNvSpPr>
          <p:nvPr/>
        </p:nvSpPr>
        <p:spPr bwMode="auto">
          <a:xfrm>
            <a:off x="6073775" y="5157788"/>
            <a:ext cx="422275" cy="554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23" name="Group 48"/>
          <p:cNvGrpSpPr>
            <a:grpSpLocks/>
          </p:cNvGrpSpPr>
          <p:nvPr/>
        </p:nvGrpSpPr>
        <p:grpSpPr bwMode="auto">
          <a:xfrm>
            <a:off x="6804025" y="2133600"/>
            <a:ext cx="720725" cy="647700"/>
            <a:chOff x="1882" y="1684"/>
            <a:chExt cx="454" cy="408"/>
          </a:xfrm>
        </p:grpSpPr>
        <p:sp>
          <p:nvSpPr>
            <p:cNvPr id="33889" name="Rectangle 49"/>
            <p:cNvSpPr>
              <a:spLocks noChangeArrowheads="1"/>
            </p:cNvSpPr>
            <p:nvPr/>
          </p:nvSpPr>
          <p:spPr bwMode="auto">
            <a:xfrm>
              <a:off x="2109" y="1888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90" name="Text Box 50"/>
            <p:cNvSpPr txBox="1">
              <a:spLocks noChangeArrowheads="1"/>
            </p:cNvSpPr>
            <p:nvPr/>
          </p:nvSpPr>
          <p:spPr bwMode="auto">
            <a:xfrm>
              <a:off x="2076" y="168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T</a:t>
              </a:r>
            </a:p>
          </p:txBody>
        </p:sp>
        <p:sp>
          <p:nvSpPr>
            <p:cNvPr id="33891" name="Freeform 51"/>
            <p:cNvSpPr>
              <a:spLocks/>
            </p:cNvSpPr>
            <p:nvPr/>
          </p:nvSpPr>
          <p:spPr bwMode="auto">
            <a:xfrm flipH="1">
              <a:off x="1882" y="1933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56" name="Freeform 52"/>
          <p:cNvSpPr>
            <a:spLocks/>
          </p:cNvSpPr>
          <p:nvPr/>
        </p:nvSpPr>
        <p:spPr bwMode="auto">
          <a:xfrm>
            <a:off x="4284663" y="4799013"/>
            <a:ext cx="5032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7" name="Freeform 53"/>
          <p:cNvSpPr>
            <a:spLocks/>
          </p:cNvSpPr>
          <p:nvPr/>
        </p:nvSpPr>
        <p:spPr bwMode="auto">
          <a:xfrm>
            <a:off x="4284663" y="4799013"/>
            <a:ext cx="503237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8" name="Freeform 54"/>
          <p:cNvSpPr>
            <a:spLocks/>
          </p:cNvSpPr>
          <p:nvPr/>
        </p:nvSpPr>
        <p:spPr bwMode="auto">
          <a:xfrm>
            <a:off x="4572000" y="479901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2" name="Freeform 58"/>
          <p:cNvSpPr>
            <a:spLocks/>
          </p:cNvSpPr>
          <p:nvPr/>
        </p:nvSpPr>
        <p:spPr bwMode="auto">
          <a:xfrm>
            <a:off x="5435600" y="3862388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6" name="Freeform 62"/>
          <p:cNvSpPr>
            <a:spLocks/>
          </p:cNvSpPr>
          <p:nvPr/>
        </p:nvSpPr>
        <p:spPr bwMode="auto">
          <a:xfrm>
            <a:off x="5364163" y="4697413"/>
            <a:ext cx="7064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8" name="Freeform 64"/>
          <p:cNvSpPr>
            <a:spLocks/>
          </p:cNvSpPr>
          <p:nvPr/>
        </p:nvSpPr>
        <p:spPr bwMode="auto">
          <a:xfrm>
            <a:off x="5205413" y="5662613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0" name="Freeform 66"/>
          <p:cNvSpPr>
            <a:spLocks/>
          </p:cNvSpPr>
          <p:nvPr/>
        </p:nvSpPr>
        <p:spPr bwMode="auto">
          <a:xfrm>
            <a:off x="4932363" y="5807075"/>
            <a:ext cx="503237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2" name="Freeform 68"/>
          <p:cNvSpPr>
            <a:spLocks/>
          </p:cNvSpPr>
          <p:nvPr/>
        </p:nvSpPr>
        <p:spPr bwMode="auto">
          <a:xfrm>
            <a:off x="6357938" y="5662613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4" name="Freeform 70"/>
          <p:cNvSpPr>
            <a:spLocks/>
          </p:cNvSpPr>
          <p:nvPr/>
        </p:nvSpPr>
        <p:spPr bwMode="auto">
          <a:xfrm>
            <a:off x="6156325" y="5734050"/>
            <a:ext cx="503238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79" name="Freeform 75"/>
          <p:cNvSpPr>
            <a:spLocks/>
          </p:cNvSpPr>
          <p:nvPr/>
        </p:nvSpPr>
        <p:spPr bwMode="auto">
          <a:xfrm>
            <a:off x="5940425" y="4799013"/>
            <a:ext cx="576263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89" name="Freeform 85"/>
          <p:cNvSpPr>
            <a:spLocks/>
          </p:cNvSpPr>
          <p:nvPr/>
        </p:nvSpPr>
        <p:spPr bwMode="auto">
          <a:xfrm>
            <a:off x="8101013" y="3862388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90" name="Freeform 86"/>
          <p:cNvSpPr>
            <a:spLocks/>
          </p:cNvSpPr>
          <p:nvPr/>
        </p:nvSpPr>
        <p:spPr bwMode="auto">
          <a:xfrm>
            <a:off x="7885113" y="3933825"/>
            <a:ext cx="503237" cy="790575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91" name="Freeform 87"/>
          <p:cNvSpPr>
            <a:spLocks/>
          </p:cNvSpPr>
          <p:nvPr/>
        </p:nvSpPr>
        <p:spPr bwMode="auto">
          <a:xfrm>
            <a:off x="7885113" y="3933825"/>
            <a:ext cx="503237" cy="717550"/>
          </a:xfrm>
          <a:custGeom>
            <a:avLst/>
            <a:gdLst>
              <a:gd name="T0" fmla="*/ 2147483646 w 771"/>
              <a:gd name="T1" fmla="*/ 2147483646 h 371"/>
              <a:gd name="T2" fmla="*/ 2147483646 w 771"/>
              <a:gd name="T3" fmla="*/ 2147483646 h 371"/>
              <a:gd name="T4" fmla="*/ 0 w 771"/>
              <a:gd name="T5" fmla="*/ 2147483646 h 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371">
                <a:moveTo>
                  <a:pt x="771" y="53"/>
                </a:moveTo>
                <a:cubicBezTo>
                  <a:pt x="540" y="26"/>
                  <a:pt x="310" y="0"/>
                  <a:pt x="182" y="53"/>
                </a:cubicBezTo>
                <a:cubicBezTo>
                  <a:pt x="54" y="106"/>
                  <a:pt x="27" y="238"/>
                  <a:pt x="0" y="371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92" name="Freeform 88"/>
          <p:cNvSpPr>
            <a:spLocks/>
          </p:cNvSpPr>
          <p:nvPr/>
        </p:nvSpPr>
        <p:spPr bwMode="auto">
          <a:xfrm>
            <a:off x="8101013" y="3933825"/>
            <a:ext cx="576262" cy="720725"/>
          </a:xfrm>
          <a:custGeom>
            <a:avLst/>
            <a:gdLst>
              <a:gd name="T0" fmla="*/ 0 w 726"/>
              <a:gd name="T1" fmla="*/ 2147483646 h 416"/>
              <a:gd name="T2" fmla="*/ 2147483646 w 726"/>
              <a:gd name="T3" fmla="*/ 2147483646 h 416"/>
              <a:gd name="T4" fmla="*/ 2147483646 w 726"/>
              <a:gd name="T5" fmla="*/ 214748364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416">
                <a:moveTo>
                  <a:pt x="0" y="99"/>
                </a:moveTo>
                <a:cubicBezTo>
                  <a:pt x="166" y="49"/>
                  <a:pt x="333" y="0"/>
                  <a:pt x="454" y="53"/>
                </a:cubicBezTo>
                <a:cubicBezTo>
                  <a:pt x="575" y="106"/>
                  <a:pt x="650" y="261"/>
                  <a:pt x="726" y="41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Rectangle 92"/>
          <p:cNvSpPr>
            <a:spLocks noChangeArrowheads="1"/>
          </p:cNvSpPr>
          <p:nvPr/>
        </p:nvSpPr>
        <p:spPr bwMode="auto">
          <a:xfrm>
            <a:off x="323850" y="4294188"/>
            <a:ext cx="316865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3839" name="Text Box 93"/>
          <p:cNvSpPr txBox="1">
            <a:spLocks noChangeArrowheads="1"/>
          </p:cNvSpPr>
          <p:nvPr/>
        </p:nvSpPr>
        <p:spPr bwMode="auto">
          <a:xfrm>
            <a:off x="395288" y="1846263"/>
            <a:ext cx="4392612" cy="14747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Procedimiento</a:t>
            </a:r>
            <a:r>
              <a:rPr lang="es-AR" altLang="en-US" sz="1800"/>
              <a:t> POS-ORDEN( T ):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     SI NO ESABVACIO(T) ENTONCES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POS-ORDEN</a:t>
            </a:r>
            <a:r>
              <a:rPr lang="es-AR" altLang="en-US" sz="1800"/>
              <a:t>( IZQUIERDO(T)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</a:t>
            </a:r>
            <a:r>
              <a:rPr lang="es-AR" altLang="en-US" sz="1800" b="1"/>
              <a:t>POS-ORDEN</a:t>
            </a:r>
            <a:r>
              <a:rPr lang="es-AR" altLang="en-US" sz="1800"/>
              <a:t>( DERECHO(T)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	ESCRIBIR  RAIZ(T)</a:t>
            </a:r>
          </a:p>
        </p:txBody>
      </p:sp>
      <p:grpSp>
        <p:nvGrpSpPr>
          <p:cNvPr id="33840" name="Group 11"/>
          <p:cNvGrpSpPr>
            <a:grpSpLocks/>
          </p:cNvGrpSpPr>
          <p:nvPr/>
        </p:nvGrpSpPr>
        <p:grpSpPr bwMode="auto">
          <a:xfrm>
            <a:off x="4427538" y="4654550"/>
            <a:ext cx="593725" cy="576263"/>
            <a:chOff x="4221" y="6997"/>
            <a:chExt cx="720" cy="720"/>
          </a:xfrm>
        </p:grpSpPr>
        <p:sp>
          <p:nvSpPr>
            <p:cNvPr id="33887" name="Oval 12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88" name="Text Box 13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a</a:t>
              </a:r>
              <a:endParaRPr lang="es-AR" altLang="en-US" sz="1800"/>
            </a:p>
          </p:txBody>
        </p:sp>
      </p:grpSp>
      <p:sp>
        <p:nvSpPr>
          <p:cNvPr id="72803" name="Oval 99"/>
          <p:cNvSpPr>
            <a:spLocks noChangeArrowheads="1"/>
          </p:cNvSpPr>
          <p:nvPr/>
        </p:nvSpPr>
        <p:spPr bwMode="auto">
          <a:xfrm>
            <a:off x="4427538" y="4654550"/>
            <a:ext cx="593725" cy="576263"/>
          </a:xfrm>
          <a:prstGeom prst="ellipse">
            <a:avLst/>
          </a:prstGeom>
          <a:solidFill>
            <a:srgbClr val="E05008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59" name="Group 55"/>
          <p:cNvGrpSpPr>
            <a:grpSpLocks/>
          </p:cNvGrpSpPr>
          <p:nvPr/>
        </p:nvGrpSpPr>
        <p:grpSpPr bwMode="auto">
          <a:xfrm>
            <a:off x="4427538" y="4654550"/>
            <a:ext cx="593725" cy="576263"/>
            <a:chOff x="1746" y="2750"/>
            <a:chExt cx="374" cy="363"/>
          </a:xfrm>
        </p:grpSpPr>
        <p:sp>
          <p:nvSpPr>
            <p:cNvPr id="33885" name="Oval 56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934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86" name="Text Box 57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9349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a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43" name="Group 14"/>
          <p:cNvGrpSpPr>
            <a:grpSpLocks/>
          </p:cNvGrpSpPr>
          <p:nvPr/>
        </p:nvGrpSpPr>
        <p:grpSpPr bwMode="auto">
          <a:xfrm>
            <a:off x="7885113" y="3717925"/>
            <a:ext cx="593725" cy="576263"/>
            <a:chOff x="4221" y="6997"/>
            <a:chExt cx="720" cy="720"/>
          </a:xfrm>
        </p:grpSpPr>
        <p:sp>
          <p:nvSpPr>
            <p:cNvPr id="33883" name="Oval 15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84" name="Text Box 16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d</a:t>
              </a:r>
              <a:endParaRPr lang="es-AR" altLang="en-US" sz="1800"/>
            </a:p>
          </p:txBody>
        </p:sp>
      </p:grpSp>
      <p:sp>
        <p:nvSpPr>
          <p:cNvPr id="72806" name="Oval 102"/>
          <p:cNvSpPr>
            <a:spLocks noChangeArrowheads="1"/>
          </p:cNvSpPr>
          <p:nvPr/>
        </p:nvSpPr>
        <p:spPr bwMode="auto">
          <a:xfrm>
            <a:off x="7885113" y="3717925"/>
            <a:ext cx="593725" cy="576263"/>
          </a:xfrm>
          <a:prstGeom prst="ellipse">
            <a:avLst/>
          </a:prstGeom>
          <a:solidFill>
            <a:srgbClr val="38B038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93" name="Group 89"/>
          <p:cNvGrpSpPr>
            <a:grpSpLocks/>
          </p:cNvGrpSpPr>
          <p:nvPr/>
        </p:nvGrpSpPr>
        <p:grpSpPr bwMode="auto">
          <a:xfrm>
            <a:off x="7885113" y="3717925"/>
            <a:ext cx="593725" cy="576263"/>
            <a:chOff x="1746" y="2750"/>
            <a:chExt cx="374" cy="363"/>
          </a:xfrm>
        </p:grpSpPr>
        <p:sp>
          <p:nvSpPr>
            <p:cNvPr id="33881" name="Oval 90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82" name="Text Box 91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00CC66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d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46" name="Group 19"/>
          <p:cNvGrpSpPr>
            <a:grpSpLocks/>
          </p:cNvGrpSpPr>
          <p:nvPr/>
        </p:nvGrpSpPr>
        <p:grpSpPr bwMode="auto">
          <a:xfrm>
            <a:off x="5003800" y="3717925"/>
            <a:ext cx="593725" cy="576263"/>
            <a:chOff x="4221" y="6997"/>
            <a:chExt cx="720" cy="720"/>
          </a:xfrm>
        </p:grpSpPr>
        <p:sp>
          <p:nvSpPr>
            <p:cNvPr id="33879" name="Oval 20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80" name="Text Box 21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*</a:t>
              </a:r>
              <a:endParaRPr lang="es-AR" altLang="en-US" sz="1800"/>
            </a:p>
          </p:txBody>
        </p:sp>
      </p:grpSp>
      <p:sp>
        <p:nvSpPr>
          <p:cNvPr id="72801" name="Oval 97"/>
          <p:cNvSpPr>
            <a:spLocks noChangeArrowheads="1"/>
          </p:cNvSpPr>
          <p:nvPr/>
        </p:nvSpPr>
        <p:spPr bwMode="auto">
          <a:xfrm>
            <a:off x="5003800" y="3717925"/>
            <a:ext cx="593725" cy="576263"/>
          </a:xfrm>
          <a:prstGeom prst="ellipse">
            <a:avLst/>
          </a:prstGeom>
          <a:solidFill>
            <a:schemeClr val="folHlink">
              <a:alpha val="30196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5003800" y="3717925"/>
            <a:ext cx="593725" cy="576263"/>
            <a:chOff x="1610" y="1480"/>
            <a:chExt cx="374" cy="363"/>
          </a:xfrm>
        </p:grpSpPr>
        <p:sp>
          <p:nvSpPr>
            <p:cNvPr id="33877" name="Oval 28"/>
            <p:cNvSpPr>
              <a:spLocks noChangeArrowheads="1"/>
            </p:cNvSpPr>
            <p:nvPr/>
          </p:nvSpPr>
          <p:spPr bwMode="auto">
            <a:xfrm>
              <a:off x="1610" y="1480"/>
              <a:ext cx="374" cy="36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78" name="Text Box 29"/>
            <p:cNvSpPr txBox="1">
              <a:spLocks noChangeArrowheads="1"/>
            </p:cNvSpPr>
            <p:nvPr/>
          </p:nvSpPr>
          <p:spPr bwMode="auto">
            <a:xfrm>
              <a:off x="1655" y="1525"/>
              <a:ext cx="2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99">
                      <a:alpha val="4784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*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49" name="Group 59"/>
          <p:cNvGrpSpPr>
            <a:grpSpLocks/>
          </p:cNvGrpSpPr>
          <p:nvPr/>
        </p:nvGrpSpPr>
        <p:grpSpPr bwMode="auto">
          <a:xfrm>
            <a:off x="5651500" y="4654550"/>
            <a:ext cx="593725" cy="576263"/>
            <a:chOff x="4221" y="6997"/>
            <a:chExt cx="720" cy="720"/>
          </a:xfrm>
        </p:grpSpPr>
        <p:sp>
          <p:nvSpPr>
            <p:cNvPr id="33875" name="Oval 60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76" name="Text Box 61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+</a:t>
              </a:r>
              <a:endParaRPr lang="es-AR" altLang="en-US" sz="1800"/>
            </a:p>
          </p:txBody>
        </p:sp>
      </p:grpSp>
      <p:sp>
        <p:nvSpPr>
          <p:cNvPr id="72805" name="Oval 101"/>
          <p:cNvSpPr>
            <a:spLocks noChangeArrowheads="1"/>
          </p:cNvSpPr>
          <p:nvPr/>
        </p:nvSpPr>
        <p:spPr bwMode="auto">
          <a:xfrm>
            <a:off x="5651500" y="4654550"/>
            <a:ext cx="593725" cy="576263"/>
          </a:xfrm>
          <a:prstGeom prst="ellipse">
            <a:avLst/>
          </a:prstGeom>
          <a:solidFill>
            <a:srgbClr val="B223C5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80" name="Group 76"/>
          <p:cNvGrpSpPr>
            <a:grpSpLocks/>
          </p:cNvGrpSpPr>
          <p:nvPr/>
        </p:nvGrpSpPr>
        <p:grpSpPr bwMode="auto">
          <a:xfrm>
            <a:off x="5665788" y="4654550"/>
            <a:ext cx="593725" cy="576263"/>
            <a:chOff x="1746" y="2750"/>
            <a:chExt cx="374" cy="363"/>
          </a:xfrm>
        </p:grpSpPr>
        <p:sp>
          <p:nvSpPr>
            <p:cNvPr id="33873" name="Oval 77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99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74" name="Text Box 78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9900CC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+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52" name="Group 45"/>
          <p:cNvGrpSpPr>
            <a:grpSpLocks/>
          </p:cNvGrpSpPr>
          <p:nvPr/>
        </p:nvGrpSpPr>
        <p:grpSpPr bwMode="auto">
          <a:xfrm>
            <a:off x="5076825" y="5591175"/>
            <a:ext cx="593725" cy="576263"/>
            <a:chOff x="4221" y="6997"/>
            <a:chExt cx="720" cy="720"/>
          </a:xfrm>
        </p:grpSpPr>
        <p:sp>
          <p:nvSpPr>
            <p:cNvPr id="33871" name="Oval 46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72" name="Text Box 47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b</a:t>
              </a:r>
              <a:endParaRPr lang="es-AR" altLang="en-US" sz="1800"/>
            </a:p>
          </p:txBody>
        </p:sp>
      </p:grpSp>
      <p:sp>
        <p:nvSpPr>
          <p:cNvPr id="72804" name="Oval 100"/>
          <p:cNvSpPr>
            <a:spLocks noChangeArrowheads="1"/>
          </p:cNvSpPr>
          <p:nvPr/>
        </p:nvSpPr>
        <p:spPr bwMode="auto">
          <a:xfrm>
            <a:off x="5076825" y="5591175"/>
            <a:ext cx="593725" cy="576263"/>
          </a:xfrm>
          <a:prstGeom prst="ellipse">
            <a:avLst/>
          </a:prstGeom>
          <a:solidFill>
            <a:srgbClr val="E2D130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76" name="Group 72"/>
          <p:cNvGrpSpPr>
            <a:grpSpLocks/>
          </p:cNvGrpSpPr>
          <p:nvPr/>
        </p:nvGrpSpPr>
        <p:grpSpPr bwMode="auto">
          <a:xfrm>
            <a:off x="5076825" y="5591175"/>
            <a:ext cx="593725" cy="576263"/>
            <a:chOff x="1746" y="2750"/>
            <a:chExt cx="374" cy="363"/>
          </a:xfrm>
        </p:grpSpPr>
        <p:sp>
          <p:nvSpPr>
            <p:cNvPr id="33869" name="Oval 73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70" name="Text Box 74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CC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b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55" name="Group 42"/>
          <p:cNvGrpSpPr>
            <a:grpSpLocks/>
          </p:cNvGrpSpPr>
          <p:nvPr/>
        </p:nvGrpSpPr>
        <p:grpSpPr bwMode="auto">
          <a:xfrm>
            <a:off x="6227763" y="5591175"/>
            <a:ext cx="593725" cy="576263"/>
            <a:chOff x="4221" y="6997"/>
            <a:chExt cx="720" cy="720"/>
          </a:xfrm>
        </p:grpSpPr>
        <p:sp>
          <p:nvSpPr>
            <p:cNvPr id="33867" name="Oval 43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68" name="Text Box 44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c</a:t>
              </a:r>
              <a:endParaRPr lang="es-AR" altLang="en-US" sz="1800"/>
            </a:p>
          </p:txBody>
        </p:sp>
      </p:grpSp>
      <p:sp>
        <p:nvSpPr>
          <p:cNvPr id="72802" name="Oval 98"/>
          <p:cNvSpPr>
            <a:spLocks noChangeArrowheads="1"/>
          </p:cNvSpPr>
          <p:nvPr/>
        </p:nvSpPr>
        <p:spPr bwMode="auto">
          <a:xfrm>
            <a:off x="6227763" y="5591175"/>
            <a:ext cx="593725" cy="576263"/>
          </a:xfrm>
          <a:prstGeom prst="ellipse">
            <a:avLst/>
          </a:prstGeom>
          <a:solidFill>
            <a:srgbClr val="FDC6B5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83" name="Group 79"/>
          <p:cNvGrpSpPr>
            <a:grpSpLocks/>
          </p:cNvGrpSpPr>
          <p:nvPr/>
        </p:nvGrpSpPr>
        <p:grpSpPr bwMode="auto">
          <a:xfrm>
            <a:off x="6227763" y="5591175"/>
            <a:ext cx="593725" cy="576263"/>
            <a:chOff x="1746" y="2750"/>
            <a:chExt cx="374" cy="363"/>
          </a:xfrm>
        </p:grpSpPr>
        <p:sp>
          <p:nvSpPr>
            <p:cNvPr id="33865" name="Oval 80"/>
            <p:cNvSpPr>
              <a:spLocks noChangeArrowheads="1"/>
            </p:cNvSpPr>
            <p:nvPr/>
          </p:nvSpPr>
          <p:spPr bwMode="auto">
            <a:xfrm>
              <a:off x="1746" y="2750"/>
              <a:ext cx="374" cy="3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66" name="Text Box 81"/>
            <p:cNvSpPr txBox="1">
              <a:spLocks noChangeArrowheads="1"/>
            </p:cNvSpPr>
            <p:nvPr/>
          </p:nvSpPr>
          <p:spPr bwMode="auto">
            <a:xfrm>
              <a:off x="1791" y="2795"/>
              <a:ext cx="280" cy="273"/>
            </a:xfrm>
            <a:prstGeom prst="rect">
              <a:avLst/>
            </a:prstGeom>
            <a:solidFill>
              <a:srgbClr val="FF00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c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3858" name="Group 22"/>
          <p:cNvGrpSpPr>
            <a:grpSpLocks/>
          </p:cNvGrpSpPr>
          <p:nvPr/>
        </p:nvGrpSpPr>
        <p:grpSpPr bwMode="auto">
          <a:xfrm>
            <a:off x="6516688" y="2925763"/>
            <a:ext cx="593725" cy="576262"/>
            <a:chOff x="4221" y="6997"/>
            <a:chExt cx="720" cy="720"/>
          </a:xfrm>
        </p:grpSpPr>
        <p:sp>
          <p:nvSpPr>
            <p:cNvPr id="33863" name="Oval 23"/>
            <p:cNvSpPr>
              <a:spLocks noChangeArrowheads="1"/>
            </p:cNvSpPr>
            <p:nvPr/>
          </p:nvSpPr>
          <p:spPr bwMode="auto">
            <a:xfrm>
              <a:off x="4221" y="6997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64" name="Text Box 24"/>
            <p:cNvSpPr txBox="1">
              <a:spLocks noChangeArrowheads="1"/>
            </p:cNvSpPr>
            <p:nvPr/>
          </p:nvSpPr>
          <p:spPr bwMode="auto">
            <a:xfrm>
              <a:off x="4317" y="7067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/</a:t>
              </a:r>
              <a:endParaRPr lang="es-AR" altLang="en-US" sz="1800"/>
            </a:p>
          </p:txBody>
        </p:sp>
      </p:grpSp>
      <p:sp>
        <p:nvSpPr>
          <p:cNvPr id="72799" name="Oval 95"/>
          <p:cNvSpPr>
            <a:spLocks noChangeArrowheads="1"/>
          </p:cNvSpPr>
          <p:nvPr/>
        </p:nvSpPr>
        <p:spPr bwMode="auto">
          <a:xfrm>
            <a:off x="6516688" y="2925763"/>
            <a:ext cx="593725" cy="576262"/>
          </a:xfrm>
          <a:prstGeom prst="ellipse">
            <a:avLst/>
          </a:prstGeom>
          <a:solidFill>
            <a:srgbClr val="333399">
              <a:alpha val="3019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72786" name="Group 82"/>
          <p:cNvGrpSpPr>
            <a:grpSpLocks/>
          </p:cNvGrpSpPr>
          <p:nvPr/>
        </p:nvGrpSpPr>
        <p:grpSpPr bwMode="auto">
          <a:xfrm>
            <a:off x="6516688" y="2925763"/>
            <a:ext cx="593725" cy="576262"/>
            <a:chOff x="2562" y="981"/>
            <a:chExt cx="374" cy="363"/>
          </a:xfrm>
        </p:grpSpPr>
        <p:sp>
          <p:nvSpPr>
            <p:cNvPr id="33861" name="Oval 83"/>
            <p:cNvSpPr>
              <a:spLocks noChangeArrowheads="1"/>
            </p:cNvSpPr>
            <p:nvPr/>
          </p:nvSpPr>
          <p:spPr bwMode="auto">
            <a:xfrm>
              <a:off x="2562" y="981"/>
              <a:ext cx="374" cy="363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862" name="Text Box 84"/>
            <p:cNvSpPr txBox="1">
              <a:spLocks noChangeArrowheads="1"/>
            </p:cNvSpPr>
            <p:nvPr/>
          </p:nvSpPr>
          <p:spPr bwMode="auto">
            <a:xfrm>
              <a:off x="2608" y="1026"/>
              <a:ext cx="2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99">
                      <a:alpha val="4784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>
                  <a:solidFill>
                    <a:schemeClr val="bg1"/>
                  </a:solidFill>
                </a:rPr>
                <a:t>/</a:t>
              </a:r>
              <a:endParaRPr lang="es-AR" altLang="en-US" sz="1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9668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/>
      <p:bldP spid="72734" grpId="0"/>
      <p:bldP spid="72735" grpId="0"/>
      <p:bldP spid="72738" grpId="0"/>
      <p:bldP spid="72740" grpId="0"/>
      <p:bldP spid="727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</a:t>
            </a:r>
          </a:p>
        </p:txBody>
      </p:sp>
      <p:pic>
        <p:nvPicPr>
          <p:cNvPr id="46083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Aplicaciones</a:t>
            </a:r>
          </a:p>
        </p:txBody>
      </p:sp>
      <p:pic>
        <p:nvPicPr>
          <p:cNvPr id="18435" name="Picture 5" descr="Arbol de Busqued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349500"/>
            <a:ext cx="4038600" cy="2679700"/>
          </a:xfrm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250825" y="1916113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Árboles de Búsqueda</a:t>
            </a:r>
          </a:p>
        </p:txBody>
      </p:sp>
      <p:pic>
        <p:nvPicPr>
          <p:cNvPr id="18437" name="Picture 10" descr="indexación en BD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3363" y="3860800"/>
            <a:ext cx="4643437" cy="2757488"/>
          </a:xfrm>
        </p:spPr>
      </p:pic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7380288" y="3048000"/>
            <a:ext cx="1512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Indexación de 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Aplicaciones</a:t>
            </a:r>
          </a:p>
        </p:txBody>
      </p:sp>
      <p:pic>
        <p:nvPicPr>
          <p:cNvPr id="19459" name="Picture 8" descr="Arbol Sintactic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3429000"/>
            <a:ext cx="5983287" cy="3136900"/>
          </a:xfrm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07950" y="2781300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Árboles Sintácticos</a:t>
            </a:r>
          </a:p>
        </p:txBody>
      </p:sp>
      <p:pic>
        <p:nvPicPr>
          <p:cNvPr id="19461" name="Picture 11" descr="Arbol de Decision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9"/>
          <a:stretch>
            <a:fillRect/>
          </a:stretch>
        </p:blipFill>
        <p:spPr>
          <a:xfrm>
            <a:off x="4140200" y="893763"/>
            <a:ext cx="5003800" cy="3470275"/>
          </a:xfrm>
        </p:spPr>
      </p:pic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6642100" y="3108325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Árboles de Decisión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z="4000" smtClean="0"/>
              <a:t>El tipo abstracto de datos </a:t>
            </a:r>
            <a:br>
              <a:rPr lang="es-AR" altLang="en-US" sz="4000" smtClean="0"/>
            </a:br>
            <a:r>
              <a:rPr lang="es-AR" altLang="en-US" sz="4000" smtClean="0"/>
              <a:t>Árbol Binario (AB)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AR" altLang="en-US" sz="2400" smtClean="0"/>
              <a:t>Un </a:t>
            </a:r>
            <a:r>
              <a:rPr lang="es-AR" altLang="en-US" sz="2400" b="1" smtClean="0"/>
              <a:t>árbol binario</a:t>
            </a:r>
            <a:r>
              <a:rPr lang="es-AR" altLang="en-US" sz="2400" smtClean="0"/>
              <a:t> es un caso particular de árbol donde cada nodo puede tener a lo sumo 2 hijos: un hijo izquierdo y un hijo derecho. </a:t>
            </a:r>
          </a:p>
          <a:p>
            <a:endParaRPr lang="es-AR" altLang="en-US" sz="2400" smtClean="0"/>
          </a:p>
        </p:txBody>
      </p:sp>
      <p:grpSp>
        <p:nvGrpSpPr>
          <p:cNvPr id="55342" name="Group 46"/>
          <p:cNvGrpSpPr>
            <a:grpSpLocks/>
          </p:cNvGrpSpPr>
          <p:nvPr/>
        </p:nvGrpSpPr>
        <p:grpSpPr bwMode="auto">
          <a:xfrm>
            <a:off x="2124075" y="3213100"/>
            <a:ext cx="3816350" cy="2951163"/>
            <a:chOff x="1338" y="2024"/>
            <a:chExt cx="2404" cy="1859"/>
          </a:xfrm>
        </p:grpSpPr>
        <p:sp>
          <p:nvSpPr>
            <p:cNvPr id="20495" name="Line 5"/>
            <p:cNvSpPr>
              <a:spLocks noChangeShapeType="1"/>
            </p:cNvSpPr>
            <p:nvPr/>
          </p:nvSpPr>
          <p:spPr bwMode="auto">
            <a:xfrm flipH="1">
              <a:off x="3261" y="2766"/>
              <a:ext cx="193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6"/>
            <p:cNvSpPr>
              <a:spLocks noChangeShapeType="1"/>
            </p:cNvSpPr>
            <p:nvPr/>
          </p:nvSpPr>
          <p:spPr bwMode="auto">
            <a:xfrm flipH="1">
              <a:off x="1434" y="2766"/>
              <a:ext cx="289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7"/>
            <p:cNvSpPr>
              <a:spLocks noChangeShapeType="1"/>
            </p:cNvSpPr>
            <p:nvPr/>
          </p:nvSpPr>
          <p:spPr bwMode="auto">
            <a:xfrm flipH="1">
              <a:off x="2877" y="3322"/>
              <a:ext cx="288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8"/>
            <p:cNvSpPr>
              <a:spLocks noChangeShapeType="1"/>
            </p:cNvSpPr>
            <p:nvPr/>
          </p:nvSpPr>
          <p:spPr bwMode="auto">
            <a:xfrm>
              <a:off x="1819" y="2766"/>
              <a:ext cx="288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9"/>
            <p:cNvSpPr>
              <a:spLocks noChangeShapeType="1"/>
            </p:cNvSpPr>
            <p:nvPr/>
          </p:nvSpPr>
          <p:spPr bwMode="auto">
            <a:xfrm>
              <a:off x="3357" y="3317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0"/>
            <p:cNvSpPr>
              <a:spLocks noChangeShapeType="1"/>
            </p:cNvSpPr>
            <p:nvPr/>
          </p:nvSpPr>
          <p:spPr bwMode="auto">
            <a:xfrm flipH="1">
              <a:off x="1723" y="2209"/>
              <a:ext cx="865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1" name="Group 11"/>
            <p:cNvGrpSpPr>
              <a:grpSpLocks/>
            </p:cNvGrpSpPr>
            <p:nvPr/>
          </p:nvGrpSpPr>
          <p:grpSpPr bwMode="auto">
            <a:xfrm>
              <a:off x="1589" y="2488"/>
              <a:ext cx="385" cy="370"/>
              <a:chOff x="4221" y="6997"/>
              <a:chExt cx="720" cy="720"/>
            </a:xfrm>
          </p:grpSpPr>
          <p:sp>
            <p:nvSpPr>
              <p:cNvPr id="20528" name="Oval 1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9" name="Text Box 1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grpSp>
          <p:nvGrpSpPr>
            <p:cNvPr id="20502" name="Group 14"/>
            <p:cNvGrpSpPr>
              <a:grpSpLocks/>
            </p:cNvGrpSpPr>
            <p:nvPr/>
          </p:nvGrpSpPr>
          <p:grpSpPr bwMode="auto">
            <a:xfrm>
              <a:off x="3357" y="3507"/>
              <a:ext cx="385" cy="371"/>
              <a:chOff x="4221" y="6997"/>
              <a:chExt cx="720" cy="720"/>
            </a:xfrm>
          </p:grpSpPr>
          <p:sp>
            <p:nvSpPr>
              <p:cNvPr id="20526" name="Oval 1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7" name="Text Box 1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I</a:t>
                </a:r>
                <a:endParaRPr lang="es-AR" altLang="en-US" sz="1800"/>
              </a:p>
            </p:txBody>
          </p:sp>
        </p:grpSp>
        <p:grpSp>
          <p:nvGrpSpPr>
            <p:cNvPr id="20503" name="Group 17"/>
            <p:cNvGrpSpPr>
              <a:grpSpLocks/>
            </p:cNvGrpSpPr>
            <p:nvPr/>
          </p:nvGrpSpPr>
          <p:grpSpPr bwMode="auto">
            <a:xfrm>
              <a:off x="3069" y="3044"/>
              <a:ext cx="385" cy="371"/>
              <a:chOff x="4221" y="6997"/>
              <a:chExt cx="720" cy="720"/>
            </a:xfrm>
          </p:grpSpPr>
          <p:sp>
            <p:nvSpPr>
              <p:cNvPr id="20524" name="Oval 1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5" name="Text Box 1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F</a:t>
                </a:r>
                <a:endParaRPr lang="es-AR" altLang="en-US" sz="1800"/>
              </a:p>
            </p:txBody>
          </p:sp>
        </p:grpSp>
        <p:grpSp>
          <p:nvGrpSpPr>
            <p:cNvPr id="20504" name="Group 20"/>
            <p:cNvGrpSpPr>
              <a:grpSpLocks/>
            </p:cNvGrpSpPr>
            <p:nvPr/>
          </p:nvGrpSpPr>
          <p:grpSpPr bwMode="auto">
            <a:xfrm>
              <a:off x="1338" y="3044"/>
              <a:ext cx="385" cy="371"/>
              <a:chOff x="4221" y="6997"/>
              <a:chExt cx="720" cy="720"/>
            </a:xfrm>
          </p:grpSpPr>
          <p:sp>
            <p:nvSpPr>
              <p:cNvPr id="20522" name="Oval 2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3" name="Text Box 2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  <p:grpSp>
          <p:nvGrpSpPr>
            <p:cNvPr id="20505" name="Group 23"/>
            <p:cNvGrpSpPr>
              <a:grpSpLocks/>
            </p:cNvGrpSpPr>
            <p:nvPr/>
          </p:nvGrpSpPr>
          <p:grpSpPr bwMode="auto">
            <a:xfrm>
              <a:off x="2780" y="3507"/>
              <a:ext cx="385" cy="371"/>
              <a:chOff x="4221" y="6997"/>
              <a:chExt cx="720" cy="720"/>
            </a:xfrm>
          </p:grpSpPr>
          <p:sp>
            <p:nvSpPr>
              <p:cNvPr id="20520" name="Oval 2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1" name="Text Box 2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H</a:t>
                </a:r>
                <a:endParaRPr lang="es-AR" altLang="en-US" sz="1800"/>
              </a:p>
            </p:txBody>
          </p:sp>
        </p:grp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2011" y="3229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2492" y="2117"/>
              <a:ext cx="865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8" name="Group 28"/>
            <p:cNvGrpSpPr>
              <a:grpSpLocks/>
            </p:cNvGrpSpPr>
            <p:nvPr/>
          </p:nvGrpSpPr>
          <p:grpSpPr bwMode="auto">
            <a:xfrm>
              <a:off x="1819" y="3044"/>
              <a:ext cx="384" cy="371"/>
              <a:chOff x="4221" y="6997"/>
              <a:chExt cx="720" cy="720"/>
            </a:xfrm>
          </p:grpSpPr>
          <p:sp>
            <p:nvSpPr>
              <p:cNvPr id="20518" name="Oval 2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9" name="Text Box 3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E</a:t>
                </a:r>
                <a:endParaRPr lang="es-AR" altLang="en-US" sz="1800"/>
              </a:p>
            </p:txBody>
          </p:sp>
        </p:grpSp>
        <p:grpSp>
          <p:nvGrpSpPr>
            <p:cNvPr id="20509" name="Group 31"/>
            <p:cNvGrpSpPr>
              <a:grpSpLocks/>
            </p:cNvGrpSpPr>
            <p:nvPr/>
          </p:nvGrpSpPr>
          <p:grpSpPr bwMode="auto">
            <a:xfrm>
              <a:off x="2107" y="3512"/>
              <a:ext cx="385" cy="371"/>
              <a:chOff x="4221" y="6997"/>
              <a:chExt cx="720" cy="720"/>
            </a:xfrm>
          </p:grpSpPr>
          <p:sp>
            <p:nvSpPr>
              <p:cNvPr id="20516" name="Oval 3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7" name="Text Box 3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G</a:t>
                </a:r>
                <a:endParaRPr lang="es-AR" altLang="en-US" sz="1800"/>
              </a:p>
            </p:txBody>
          </p:sp>
        </p:grpSp>
        <p:grpSp>
          <p:nvGrpSpPr>
            <p:cNvPr id="20510" name="Group 34"/>
            <p:cNvGrpSpPr>
              <a:grpSpLocks/>
            </p:cNvGrpSpPr>
            <p:nvPr/>
          </p:nvGrpSpPr>
          <p:grpSpPr bwMode="auto">
            <a:xfrm>
              <a:off x="2396" y="2024"/>
              <a:ext cx="384" cy="371"/>
              <a:chOff x="4221" y="6997"/>
              <a:chExt cx="720" cy="720"/>
            </a:xfrm>
          </p:grpSpPr>
          <p:sp>
            <p:nvSpPr>
              <p:cNvPr id="20514" name="Oval 3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5" name="Text Box 3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grpSp>
          <p:nvGrpSpPr>
            <p:cNvPr id="20511" name="Group 37"/>
            <p:cNvGrpSpPr>
              <a:grpSpLocks/>
            </p:cNvGrpSpPr>
            <p:nvPr/>
          </p:nvGrpSpPr>
          <p:grpSpPr bwMode="auto">
            <a:xfrm>
              <a:off x="3261" y="2488"/>
              <a:ext cx="385" cy="370"/>
              <a:chOff x="4221" y="6997"/>
              <a:chExt cx="720" cy="720"/>
            </a:xfrm>
          </p:grpSpPr>
          <p:sp>
            <p:nvSpPr>
              <p:cNvPr id="20512" name="Oval 3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3" name="Text Box 3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grpSp>
        <p:nvGrpSpPr>
          <p:cNvPr id="55343" name="Group 47"/>
          <p:cNvGrpSpPr>
            <a:grpSpLocks/>
          </p:cNvGrpSpPr>
          <p:nvPr/>
        </p:nvGrpSpPr>
        <p:grpSpPr bwMode="auto">
          <a:xfrm>
            <a:off x="900113" y="3644900"/>
            <a:ext cx="1603375" cy="641350"/>
            <a:chOff x="567" y="2309"/>
            <a:chExt cx="1010" cy="404"/>
          </a:xfrm>
        </p:grpSpPr>
        <p:sp>
          <p:nvSpPr>
            <p:cNvPr id="20493" name="Text Box 40"/>
            <p:cNvSpPr txBox="1">
              <a:spLocks noChangeArrowheads="1"/>
            </p:cNvSpPr>
            <p:nvPr/>
          </p:nvSpPr>
          <p:spPr bwMode="auto">
            <a:xfrm>
              <a:off x="567" y="2309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Hijo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Izquierdo</a:t>
              </a:r>
            </a:p>
          </p:txBody>
        </p:sp>
        <p:sp>
          <p:nvSpPr>
            <p:cNvPr id="20494" name="Line 42"/>
            <p:cNvSpPr>
              <a:spLocks noChangeShapeType="1"/>
            </p:cNvSpPr>
            <p:nvPr/>
          </p:nvSpPr>
          <p:spPr bwMode="auto">
            <a:xfrm>
              <a:off x="1169" y="2523"/>
              <a:ext cx="40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5816600" y="3646488"/>
            <a:ext cx="1584325" cy="641350"/>
            <a:chOff x="3664" y="2297"/>
            <a:chExt cx="998" cy="404"/>
          </a:xfrm>
        </p:grpSpPr>
        <p:sp>
          <p:nvSpPr>
            <p:cNvPr id="20491" name="Text Box 41"/>
            <p:cNvSpPr txBox="1">
              <a:spLocks noChangeArrowheads="1"/>
            </p:cNvSpPr>
            <p:nvPr/>
          </p:nvSpPr>
          <p:spPr bwMode="auto">
            <a:xfrm>
              <a:off x="4002" y="2297"/>
              <a:ext cx="6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Hijo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Derecho</a:t>
              </a:r>
            </a:p>
          </p:txBody>
        </p:sp>
        <p:sp>
          <p:nvSpPr>
            <p:cNvPr id="20492" name="Line 43"/>
            <p:cNvSpPr>
              <a:spLocks noChangeShapeType="1"/>
            </p:cNvSpPr>
            <p:nvPr/>
          </p:nvSpPr>
          <p:spPr bwMode="auto">
            <a:xfrm flipH="1">
              <a:off x="3664" y="2523"/>
              <a:ext cx="36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6227763" y="4821238"/>
            <a:ext cx="2665412" cy="1200150"/>
          </a:xfrm>
          <a:prstGeom prst="rect">
            <a:avLst/>
          </a:prstGeom>
          <a:noFill/>
          <a:ln w="9525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CC0000"/>
                </a:solidFill>
              </a:rPr>
              <a:t>Cada nodo puede ramificarse en 2, como máximo, de ahí el nombre BINARIO</a:t>
            </a:r>
          </a:p>
        </p:txBody>
      </p:sp>
      <p:grpSp>
        <p:nvGrpSpPr>
          <p:cNvPr id="55348" name="Group 52"/>
          <p:cNvGrpSpPr>
            <a:grpSpLocks/>
          </p:cNvGrpSpPr>
          <p:nvPr/>
        </p:nvGrpSpPr>
        <p:grpSpPr bwMode="auto">
          <a:xfrm>
            <a:off x="4211638" y="3141663"/>
            <a:ext cx="1370012" cy="366712"/>
            <a:chOff x="2653" y="1979"/>
            <a:chExt cx="863" cy="231"/>
          </a:xfrm>
        </p:grpSpPr>
        <p:sp>
          <p:nvSpPr>
            <p:cNvPr id="20489" name="Text Box 50"/>
            <p:cNvSpPr txBox="1">
              <a:spLocks noChangeArrowheads="1"/>
            </p:cNvSpPr>
            <p:nvPr/>
          </p:nvSpPr>
          <p:spPr bwMode="auto">
            <a:xfrm flipH="1">
              <a:off x="2971" y="1979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Raiz</a:t>
              </a:r>
            </a:p>
          </p:txBody>
        </p:sp>
        <p:sp>
          <p:nvSpPr>
            <p:cNvPr id="20490" name="Line 51"/>
            <p:cNvSpPr>
              <a:spLocks noChangeShapeType="1"/>
            </p:cNvSpPr>
            <p:nvPr/>
          </p:nvSpPr>
          <p:spPr bwMode="auto">
            <a:xfrm flipH="1">
              <a:off x="2653" y="2115"/>
              <a:ext cx="402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5810" y="1657562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1" dirty="0" smtClean="0"/>
              <a:t>OPERACIONES</a:t>
            </a:r>
            <a:r>
              <a:rPr lang="es-ES_tradnl" altLang="en-US" sz="2400" b="1" dirty="0"/>
              <a:t>: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10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1" dirty="0"/>
              <a:t>A) Sintaxis: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dirty="0" smtClean="0"/>
              <a:t>ABVACIO   : </a:t>
            </a:r>
            <a:r>
              <a:rPr lang="es-ES_tradnl" altLang="en-US" sz="2400" dirty="0">
                <a:sym typeface="Wingdings" panose="05000000000000000000" pitchFamily="2" charset="2"/>
              </a:rPr>
              <a:t></a:t>
            </a:r>
            <a:r>
              <a:rPr lang="es-ES_tradnl" altLang="en-US" sz="2400" dirty="0"/>
              <a:t> AB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dirty="0" smtClean="0"/>
              <a:t>ARMARAB :  </a:t>
            </a:r>
            <a:r>
              <a:rPr lang="es-ES" altLang="en-US" sz="2400" dirty="0"/>
              <a:t>AB X ITEM X AB </a:t>
            </a:r>
            <a:r>
              <a:rPr lang="es-ES_tradnl" altLang="en-US" sz="2400" dirty="0">
                <a:sym typeface="Wingdings" panose="05000000000000000000" pitchFamily="2" charset="2"/>
              </a:rPr>
              <a:t></a:t>
            </a:r>
            <a:r>
              <a:rPr lang="es-ES" altLang="en-US" sz="2400" dirty="0"/>
              <a:t>  AB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dirty="0"/>
              <a:t>  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dirty="0" smtClean="0"/>
              <a:t>ESABVACIO  </a:t>
            </a:r>
            <a:r>
              <a:rPr lang="es-ES_tradnl" altLang="en-US" sz="2400" dirty="0"/>
              <a:t>: AB </a:t>
            </a:r>
            <a:r>
              <a:rPr lang="es-ES_tradnl" altLang="en-US" sz="2400" dirty="0">
                <a:sym typeface="Wingdings" panose="05000000000000000000" pitchFamily="2" charset="2"/>
              </a:rPr>
              <a:t></a:t>
            </a:r>
            <a:r>
              <a:rPr lang="es-ES_tradnl" altLang="en-US" sz="2400" dirty="0"/>
              <a:t>  BOOL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dirty="0" smtClean="0"/>
              <a:t>PERTENECE </a:t>
            </a:r>
            <a:r>
              <a:rPr lang="es-ES_tradnl" altLang="en-US" sz="2400" dirty="0"/>
              <a:t>: AB X ITEM </a:t>
            </a:r>
            <a:r>
              <a:rPr lang="es-ES_tradnl" altLang="en-US" sz="2400" dirty="0">
                <a:sym typeface="Wingdings" panose="05000000000000000000" pitchFamily="2" charset="2"/>
              </a:rPr>
              <a:t></a:t>
            </a:r>
            <a:r>
              <a:rPr lang="es-ES_tradnl" altLang="en-US" sz="2400" dirty="0"/>
              <a:t>  BOOL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dirty="0" smtClean="0"/>
              <a:t>IZQUIERDO  </a:t>
            </a:r>
            <a:r>
              <a:rPr lang="es-ES_tradnl" altLang="en-US" sz="2400" dirty="0"/>
              <a:t>: AB </a:t>
            </a:r>
            <a:r>
              <a:rPr lang="es-ES_tradnl" altLang="en-US" sz="2400" dirty="0">
                <a:sym typeface="Wingdings" panose="05000000000000000000" pitchFamily="2" charset="2"/>
              </a:rPr>
              <a:t></a:t>
            </a:r>
            <a:r>
              <a:rPr lang="es-ES_tradnl" altLang="en-US" sz="2400" dirty="0"/>
              <a:t>  AB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dirty="0" smtClean="0"/>
              <a:t>RAIZ  </a:t>
            </a:r>
            <a:r>
              <a:rPr lang="es-ES_tradnl" altLang="en-US" sz="2400" dirty="0"/>
              <a:t>		: AB </a:t>
            </a:r>
            <a:r>
              <a:rPr lang="es-ES_tradnl" altLang="en-US" sz="2400" dirty="0">
                <a:sym typeface="Wingdings" panose="05000000000000000000" pitchFamily="2" charset="2"/>
              </a:rPr>
              <a:t></a:t>
            </a:r>
            <a:r>
              <a:rPr lang="es-ES_tradnl" altLang="en-US" sz="2400" dirty="0"/>
              <a:t>  ITEM U {indefinido}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dirty="0" smtClean="0"/>
              <a:t>DERECHO  </a:t>
            </a:r>
            <a:r>
              <a:rPr lang="es-ES_tradnl" altLang="en-US" sz="2400" dirty="0"/>
              <a:t>	: AB </a:t>
            </a:r>
            <a:r>
              <a:rPr lang="es-ES_tradnl" altLang="en-US" sz="2400" dirty="0">
                <a:sym typeface="Wingdings" panose="05000000000000000000" pitchFamily="2" charset="2"/>
              </a:rPr>
              <a:t></a:t>
            </a:r>
            <a:r>
              <a:rPr lang="es-ES_tradnl" altLang="en-US" sz="2400" dirty="0"/>
              <a:t>  AB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dirty="0"/>
              <a:t>   	</a:t>
            </a:r>
            <a:endParaRPr lang="en-US" altLang="en-US" sz="2400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19598" y="5056817"/>
            <a:ext cx="5746067" cy="1370012"/>
          </a:xfrm>
          <a:prstGeom prst="rect">
            <a:avLst/>
          </a:prstGeom>
          <a:solidFill>
            <a:srgbClr val="CCCC00">
              <a:alpha val="30196"/>
            </a:srgbClr>
          </a:solidFill>
          <a:ln w="9525">
            <a:solidFill>
              <a:srgbClr val="CC99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19597" y="4021767"/>
            <a:ext cx="5746067" cy="792162"/>
          </a:xfrm>
          <a:prstGeom prst="rect">
            <a:avLst/>
          </a:prstGeom>
          <a:solidFill>
            <a:srgbClr val="EFD2AF">
              <a:alpha val="39999"/>
            </a:srgbClr>
          </a:solidFill>
          <a:ln w="9525">
            <a:solidFill>
              <a:srgbClr val="FF9999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06898" y="2897817"/>
            <a:ext cx="5758766" cy="877887"/>
          </a:xfrm>
          <a:prstGeom prst="rect">
            <a:avLst/>
          </a:prstGeom>
          <a:solidFill>
            <a:srgbClr val="BBE0E3">
              <a:alpha val="39999"/>
            </a:srgbClr>
          </a:solidFill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6179601" y="1248528"/>
            <a:ext cx="2780790" cy="2088232"/>
            <a:chOff x="1338" y="2024"/>
            <a:chExt cx="2404" cy="1859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H="1">
              <a:off x="3261" y="2766"/>
              <a:ext cx="193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1434" y="2766"/>
              <a:ext cx="289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2877" y="3322"/>
              <a:ext cx="288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819" y="2766"/>
              <a:ext cx="288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357" y="3317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23" y="2209"/>
              <a:ext cx="865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589" y="2488"/>
              <a:ext cx="385" cy="370"/>
              <a:chOff x="4221" y="6997"/>
              <a:chExt cx="720" cy="720"/>
            </a:xfrm>
          </p:grpSpPr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43" name="Text Box 1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</p:grp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3357" y="3507"/>
              <a:ext cx="385" cy="371"/>
              <a:chOff x="4221" y="6997"/>
              <a:chExt cx="720" cy="72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I</a:t>
                </a:r>
              </a:p>
            </p:txBody>
          </p:sp>
        </p:grp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3069" y="3044"/>
              <a:ext cx="385" cy="371"/>
              <a:chOff x="4221" y="6997"/>
              <a:chExt cx="720" cy="720"/>
            </a:xfrm>
          </p:grpSpPr>
          <p:sp>
            <p:nvSpPr>
              <p:cNvPr id="38" name="Oval 1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F</a:t>
                </a:r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1338" y="3044"/>
              <a:ext cx="385" cy="371"/>
              <a:chOff x="4221" y="6997"/>
              <a:chExt cx="720" cy="720"/>
            </a:xfrm>
          </p:grpSpPr>
          <p:sp>
            <p:nvSpPr>
              <p:cNvPr id="36" name="Oval 2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D</a:t>
                </a:r>
              </a:p>
            </p:txBody>
          </p:sp>
        </p:grpSp>
        <p:grpSp>
          <p:nvGrpSpPr>
            <p:cNvPr id="19" name="Group 23"/>
            <p:cNvGrpSpPr>
              <a:grpSpLocks/>
            </p:cNvGrpSpPr>
            <p:nvPr/>
          </p:nvGrpSpPr>
          <p:grpSpPr bwMode="auto">
            <a:xfrm>
              <a:off x="2780" y="3507"/>
              <a:ext cx="385" cy="371"/>
              <a:chOff x="4221" y="6997"/>
              <a:chExt cx="720" cy="720"/>
            </a:xfrm>
          </p:grpSpPr>
          <p:sp>
            <p:nvSpPr>
              <p:cNvPr id="34" name="Oval 2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5" name="Text Box 2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H</a:t>
                </a:r>
              </a:p>
            </p:txBody>
          </p:sp>
        </p:grp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011" y="3229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492" y="2117"/>
              <a:ext cx="865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1819" y="3044"/>
              <a:ext cx="384" cy="371"/>
              <a:chOff x="4221" y="6997"/>
              <a:chExt cx="720" cy="720"/>
            </a:xfrm>
          </p:grpSpPr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E</a:t>
                </a:r>
              </a:p>
            </p:txBody>
          </p:sp>
        </p:grpSp>
        <p:grpSp>
          <p:nvGrpSpPr>
            <p:cNvPr id="23" name="Group 31"/>
            <p:cNvGrpSpPr>
              <a:grpSpLocks/>
            </p:cNvGrpSpPr>
            <p:nvPr/>
          </p:nvGrpSpPr>
          <p:grpSpPr bwMode="auto">
            <a:xfrm>
              <a:off x="2107" y="3512"/>
              <a:ext cx="385" cy="371"/>
              <a:chOff x="4221" y="6997"/>
              <a:chExt cx="720" cy="720"/>
            </a:xfrm>
          </p:grpSpPr>
          <p:sp>
            <p:nvSpPr>
              <p:cNvPr id="30" name="Oval 3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" name="Text Box 3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G</a:t>
                </a:r>
              </a:p>
            </p:txBody>
          </p:sp>
        </p:grp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396" y="2024"/>
              <a:ext cx="384" cy="371"/>
              <a:chOff x="4221" y="6997"/>
              <a:chExt cx="720" cy="720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 dirty="0"/>
                  <a:t>A</a:t>
                </a: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3261" y="2488"/>
              <a:ext cx="385" cy="370"/>
              <a:chOff x="4221" y="6997"/>
              <a:chExt cx="720" cy="720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84FD1C-BAEA-4AE4-B3A9-4D51A2041D80}" type="slidenum">
              <a:rPr lang="es-ES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400" b="1" smtClean="0"/>
              <a:t> </a:t>
            </a:r>
            <a:endParaRPr lang="en-US" altLang="en-US" sz="2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511300"/>
            <a:ext cx="8675687" cy="4870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021263" indent="-50212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62625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170613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5786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86588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7443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7900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83581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8815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1"/>
              <a:t>B) Semántica:</a:t>
            </a:r>
            <a:r>
              <a:rPr lang="es-ES_tradnl" altLang="en-US" sz="2000"/>
              <a:t>  </a:t>
            </a:r>
            <a:r>
              <a:rPr lang="es-ES_tradnl" altLang="en-US" sz="2000" b="1"/>
              <a:t> </a:t>
            </a:r>
            <a:r>
              <a:rPr lang="es-ES_tradnl" altLang="en-US" sz="2000">
                <a:sym typeface="Symbol" panose="05050102010706020507" pitchFamily="18" charset="2"/>
              </a:rPr>
              <a:t></a:t>
            </a:r>
            <a:r>
              <a:rPr lang="es-ES_tradnl" altLang="en-US" sz="2000"/>
              <a:t> izq,der </a:t>
            </a:r>
            <a:r>
              <a:rPr lang="es-ES_tradnl" altLang="en-US" sz="2000">
                <a:sym typeface="Symbol" panose="05050102010706020507" pitchFamily="18" charset="2"/>
              </a:rPr>
              <a:t></a:t>
            </a:r>
            <a:r>
              <a:rPr lang="es-ES_tradnl" altLang="en-US" sz="2000"/>
              <a:t> AB,    </a:t>
            </a:r>
            <a:r>
              <a:rPr lang="es-ES_tradnl" altLang="en-US" sz="2000">
                <a:sym typeface="Symbol" panose="05050102010706020507" pitchFamily="18" charset="2"/>
              </a:rPr>
              <a:t></a:t>
            </a:r>
            <a:r>
              <a:rPr lang="es-ES_tradnl" altLang="en-US" sz="2000"/>
              <a:t> x,y </a:t>
            </a:r>
            <a:r>
              <a:rPr lang="es-ES_tradnl" altLang="en-US" sz="2000">
                <a:sym typeface="Symbol" panose="05050102010706020507" pitchFamily="18" charset="2"/>
              </a:rPr>
              <a:t></a:t>
            </a:r>
            <a:r>
              <a:rPr lang="es-ES_tradnl" altLang="en-US" sz="2000"/>
              <a:t> ITEM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ESABVACIO(ABVACIO)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TRUE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ESABVACIO(ARMARAB(izq,x,der))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FALSE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IZQUIERDO(ABVACIO)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ABVACIO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IZQUIERDO(ARMARAB(izq,x,der))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izq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RAIZ(ABVACIO)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indefinido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RAIZ(ARMARAB(izq,x,der))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x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DERECHO(ABVACIO)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ABVACIO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DERECHO(ARMARAB(izq,x,der))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der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PERTENECE(ABVACIO,y)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FALSE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PERTENECE(ARMARAB(izq,x,der),y)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 x=y  OR PERTENECE(izq,y)                   OR PERTENECE(der,y)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1" name="Rectangle 97"/>
          <p:cNvSpPr>
            <a:spLocks noChangeArrowheads="1"/>
          </p:cNvSpPr>
          <p:nvPr/>
        </p:nvSpPr>
        <p:spPr bwMode="auto">
          <a:xfrm>
            <a:off x="1116013" y="4652963"/>
            <a:ext cx="6048375" cy="431800"/>
          </a:xfrm>
          <a:prstGeom prst="rect">
            <a:avLst/>
          </a:prstGeom>
          <a:solidFill>
            <a:srgbClr val="3333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63" name="Rectangle 99"/>
          <p:cNvSpPr>
            <a:spLocks noChangeArrowheads="1"/>
          </p:cNvSpPr>
          <p:nvPr/>
        </p:nvSpPr>
        <p:spPr bwMode="auto">
          <a:xfrm>
            <a:off x="395288" y="4652963"/>
            <a:ext cx="7993062" cy="431800"/>
          </a:xfrm>
          <a:prstGeom prst="rect">
            <a:avLst/>
          </a:prstGeom>
          <a:solidFill>
            <a:srgbClr val="E2D13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60" name="AutoShape 96"/>
          <p:cNvSpPr>
            <a:spLocks noChangeArrowheads="1"/>
          </p:cNvSpPr>
          <p:nvPr/>
        </p:nvSpPr>
        <p:spPr bwMode="auto">
          <a:xfrm>
            <a:off x="5651500" y="1052513"/>
            <a:ext cx="2268538" cy="1943100"/>
          </a:xfrm>
          <a:prstGeom prst="triangle">
            <a:avLst>
              <a:gd name="adj" fmla="val 50000"/>
            </a:avLst>
          </a:prstGeom>
          <a:solidFill>
            <a:srgbClr val="333399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62" name="AutoShape 98"/>
          <p:cNvSpPr>
            <a:spLocks noChangeArrowheads="1"/>
          </p:cNvSpPr>
          <p:nvPr/>
        </p:nvSpPr>
        <p:spPr bwMode="auto">
          <a:xfrm>
            <a:off x="5651500" y="261938"/>
            <a:ext cx="3384550" cy="2590800"/>
          </a:xfrm>
          <a:prstGeom prst="triangle">
            <a:avLst>
              <a:gd name="adj" fmla="val 50000"/>
            </a:avLst>
          </a:prstGeom>
          <a:solidFill>
            <a:srgbClr val="E2D130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395288" y="4659313"/>
            <a:ext cx="8351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                                                                                      , </a:t>
            </a:r>
            <a:r>
              <a:rPr lang="es-AR" altLang="es-AR" sz="2000" b="1">
                <a:solidFill>
                  <a:srgbClr val="7700B2"/>
                </a:solidFill>
              </a:rPr>
              <a:t>C </a:t>
            </a:r>
            <a:r>
              <a:rPr lang="es-AR" altLang="es-AR" sz="2000"/>
              <a:t>, ABV </a:t>
            </a:r>
            <a:r>
              <a:rPr lang="es-ES_tradnl" altLang="es-AR" sz="2000"/>
              <a:t>)      </a:t>
            </a:r>
            <a:endParaRPr lang="es-ES_tradnl" altLang="en-US" sz="2000"/>
          </a:p>
        </p:txBody>
      </p:sp>
      <p:sp>
        <p:nvSpPr>
          <p:cNvPr id="23559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4000" smtClean="0"/>
              <a:t>TAD AB(item)</a:t>
            </a:r>
            <a:endParaRPr lang="es-AR" altLang="en-US" sz="4000" smtClean="0"/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107950" y="3427413"/>
            <a:ext cx="2879725" cy="436562"/>
          </a:xfrm>
          <a:prstGeom prst="rect">
            <a:avLst/>
          </a:prstGeom>
          <a:noFill/>
          <a:ln w="9525">
            <a:solidFill>
              <a:srgbClr val="D8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1">
                <a:solidFill>
                  <a:srgbClr val="D80000"/>
                </a:solidFill>
              </a:rPr>
              <a:t>CONSTRUCTORAS</a:t>
            </a:r>
            <a:r>
              <a:rPr lang="es-ES_tradnl" altLang="en-US" sz="1800" b="1">
                <a:solidFill>
                  <a:srgbClr val="D80000"/>
                </a:solidFill>
              </a:rPr>
              <a:t> </a:t>
            </a:r>
            <a:endParaRPr lang="es-AR" altLang="en-US" sz="1800" b="1">
              <a:solidFill>
                <a:srgbClr val="D80000"/>
              </a:solidFill>
            </a:endParaRPr>
          </a:p>
        </p:txBody>
      </p:sp>
      <p:sp>
        <p:nvSpPr>
          <p:cNvPr id="23561" name="19 CuadroTexto"/>
          <p:cNvSpPr txBox="1">
            <a:spLocks noChangeArrowheads="1"/>
          </p:cNvSpPr>
          <p:nvPr/>
        </p:nvSpPr>
        <p:spPr bwMode="auto">
          <a:xfrm>
            <a:off x="2843213" y="1700213"/>
            <a:ext cx="2952750" cy="771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1">
                <a:solidFill>
                  <a:schemeClr val="bg2"/>
                </a:solidFill>
              </a:rPr>
              <a:t>¿Cómo construimos este AB?</a:t>
            </a:r>
            <a:endParaRPr lang="es-AR" altLang="en-US" sz="2200">
              <a:solidFill>
                <a:schemeClr val="bg2"/>
              </a:solidFill>
            </a:endParaRPr>
          </a:p>
        </p:txBody>
      </p: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2987675" y="3098800"/>
            <a:ext cx="3313113" cy="468313"/>
            <a:chOff x="1973" y="1729"/>
            <a:chExt cx="2087" cy="295"/>
          </a:xfrm>
        </p:grpSpPr>
        <p:sp>
          <p:nvSpPr>
            <p:cNvPr id="23589" name="19 CuadroTexto"/>
            <p:cNvSpPr txBox="1">
              <a:spLocks noChangeArrowheads="1"/>
            </p:cNvSpPr>
            <p:nvPr/>
          </p:nvSpPr>
          <p:spPr bwMode="auto">
            <a:xfrm>
              <a:off x="2064" y="1729"/>
              <a:ext cx="19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 ABVACIO: </a:t>
              </a:r>
              <a:r>
                <a:rPr lang="es-ES_tradnl" altLang="en-US" sz="1800">
                  <a:sym typeface="Wingdings" panose="05000000000000000000" pitchFamily="2" charset="2"/>
                </a:rPr>
                <a:t></a:t>
              </a:r>
              <a:r>
                <a:rPr lang="es-ES_tradnl" altLang="en-US" sz="1800"/>
                <a:t> AB       (</a:t>
              </a:r>
              <a:r>
                <a:rPr lang="es-ES_tradnl" altLang="en-US" sz="1800" b="1"/>
                <a:t>ABV</a:t>
              </a:r>
              <a:r>
                <a:rPr lang="es-ES_tradnl" altLang="en-US" sz="1800"/>
                <a:t>)</a:t>
              </a:r>
              <a:endParaRPr lang="en-US" altLang="en-US" sz="1800"/>
            </a:p>
          </p:txBody>
        </p:sp>
        <p:sp>
          <p:nvSpPr>
            <p:cNvPr id="23590" name="Line 12"/>
            <p:cNvSpPr>
              <a:spLocks noChangeShapeType="1"/>
            </p:cNvSpPr>
            <p:nvPr/>
          </p:nvSpPr>
          <p:spPr bwMode="auto">
            <a:xfrm flipV="1">
              <a:off x="1973" y="1933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77" name="Group 13"/>
          <p:cNvGrpSpPr>
            <a:grpSpLocks/>
          </p:cNvGrpSpPr>
          <p:nvPr/>
        </p:nvGrpSpPr>
        <p:grpSpPr bwMode="auto">
          <a:xfrm>
            <a:off x="2987675" y="3638550"/>
            <a:ext cx="5184775" cy="366713"/>
            <a:chOff x="1973" y="2069"/>
            <a:chExt cx="3266" cy="231"/>
          </a:xfrm>
        </p:grpSpPr>
        <p:sp>
          <p:nvSpPr>
            <p:cNvPr id="23587" name="19 CuadroTexto"/>
            <p:cNvSpPr txBox="1">
              <a:spLocks noChangeArrowheads="1"/>
            </p:cNvSpPr>
            <p:nvPr/>
          </p:nvSpPr>
          <p:spPr bwMode="auto">
            <a:xfrm>
              <a:off x="2087" y="2069"/>
              <a:ext cx="3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 </a:t>
              </a:r>
              <a:r>
                <a:rPr lang="es-ES" altLang="en-US" sz="1800"/>
                <a:t>ARMARAB: AB X ITEM X AB </a:t>
              </a:r>
              <a:r>
                <a:rPr lang="es-ES_tradnl" altLang="en-US" sz="1800">
                  <a:sym typeface="Wingdings" panose="05000000000000000000" pitchFamily="2" charset="2"/>
                </a:rPr>
                <a:t></a:t>
              </a:r>
              <a:r>
                <a:rPr lang="es-ES" altLang="en-US" sz="1800"/>
                <a:t>  AB    (</a:t>
              </a:r>
              <a:r>
                <a:rPr lang="es-ES" altLang="en-US" sz="1800" b="1"/>
                <a:t>AAB</a:t>
              </a:r>
              <a:r>
                <a:rPr lang="es-ES" altLang="en-US" sz="1800"/>
                <a:t>)</a:t>
              </a:r>
              <a:endParaRPr lang="en-US" altLang="en-US" sz="1800"/>
            </a:p>
          </p:txBody>
        </p:sp>
        <p:sp>
          <p:nvSpPr>
            <p:cNvPr id="23588" name="Line 15"/>
            <p:cNvSpPr>
              <a:spLocks noChangeShapeType="1"/>
            </p:cNvSpPr>
            <p:nvPr/>
          </p:nvSpPr>
          <p:spPr bwMode="auto">
            <a:xfrm>
              <a:off x="1973" y="211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4" name="Group 91"/>
          <p:cNvGrpSpPr>
            <a:grpSpLocks/>
          </p:cNvGrpSpPr>
          <p:nvPr/>
        </p:nvGrpSpPr>
        <p:grpSpPr bwMode="auto">
          <a:xfrm>
            <a:off x="6011863" y="766763"/>
            <a:ext cx="1790700" cy="2044700"/>
            <a:chOff x="3906" y="436"/>
            <a:chExt cx="1128" cy="1288"/>
          </a:xfrm>
        </p:grpSpPr>
        <p:sp>
          <p:nvSpPr>
            <p:cNvPr id="23572" name="Line 71"/>
            <p:cNvSpPr>
              <a:spLocks noChangeShapeType="1"/>
            </p:cNvSpPr>
            <p:nvPr/>
          </p:nvSpPr>
          <p:spPr bwMode="auto">
            <a:xfrm flipH="1">
              <a:off x="4377" y="663"/>
              <a:ext cx="363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72"/>
            <p:cNvSpPr>
              <a:spLocks noChangeShapeType="1"/>
            </p:cNvSpPr>
            <p:nvPr/>
          </p:nvSpPr>
          <p:spPr bwMode="auto">
            <a:xfrm flipH="1">
              <a:off x="4003" y="1168"/>
              <a:ext cx="288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73"/>
            <p:cNvSpPr>
              <a:spLocks noChangeShapeType="1"/>
            </p:cNvSpPr>
            <p:nvPr/>
          </p:nvSpPr>
          <p:spPr bwMode="auto">
            <a:xfrm>
              <a:off x="4483" y="1163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75" name="Group 74"/>
            <p:cNvGrpSpPr>
              <a:grpSpLocks/>
            </p:cNvGrpSpPr>
            <p:nvPr/>
          </p:nvGrpSpPr>
          <p:grpSpPr bwMode="auto">
            <a:xfrm>
              <a:off x="4483" y="1353"/>
              <a:ext cx="385" cy="371"/>
              <a:chOff x="4221" y="6997"/>
              <a:chExt cx="720" cy="720"/>
            </a:xfrm>
          </p:grpSpPr>
          <p:sp>
            <p:nvSpPr>
              <p:cNvPr id="23585" name="Oval 7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6" name="Text Box 7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I</a:t>
                </a:r>
                <a:endParaRPr lang="es-AR" altLang="en-US" sz="1800"/>
              </a:p>
            </p:txBody>
          </p:sp>
        </p:grpSp>
        <p:grpSp>
          <p:nvGrpSpPr>
            <p:cNvPr id="23576" name="Group 77"/>
            <p:cNvGrpSpPr>
              <a:grpSpLocks/>
            </p:cNvGrpSpPr>
            <p:nvPr/>
          </p:nvGrpSpPr>
          <p:grpSpPr bwMode="auto">
            <a:xfrm>
              <a:off x="4195" y="890"/>
              <a:ext cx="385" cy="371"/>
              <a:chOff x="4221" y="6997"/>
              <a:chExt cx="720" cy="720"/>
            </a:xfrm>
          </p:grpSpPr>
          <p:sp>
            <p:nvSpPr>
              <p:cNvPr id="23583" name="Oval 7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4" name="Text Box 7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F</a:t>
                </a:r>
                <a:endParaRPr lang="es-AR" altLang="en-US" sz="1800"/>
              </a:p>
            </p:txBody>
          </p:sp>
        </p:grpSp>
        <p:grpSp>
          <p:nvGrpSpPr>
            <p:cNvPr id="23577" name="Group 80"/>
            <p:cNvGrpSpPr>
              <a:grpSpLocks/>
            </p:cNvGrpSpPr>
            <p:nvPr/>
          </p:nvGrpSpPr>
          <p:grpSpPr bwMode="auto">
            <a:xfrm>
              <a:off x="3906" y="1353"/>
              <a:ext cx="385" cy="371"/>
              <a:chOff x="4221" y="6997"/>
              <a:chExt cx="720" cy="720"/>
            </a:xfrm>
          </p:grpSpPr>
          <p:sp>
            <p:nvSpPr>
              <p:cNvPr id="23581" name="Oval 8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2" name="Text Box 8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H</a:t>
                </a:r>
                <a:endParaRPr lang="es-AR" altLang="en-US" sz="1800"/>
              </a:p>
            </p:txBody>
          </p:sp>
        </p:grpSp>
        <p:grpSp>
          <p:nvGrpSpPr>
            <p:cNvPr id="23578" name="Group 83"/>
            <p:cNvGrpSpPr>
              <a:grpSpLocks/>
            </p:cNvGrpSpPr>
            <p:nvPr/>
          </p:nvGrpSpPr>
          <p:grpSpPr bwMode="auto">
            <a:xfrm>
              <a:off x="4649" y="436"/>
              <a:ext cx="385" cy="370"/>
              <a:chOff x="4221" y="6997"/>
              <a:chExt cx="720" cy="720"/>
            </a:xfrm>
          </p:grpSpPr>
          <p:sp>
            <p:nvSpPr>
              <p:cNvPr id="23579" name="Oval 8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0" name="Text Box 8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1692275" y="4687888"/>
            <a:ext cx="257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ABV, </a:t>
            </a:r>
            <a:r>
              <a:rPr lang="es-AR" altLang="es-AR" sz="2000" b="1">
                <a:solidFill>
                  <a:srgbClr val="7700B2"/>
                </a:solidFill>
              </a:rPr>
              <a:t>H </a:t>
            </a:r>
            <a:r>
              <a:rPr lang="es-AR" altLang="es-AR" sz="2000"/>
              <a:t>, ABV</a:t>
            </a:r>
            <a:r>
              <a:rPr lang="es-ES_tradnl" altLang="es-AR" sz="2000"/>
              <a:t> )      </a:t>
            </a:r>
            <a:endParaRPr lang="es-ES_tradnl" altLang="en-US" sz="2000"/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4572000" y="4652963"/>
            <a:ext cx="257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ABV, </a:t>
            </a:r>
            <a:r>
              <a:rPr lang="es-AR" altLang="es-AR" sz="2000" b="1">
                <a:solidFill>
                  <a:srgbClr val="7700B2"/>
                </a:solidFill>
              </a:rPr>
              <a:t>I </a:t>
            </a:r>
            <a:r>
              <a:rPr lang="es-AR" altLang="es-AR" sz="2000"/>
              <a:t>, ABV</a:t>
            </a:r>
            <a:r>
              <a:rPr lang="es-ES_tradnl" altLang="es-AR" sz="2000"/>
              <a:t> )      </a:t>
            </a:r>
            <a:endParaRPr lang="es-ES_tradnl" altLang="en-US" sz="2000"/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1044575" y="4667250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                                  , </a:t>
            </a:r>
            <a:r>
              <a:rPr lang="es-AR" altLang="es-AR" sz="2000" b="1">
                <a:solidFill>
                  <a:srgbClr val="7700B2"/>
                </a:solidFill>
              </a:rPr>
              <a:t>F </a:t>
            </a:r>
            <a:r>
              <a:rPr lang="es-AR" altLang="es-AR" sz="2000"/>
              <a:t>,                                 </a:t>
            </a:r>
            <a:r>
              <a:rPr lang="es-ES_tradnl" altLang="es-AR" sz="2000"/>
              <a:t>)      </a:t>
            </a:r>
            <a:endParaRPr lang="es-ES_tradnl" altLang="en-US" sz="2000"/>
          </a:p>
        </p:txBody>
      </p:sp>
      <p:sp>
        <p:nvSpPr>
          <p:cNvPr id="62556" name="AutoShape 92"/>
          <p:cNvSpPr>
            <a:spLocks noChangeArrowheads="1"/>
          </p:cNvSpPr>
          <p:nvPr/>
        </p:nvSpPr>
        <p:spPr bwMode="auto">
          <a:xfrm>
            <a:off x="5795963" y="1773238"/>
            <a:ext cx="1008062" cy="1152525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57" name="AutoShape 93"/>
          <p:cNvSpPr>
            <a:spLocks noChangeArrowheads="1"/>
          </p:cNvSpPr>
          <p:nvPr/>
        </p:nvSpPr>
        <p:spPr bwMode="auto">
          <a:xfrm>
            <a:off x="6732588" y="1773238"/>
            <a:ext cx="1008062" cy="1152525"/>
          </a:xfrm>
          <a:prstGeom prst="triangle">
            <a:avLst>
              <a:gd name="adj" fmla="val 50000"/>
            </a:avLst>
          </a:prstGeom>
          <a:solidFill>
            <a:srgbClr val="AC2037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58" name="Rectangle 94"/>
          <p:cNvSpPr>
            <a:spLocks noChangeArrowheads="1"/>
          </p:cNvSpPr>
          <p:nvPr/>
        </p:nvSpPr>
        <p:spPr bwMode="auto">
          <a:xfrm>
            <a:off x="1692275" y="4652963"/>
            <a:ext cx="2519363" cy="431800"/>
          </a:xfrm>
          <a:prstGeom prst="rect">
            <a:avLst/>
          </a:prstGeom>
          <a:solidFill>
            <a:srgbClr val="38B038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59" name="Rectangle 95"/>
          <p:cNvSpPr>
            <a:spLocks noChangeArrowheads="1"/>
          </p:cNvSpPr>
          <p:nvPr/>
        </p:nvSpPr>
        <p:spPr bwMode="auto">
          <a:xfrm>
            <a:off x="4572000" y="4652963"/>
            <a:ext cx="2519363" cy="431800"/>
          </a:xfrm>
          <a:prstGeom prst="rect">
            <a:avLst/>
          </a:prstGeom>
          <a:solidFill>
            <a:srgbClr val="AC2037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7419</TotalTime>
  <Words>1761</Words>
  <Application>Microsoft Office PowerPoint</Application>
  <PresentationFormat>Presentación en pantalla (4:3)</PresentationFormat>
  <Paragraphs>537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Consolas</vt:lpstr>
      <vt:lpstr>Courier New</vt:lpstr>
      <vt:lpstr>Symbol</vt:lpstr>
      <vt:lpstr>Times New Roman</vt:lpstr>
      <vt:lpstr>Wide Latin</vt:lpstr>
      <vt:lpstr>Wingdings</vt:lpstr>
      <vt:lpstr>Píxel</vt:lpstr>
      <vt:lpstr>TPN°8: El tipo abstracto de datos  ÁRBOL BINARIO</vt:lpstr>
      <vt:lpstr>Presentación de PowerPoint</vt:lpstr>
      <vt:lpstr>El tipo abstracto de datos Árbol</vt:lpstr>
      <vt:lpstr>Aplicaciones</vt:lpstr>
      <vt:lpstr>Aplicaciones</vt:lpstr>
      <vt:lpstr>El tipo abstracto de datos  Árbol Binario (AB)</vt:lpstr>
      <vt:lpstr>TAD AB(ITEM) ESPECIFICACIÓN ALGEBRAICA</vt:lpstr>
      <vt:lpstr>TAD AB(ITEM) ESPECIFICACIÓN ALGEBRAICA</vt:lpstr>
      <vt:lpstr>TAD AB(item)</vt:lpstr>
      <vt:lpstr>TAD AB(ITEM) IMPLEMENTACION</vt:lpstr>
      <vt:lpstr>TAD AB(ITEM) IMPLEMENTACION</vt:lpstr>
      <vt:lpstr>TAD AB(ITEM) IMPLEMENTACION</vt:lpstr>
      <vt:lpstr>TAD AB(ITEM) IMPLEMENTACION</vt:lpstr>
      <vt:lpstr>Codificación</vt:lpstr>
      <vt:lpstr>Codificación</vt:lpstr>
      <vt:lpstr>Codificación</vt:lpstr>
      <vt:lpstr>Codificación</vt:lpstr>
      <vt:lpstr>Codificación</vt:lpstr>
      <vt:lpstr>Codificación</vt:lpstr>
      <vt:lpstr>Codificación</vt:lpstr>
      <vt:lpstr>Codificación</vt:lpstr>
      <vt:lpstr>Codificación de Huffman</vt:lpstr>
      <vt:lpstr>Codificación de Huffman</vt:lpstr>
      <vt:lpstr>Codificación de Huffman</vt:lpstr>
      <vt:lpstr>Codificación de Huffman</vt:lpstr>
      <vt:lpstr>Presentación de PowerPoint</vt:lpstr>
      <vt:lpstr>Presentación de PowerPoint</vt:lpstr>
      <vt:lpstr>Presentación de PowerPoint</vt:lpstr>
      <vt:lpstr>Presentación de PowerPoint</vt:lpstr>
      <vt:lpstr>TP N° 8: Tipo de datos ÁRBOL BINARIO – Árboles de Expresión</vt:lpstr>
      <vt:lpstr>TAD AB(ITEM) RECORRIDOS</vt:lpstr>
      <vt:lpstr>TAD AB(ITEM) RECORRIDOS</vt:lpstr>
      <vt:lpstr>TAD AB(ITEM) RECORRIDOS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USUARIO</cp:lastModifiedBy>
  <cp:revision>372</cp:revision>
  <dcterms:created xsi:type="dcterms:W3CDTF">2012-02-29T14:11:48Z</dcterms:created>
  <dcterms:modified xsi:type="dcterms:W3CDTF">2024-05-28T12:23:18Z</dcterms:modified>
</cp:coreProperties>
</file>