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99" r:id="rId9"/>
    <p:sldId id="415" r:id="rId10"/>
    <p:sldId id="416" r:id="rId11"/>
    <p:sldId id="402" r:id="rId12"/>
    <p:sldId id="403" r:id="rId13"/>
    <p:sldId id="400" r:id="rId14"/>
    <p:sldId id="401" r:id="rId15"/>
    <p:sldId id="417" r:id="rId16"/>
    <p:sldId id="418" r:id="rId17"/>
    <p:sldId id="419" r:id="rId18"/>
    <p:sldId id="420" r:id="rId19"/>
    <p:sldId id="303" r:id="rId20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33"/>
    <a:srgbClr val="CC99FF"/>
    <a:srgbClr val="C1C1FF"/>
    <a:srgbClr val="009900"/>
    <a:srgbClr val="FFFF00"/>
    <a:srgbClr val="99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6661" autoAdjust="0"/>
  </p:normalViewPr>
  <p:slideViewPr>
    <p:cSldViewPr showGuides="1">
      <p:cViewPr varScale="1">
        <p:scale>
          <a:sx n="71" d="100"/>
          <a:sy n="7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E0FAD9-B744-47EE-B894-0ADE387EC50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E21E8F3B-DD56-4AE0-B9FE-DACAAB21DBC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36BBC3-4D9E-47C5-84FF-9CB85D8F52D5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th-TH" altLang="en-US" smtClean="0">
              <a:ea typeface="Cordia New"/>
              <a:cs typeface="Cordia New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8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50ACF0-B31C-47FA-B35E-39F3531C8D72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th-TH" altLang="en-US" smtClean="0">
              <a:ea typeface="Cordia New"/>
              <a:cs typeface="Cordia New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8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48B1F-6AFF-4B52-AC32-7B4B647A91D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3985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AA04C-1F67-4172-9EC1-CD0BFAE9A96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7118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2548A-B01B-42A5-8DAB-2CE3E5FAA17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9879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5039-3DFA-4DD4-AB3C-6ED869E9E82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81153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4292-B9BB-4A8B-B62B-B18B0FB3957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4597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92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90889-1D1E-4236-9E50-7F6B3712267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3288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9C017-70F4-497D-B5D1-6FC443E8B76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8297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78C1-B282-4F83-8261-9FC32D78AE0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825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C751F-9945-4F8C-ACBB-E4197BA4D69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2614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AE36-BDDB-48EC-9E87-B3E3DD31FE6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22301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787F-35C7-4A59-9A7A-3BAE0C8A0C4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1219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4D5A-B8D6-4FCC-9CCB-C0A4A4694F8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035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506AA6C-5F28-4CEF-A4BE-6782BBE40A8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090" r:id="rId12"/>
    <p:sldLayoutId id="214748410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TPN°8: GRAFOS </a:t>
            </a:r>
            <a:r>
              <a:rPr lang="es-AR" altLang="en-US" sz="2000" smtClean="0"/>
              <a:t>(primera parte)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611188" y="153988"/>
            <a:ext cx="8229600" cy="1371600"/>
          </a:xfrm>
        </p:spPr>
        <p:txBody>
          <a:bodyPr/>
          <a:lstStyle/>
          <a:p>
            <a:r>
              <a:rPr lang="es-ES" altLang="en-US" smtClean="0"/>
              <a:t>Recorrido en Profundidad (DFS)</a:t>
            </a:r>
            <a:endParaRPr lang="en-US" altLang="en-US" smtClean="0"/>
          </a:p>
        </p:txBody>
      </p:sp>
      <p:grpSp>
        <p:nvGrpSpPr>
          <p:cNvPr id="25603" name="Group 73"/>
          <p:cNvGrpSpPr>
            <a:grpSpLocks/>
          </p:cNvGrpSpPr>
          <p:nvPr/>
        </p:nvGrpSpPr>
        <p:grpSpPr bwMode="auto">
          <a:xfrm>
            <a:off x="1154113" y="1550988"/>
            <a:ext cx="1952625" cy="1703387"/>
            <a:chOff x="1776" y="1511"/>
            <a:chExt cx="1855" cy="1487"/>
          </a:xfrm>
        </p:grpSpPr>
        <p:sp>
          <p:nvSpPr>
            <p:cNvPr id="25732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3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4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Oval 77"/>
            <p:cNvSpPr>
              <a:spLocks noChangeArrowheads="1"/>
            </p:cNvSpPr>
            <p:nvPr/>
          </p:nvSpPr>
          <p:spPr bwMode="auto">
            <a:xfrm>
              <a:off x="3262" y="1511"/>
              <a:ext cx="369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5736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69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1" name="Oval 80"/>
            <p:cNvSpPr>
              <a:spLocks noChangeArrowheads="1"/>
            </p:cNvSpPr>
            <p:nvPr/>
          </p:nvSpPr>
          <p:spPr bwMode="auto">
            <a:xfrm>
              <a:off x="2563" y="2081"/>
              <a:ext cx="373" cy="377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5739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0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1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2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4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" name="Group 196"/>
          <p:cNvGraphicFramePr>
            <a:graphicFrameLocks noGrp="1"/>
          </p:cNvGraphicFramePr>
          <p:nvPr/>
        </p:nvGraphicFramePr>
        <p:xfrm>
          <a:off x="4973638" y="1550988"/>
          <a:ext cx="889000" cy="2193925"/>
        </p:xfrm>
        <a:graphic>
          <a:graphicData uri="http://schemas.openxmlformats.org/drawingml/2006/table">
            <a:tbl>
              <a:tblPr/>
              <a:tblGrid>
                <a:gridCol w="44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101907"/>
                  </a:ext>
                </a:extLst>
              </a:tr>
            </a:tbl>
          </a:graphicData>
        </a:graphic>
      </p:graphicFrame>
      <p:graphicFrame>
        <p:nvGraphicFramePr>
          <p:cNvPr id="19" name="Group 220"/>
          <p:cNvGraphicFramePr>
            <a:graphicFrameLocks noGrp="1"/>
          </p:cNvGraphicFramePr>
          <p:nvPr/>
        </p:nvGraphicFramePr>
        <p:xfrm>
          <a:off x="6137275" y="1481138"/>
          <a:ext cx="460375" cy="366712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219"/>
          <p:cNvGraphicFramePr>
            <a:graphicFrameLocks noGrp="1"/>
          </p:cNvGraphicFramePr>
          <p:nvPr/>
        </p:nvGraphicFramePr>
        <p:xfrm>
          <a:off x="6888163" y="1457325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43" name="Line 217"/>
          <p:cNvSpPr>
            <a:spLocks noChangeShapeType="1"/>
          </p:cNvSpPr>
          <p:nvPr/>
        </p:nvSpPr>
        <p:spPr bwMode="auto">
          <a:xfrm>
            <a:off x="5543550" y="16827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Line 218"/>
          <p:cNvSpPr>
            <a:spLocks noChangeShapeType="1"/>
          </p:cNvSpPr>
          <p:nvPr/>
        </p:nvSpPr>
        <p:spPr bwMode="auto">
          <a:xfrm>
            <a:off x="6480175" y="1681163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221"/>
          <p:cNvGraphicFramePr>
            <a:graphicFrameLocks noGrp="1"/>
          </p:cNvGraphicFramePr>
          <p:nvPr/>
        </p:nvGraphicFramePr>
        <p:xfrm>
          <a:off x="6113463" y="1885950"/>
          <a:ext cx="461962" cy="365125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29"/>
          <p:cNvGraphicFramePr>
            <a:graphicFrameLocks noGrp="1"/>
          </p:cNvGraphicFramePr>
          <p:nvPr/>
        </p:nvGraphicFramePr>
        <p:xfrm>
          <a:off x="6892925" y="1871663"/>
          <a:ext cx="460375" cy="365125"/>
        </p:xfrm>
        <a:graphic>
          <a:graphicData uri="http://schemas.openxmlformats.org/drawingml/2006/table">
            <a:tbl>
              <a:tblPr/>
              <a:tblGrid>
                <a:gridCol w="25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4" marR="91314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4" marR="91314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61" name="Line 237"/>
          <p:cNvSpPr>
            <a:spLocks noChangeShapeType="1"/>
          </p:cNvSpPr>
          <p:nvPr/>
        </p:nvSpPr>
        <p:spPr bwMode="auto">
          <a:xfrm>
            <a:off x="5553075" y="2030413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Line 238"/>
          <p:cNvSpPr>
            <a:spLocks noChangeShapeType="1"/>
          </p:cNvSpPr>
          <p:nvPr/>
        </p:nvSpPr>
        <p:spPr bwMode="auto">
          <a:xfrm>
            <a:off x="6480175" y="2085975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Group 239"/>
          <p:cNvGraphicFramePr>
            <a:graphicFrameLocks noGrp="1"/>
          </p:cNvGraphicFramePr>
          <p:nvPr/>
        </p:nvGraphicFramePr>
        <p:xfrm>
          <a:off x="6113463" y="2292350"/>
          <a:ext cx="460375" cy="366713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47"/>
          <p:cNvGraphicFramePr>
            <a:graphicFrameLocks noGrp="1"/>
          </p:cNvGraphicFramePr>
          <p:nvPr/>
        </p:nvGraphicFramePr>
        <p:xfrm>
          <a:off x="6894513" y="2279650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79" name="Line 255"/>
          <p:cNvSpPr>
            <a:spLocks noChangeShapeType="1"/>
          </p:cNvSpPr>
          <p:nvPr/>
        </p:nvSpPr>
        <p:spPr bwMode="auto">
          <a:xfrm>
            <a:off x="5545138" y="2459038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0" name="Line 256"/>
          <p:cNvSpPr>
            <a:spLocks noChangeShapeType="1"/>
          </p:cNvSpPr>
          <p:nvPr/>
        </p:nvSpPr>
        <p:spPr bwMode="auto">
          <a:xfrm>
            <a:off x="6480175" y="24511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Group 257"/>
          <p:cNvGraphicFramePr>
            <a:graphicFrameLocks noGrp="1"/>
          </p:cNvGraphicFramePr>
          <p:nvPr/>
        </p:nvGraphicFramePr>
        <p:xfrm>
          <a:off x="6043613" y="3078163"/>
          <a:ext cx="461962" cy="366712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265"/>
          <p:cNvGraphicFramePr>
            <a:graphicFrameLocks noGrp="1"/>
          </p:cNvGraphicFramePr>
          <p:nvPr/>
        </p:nvGraphicFramePr>
        <p:xfrm>
          <a:off x="7615238" y="2308225"/>
          <a:ext cx="460375" cy="366713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97" name="Line 273"/>
          <p:cNvSpPr>
            <a:spLocks noChangeShapeType="1"/>
          </p:cNvSpPr>
          <p:nvPr/>
        </p:nvSpPr>
        <p:spPr bwMode="auto">
          <a:xfrm>
            <a:off x="5543550" y="324485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8" name="Line 274"/>
          <p:cNvSpPr>
            <a:spLocks noChangeShapeType="1"/>
          </p:cNvSpPr>
          <p:nvPr/>
        </p:nvSpPr>
        <p:spPr bwMode="auto">
          <a:xfrm>
            <a:off x="7239000" y="24511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99" name="60 Grupo"/>
          <p:cNvGrpSpPr>
            <a:grpSpLocks/>
          </p:cNvGrpSpPr>
          <p:nvPr/>
        </p:nvGrpSpPr>
        <p:grpSpPr bwMode="auto">
          <a:xfrm>
            <a:off x="7239000" y="1604963"/>
            <a:ext cx="433388" cy="266700"/>
            <a:chOff x="4714876" y="4786322"/>
            <a:chExt cx="857256" cy="273692"/>
          </a:xfrm>
        </p:grpSpPr>
        <p:cxnSp>
          <p:nvCxnSpPr>
            <p:cNvPr id="36" name="41 Conector angular"/>
            <p:cNvCxnSpPr/>
            <p:nvPr/>
          </p:nvCxnSpPr>
          <p:spPr>
            <a:xfrm>
              <a:off x="4714876" y="4786322"/>
              <a:ext cx="715949" cy="162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43 Conector angular"/>
            <p:cNvCxnSpPr/>
            <p:nvPr/>
          </p:nvCxnSpPr>
          <p:spPr>
            <a:xfrm rot="5400000">
              <a:off x="5321735" y="4892274"/>
              <a:ext cx="215044" cy="31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46 Conector recto"/>
            <p:cNvCxnSpPr/>
            <p:nvPr/>
          </p:nvCxnSpPr>
          <p:spPr>
            <a:xfrm>
              <a:off x="5286379" y="5001366"/>
              <a:ext cx="285753" cy="1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47 Conector recto"/>
            <p:cNvCxnSpPr/>
            <p:nvPr/>
          </p:nvCxnSpPr>
          <p:spPr>
            <a:xfrm>
              <a:off x="5273819" y="5058384"/>
              <a:ext cx="285753" cy="16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700" name="61 Grupo"/>
          <p:cNvGrpSpPr>
            <a:grpSpLocks/>
          </p:cNvGrpSpPr>
          <p:nvPr/>
        </p:nvGrpSpPr>
        <p:grpSpPr bwMode="auto">
          <a:xfrm>
            <a:off x="7239000" y="2036763"/>
            <a:ext cx="463550" cy="171450"/>
            <a:chOff x="4714876" y="5213362"/>
            <a:chExt cx="857256" cy="273692"/>
          </a:xfrm>
        </p:grpSpPr>
        <p:cxnSp>
          <p:nvCxnSpPr>
            <p:cNvPr id="41" name="48 Conector angular"/>
            <p:cNvCxnSpPr/>
            <p:nvPr/>
          </p:nvCxnSpPr>
          <p:spPr>
            <a:xfrm>
              <a:off x="4714876" y="5213362"/>
              <a:ext cx="713402" cy="253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9 Conector angular"/>
            <p:cNvCxnSpPr/>
            <p:nvPr/>
          </p:nvCxnSpPr>
          <p:spPr>
            <a:xfrm rot="5400000">
              <a:off x="5322043" y="5319597"/>
              <a:ext cx="215405" cy="29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50 Conector recto"/>
            <p:cNvCxnSpPr/>
            <p:nvPr/>
          </p:nvCxnSpPr>
          <p:spPr>
            <a:xfrm>
              <a:off x="5287360" y="5428767"/>
              <a:ext cx="2847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51 Conector recto"/>
            <p:cNvCxnSpPr/>
            <p:nvPr/>
          </p:nvCxnSpPr>
          <p:spPr>
            <a:xfrm>
              <a:off x="5275616" y="5484519"/>
              <a:ext cx="284772" cy="25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701" name="62 Grupo"/>
          <p:cNvGrpSpPr>
            <a:grpSpLocks/>
          </p:cNvGrpSpPr>
          <p:nvPr/>
        </p:nvGrpSpPr>
        <p:grpSpPr bwMode="auto">
          <a:xfrm>
            <a:off x="7954963" y="2541588"/>
            <a:ext cx="433387" cy="265112"/>
            <a:chOff x="6072198" y="5686132"/>
            <a:chExt cx="857256" cy="273692"/>
          </a:xfrm>
        </p:grpSpPr>
        <p:cxnSp>
          <p:nvCxnSpPr>
            <p:cNvPr id="46" name="52 Conector angular"/>
            <p:cNvCxnSpPr/>
            <p:nvPr/>
          </p:nvCxnSpPr>
          <p:spPr>
            <a:xfrm>
              <a:off x="6072198" y="5686132"/>
              <a:ext cx="715951" cy="163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53 Conector angular"/>
            <p:cNvCxnSpPr/>
            <p:nvPr/>
          </p:nvCxnSpPr>
          <p:spPr>
            <a:xfrm rot="5400000">
              <a:off x="6679232" y="5791908"/>
              <a:ext cx="214692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54 Conector recto"/>
            <p:cNvCxnSpPr/>
            <p:nvPr/>
          </p:nvCxnSpPr>
          <p:spPr>
            <a:xfrm>
              <a:off x="6643703" y="5900824"/>
              <a:ext cx="285751" cy="1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55 Conector recto"/>
            <p:cNvCxnSpPr/>
            <p:nvPr/>
          </p:nvCxnSpPr>
          <p:spPr>
            <a:xfrm>
              <a:off x="6631142" y="5958186"/>
              <a:ext cx="285751" cy="16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702" name="63 Grupo"/>
          <p:cNvGrpSpPr>
            <a:grpSpLocks/>
          </p:cNvGrpSpPr>
          <p:nvPr/>
        </p:nvGrpSpPr>
        <p:grpSpPr bwMode="auto">
          <a:xfrm>
            <a:off x="6380163" y="3232150"/>
            <a:ext cx="433387" cy="268288"/>
            <a:chOff x="3357554" y="6455104"/>
            <a:chExt cx="857256" cy="273692"/>
          </a:xfrm>
        </p:grpSpPr>
        <p:cxnSp>
          <p:nvCxnSpPr>
            <p:cNvPr id="51" name="56 Conector angular"/>
            <p:cNvCxnSpPr/>
            <p:nvPr/>
          </p:nvCxnSpPr>
          <p:spPr>
            <a:xfrm>
              <a:off x="3357554" y="6455104"/>
              <a:ext cx="715951" cy="162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7 Conector angular"/>
            <p:cNvCxnSpPr/>
            <p:nvPr/>
          </p:nvCxnSpPr>
          <p:spPr>
            <a:xfrm rot="5400000">
              <a:off x="3965049" y="6562039"/>
              <a:ext cx="213771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8 Conector recto"/>
            <p:cNvCxnSpPr/>
            <p:nvPr/>
          </p:nvCxnSpPr>
          <p:spPr>
            <a:xfrm>
              <a:off x="3929059" y="6668875"/>
              <a:ext cx="285751" cy="1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9 Conector recto"/>
            <p:cNvCxnSpPr/>
            <p:nvPr/>
          </p:nvCxnSpPr>
          <p:spPr>
            <a:xfrm>
              <a:off x="3916498" y="6727176"/>
              <a:ext cx="285751" cy="1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CuadroTexto 72"/>
          <p:cNvSpPr txBox="1">
            <a:spLocks noChangeArrowheads="1"/>
          </p:cNvSpPr>
          <p:nvPr/>
        </p:nvSpPr>
        <p:spPr bwMode="auto">
          <a:xfrm>
            <a:off x="1308100" y="400526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DFS(A):</a:t>
            </a:r>
            <a:r>
              <a:rPr lang="en-US" altLang="en-US" sz="1800"/>
              <a:t> &lt;</a:t>
            </a:r>
          </a:p>
        </p:txBody>
      </p:sp>
      <p:sp>
        <p:nvSpPr>
          <p:cNvPr id="71" name="CuadroTexto 70"/>
          <p:cNvSpPr txBox="1">
            <a:spLocks noChangeArrowheads="1"/>
          </p:cNvSpPr>
          <p:nvPr/>
        </p:nvSpPr>
        <p:spPr bwMode="auto">
          <a:xfrm>
            <a:off x="2381250" y="3989388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A,</a:t>
            </a:r>
            <a:endParaRPr lang="en-US" altLang="en-US" sz="1800"/>
          </a:p>
        </p:txBody>
      </p:sp>
      <p:sp>
        <p:nvSpPr>
          <p:cNvPr id="72" name="CuadroTexto 71"/>
          <p:cNvSpPr txBox="1">
            <a:spLocks noChangeArrowheads="1"/>
          </p:cNvSpPr>
          <p:nvPr/>
        </p:nvSpPr>
        <p:spPr bwMode="auto">
          <a:xfrm>
            <a:off x="6365875" y="1411288"/>
            <a:ext cx="3111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</a:rPr>
              <a:t>1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74" name="CuadroTexto 73"/>
          <p:cNvSpPr txBox="1">
            <a:spLocks noChangeArrowheads="1"/>
          </p:cNvSpPr>
          <p:nvPr/>
        </p:nvSpPr>
        <p:spPr bwMode="auto">
          <a:xfrm>
            <a:off x="2733675" y="3995738"/>
            <a:ext cx="54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B,</a:t>
            </a:r>
            <a:endParaRPr lang="en-US" altLang="en-US" sz="1800"/>
          </a:p>
        </p:txBody>
      </p:sp>
      <p:sp>
        <p:nvSpPr>
          <p:cNvPr id="75" name="CuadroTexto 74"/>
          <p:cNvSpPr txBox="1">
            <a:spLocks noChangeArrowheads="1"/>
          </p:cNvSpPr>
          <p:nvPr/>
        </p:nvSpPr>
        <p:spPr bwMode="auto">
          <a:xfrm>
            <a:off x="6373813" y="1819275"/>
            <a:ext cx="31115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</a:rPr>
              <a:t>2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76" name="CuadroTexto 75"/>
          <p:cNvSpPr txBox="1">
            <a:spLocks noChangeArrowheads="1"/>
          </p:cNvSpPr>
          <p:nvPr/>
        </p:nvSpPr>
        <p:spPr bwMode="auto">
          <a:xfrm>
            <a:off x="3094038" y="3995738"/>
            <a:ext cx="541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C,</a:t>
            </a:r>
            <a:endParaRPr lang="en-US" altLang="en-US" sz="1800"/>
          </a:p>
        </p:txBody>
      </p:sp>
      <p:sp>
        <p:nvSpPr>
          <p:cNvPr id="77" name="CuadroTexto 76"/>
          <p:cNvSpPr txBox="1">
            <a:spLocks noChangeArrowheads="1"/>
          </p:cNvSpPr>
          <p:nvPr/>
        </p:nvSpPr>
        <p:spPr bwMode="auto">
          <a:xfrm>
            <a:off x="7118350" y="2208213"/>
            <a:ext cx="3111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</a:rPr>
              <a:t>3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78" name="CuadroTexto 77"/>
          <p:cNvSpPr txBox="1">
            <a:spLocks noChangeArrowheads="1"/>
          </p:cNvSpPr>
          <p:nvPr/>
        </p:nvSpPr>
        <p:spPr bwMode="auto">
          <a:xfrm>
            <a:off x="3492500" y="4005263"/>
            <a:ext cx="541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D,</a:t>
            </a:r>
            <a:endParaRPr lang="en-US" altLang="en-US" sz="1800"/>
          </a:p>
        </p:txBody>
      </p:sp>
      <p:sp>
        <p:nvSpPr>
          <p:cNvPr id="79" name="CuadroTexto 78"/>
          <p:cNvSpPr txBox="1">
            <a:spLocks noChangeArrowheads="1"/>
          </p:cNvSpPr>
          <p:nvPr/>
        </p:nvSpPr>
        <p:spPr bwMode="auto">
          <a:xfrm>
            <a:off x="7835900" y="2254250"/>
            <a:ext cx="3111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</a:rPr>
              <a:t>3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80" name="CuadroTexto 79"/>
          <p:cNvSpPr txBox="1">
            <a:spLocks noChangeArrowheads="1"/>
          </p:cNvSpPr>
          <p:nvPr/>
        </p:nvSpPr>
        <p:spPr bwMode="auto">
          <a:xfrm>
            <a:off x="3851275" y="4005263"/>
            <a:ext cx="54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</a:t>
            </a:r>
            <a:endParaRPr lang="en-US" altLang="en-US" sz="1800"/>
          </a:p>
        </p:txBody>
      </p:sp>
      <p:sp>
        <p:nvSpPr>
          <p:cNvPr id="25713" name="CuadroTexto 80"/>
          <p:cNvSpPr txBox="1">
            <a:spLocks noChangeArrowheads="1"/>
          </p:cNvSpPr>
          <p:nvPr/>
        </p:nvSpPr>
        <p:spPr bwMode="auto">
          <a:xfrm>
            <a:off x="4105275" y="4005263"/>
            <a:ext cx="541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&gt;</a:t>
            </a:r>
          </a:p>
        </p:txBody>
      </p:sp>
      <p:sp>
        <p:nvSpPr>
          <p:cNvPr id="82" name="CuadroTexto 81"/>
          <p:cNvSpPr txBox="1">
            <a:spLocks noChangeArrowheads="1"/>
          </p:cNvSpPr>
          <p:nvPr/>
        </p:nvSpPr>
        <p:spPr bwMode="auto">
          <a:xfrm>
            <a:off x="1308100" y="4010025"/>
            <a:ext cx="2628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DFS(B):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DFS(C):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DFS(D):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DFS(E):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DFS(F):</a:t>
            </a:r>
            <a:r>
              <a:rPr lang="en-US" altLang="en-US" sz="1800"/>
              <a:t> &lt; F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6" name="Oval 78"/>
          <p:cNvSpPr>
            <a:spLocks noChangeArrowheads="1"/>
          </p:cNvSpPr>
          <p:nvPr/>
        </p:nvSpPr>
        <p:spPr bwMode="auto">
          <a:xfrm>
            <a:off x="3495675" y="2130425"/>
            <a:ext cx="392113" cy="431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sz="2000" dirty="0" smtClean="0">
                <a:solidFill>
                  <a:schemeClr val="bg1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72" grpId="0" animBg="1"/>
      <p:bldP spid="72" grpId="1" animBg="1"/>
      <p:bldP spid="74" grpId="0"/>
      <p:bldP spid="75" grpId="0" animBg="1"/>
      <p:bldP spid="75" grpId="1" animBg="1"/>
      <p:bldP spid="76" grpId="0"/>
      <p:bldP spid="77" grpId="0" animBg="1"/>
      <p:bldP spid="77" grpId="1" animBg="1"/>
      <p:bldP spid="78" grpId="0"/>
      <p:bldP spid="79" grpId="0" animBg="1"/>
      <p:bldP spid="79" grpId="1" animBg="1"/>
      <p:bldP spid="80" grpId="0"/>
      <p:bldP spid="25713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Orden Topológico</a:t>
            </a:r>
            <a:endParaRPr lang="es-AR" altLang="en-US" sz="4000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3024188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5400675" cy="13239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AR" altLang="en-US" sz="2000"/>
              <a:t>Dado un</a:t>
            </a:r>
            <a:r>
              <a:rPr lang="es-AR" altLang="en-US" sz="2000" b="1" i="1"/>
              <a:t> </a:t>
            </a:r>
            <a:r>
              <a:rPr lang="es-AR" altLang="en-US" sz="2000" b="1" i="1">
                <a:solidFill>
                  <a:srgbClr val="CC0000"/>
                </a:solidFill>
              </a:rPr>
              <a:t>digrafo acíclico (dag)</a:t>
            </a:r>
            <a:r>
              <a:rPr lang="es-AR" altLang="en-US" sz="2000"/>
              <a:t>, un orden topológico consiste en clasificar sus nodos de manera que si existe un camino del vértice v al vértice w, entonces v aparece antes de w en la clasificación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1341438"/>
            <a:ext cx="2219325" cy="50069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Orden Topológico</a:t>
            </a:r>
            <a:br>
              <a:rPr lang="es-ES_tradnl" altLang="en-US" sz="4000" smtClean="0"/>
            </a:br>
            <a:r>
              <a:rPr lang="es-ES_tradnl" altLang="en-US" sz="4000" smtClean="0"/>
              <a:t>Ejemplo Listado</a:t>
            </a:r>
            <a:endParaRPr lang="es-AR" altLang="en-US" sz="4000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302418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339975" y="1916113"/>
            <a:ext cx="984250" cy="52863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 b="1">
                <a:solidFill>
                  <a:srgbClr val="CC0000"/>
                </a:solidFill>
              </a:rPr>
              <a:t>DAG</a:t>
            </a:r>
            <a:endParaRPr lang="es-AR" altLang="en-US" sz="2800" b="1">
              <a:solidFill>
                <a:srgbClr val="CC0000"/>
              </a:solidFill>
            </a:endParaRPr>
          </a:p>
        </p:txBody>
      </p:sp>
      <p:graphicFrame>
        <p:nvGraphicFramePr>
          <p:cNvPr id="75923" name="Group 147"/>
          <p:cNvGraphicFramePr>
            <a:graphicFrameLocks noGrp="1"/>
          </p:cNvGraphicFramePr>
          <p:nvPr>
            <p:ph idx="4294967295"/>
          </p:nvPr>
        </p:nvGraphicFramePr>
        <p:xfrm>
          <a:off x="5867400" y="476250"/>
          <a:ext cx="2230438" cy="3413125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val="48072858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450310528"/>
                    </a:ext>
                  </a:extLst>
                </a:gridCol>
              </a:tblGrid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Nodo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Previo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69190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91145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150892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0 3 5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420466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47077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1 3 6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011336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18379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132456"/>
                  </a:ext>
                </a:extLst>
              </a:tr>
            </a:tbl>
          </a:graphicData>
        </a:graphic>
      </p:graphicFrame>
      <p:sp>
        <p:nvSpPr>
          <p:cNvPr id="75925" name="Oval 149"/>
          <p:cNvSpPr>
            <a:spLocks noChangeArrowheads="1"/>
          </p:cNvSpPr>
          <p:nvPr/>
        </p:nvSpPr>
        <p:spPr bwMode="auto">
          <a:xfrm>
            <a:off x="6516688" y="24209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6" name="Oval 150"/>
          <p:cNvSpPr>
            <a:spLocks noChangeArrowheads="1"/>
          </p:cNvSpPr>
          <p:nvPr/>
        </p:nvSpPr>
        <p:spPr bwMode="auto">
          <a:xfrm>
            <a:off x="6516688" y="37163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7" name="Oval 151"/>
          <p:cNvSpPr>
            <a:spLocks noChangeArrowheads="1"/>
          </p:cNvSpPr>
          <p:nvPr/>
        </p:nvSpPr>
        <p:spPr bwMode="auto">
          <a:xfrm>
            <a:off x="6516688" y="11969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8" name="Oval 152"/>
          <p:cNvSpPr>
            <a:spLocks noChangeArrowheads="1"/>
          </p:cNvSpPr>
          <p:nvPr/>
        </p:nvSpPr>
        <p:spPr bwMode="auto">
          <a:xfrm>
            <a:off x="6516688" y="16287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9" name="Oval 153"/>
          <p:cNvSpPr>
            <a:spLocks noChangeArrowheads="1"/>
          </p:cNvSpPr>
          <p:nvPr/>
        </p:nvSpPr>
        <p:spPr bwMode="auto">
          <a:xfrm>
            <a:off x="6516688" y="29257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0" name="Oval 154"/>
          <p:cNvSpPr>
            <a:spLocks noChangeArrowheads="1"/>
          </p:cNvSpPr>
          <p:nvPr/>
        </p:nvSpPr>
        <p:spPr bwMode="auto">
          <a:xfrm>
            <a:off x="6516688" y="32845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1" name="Oval 155"/>
          <p:cNvSpPr>
            <a:spLocks noChangeArrowheads="1"/>
          </p:cNvSpPr>
          <p:nvPr/>
        </p:nvSpPr>
        <p:spPr bwMode="auto">
          <a:xfrm>
            <a:off x="6516688" y="20605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3" name="Oval 157"/>
          <p:cNvSpPr>
            <a:spLocks noChangeArrowheads="1"/>
          </p:cNvSpPr>
          <p:nvPr/>
        </p:nvSpPr>
        <p:spPr bwMode="auto">
          <a:xfrm>
            <a:off x="6661150" y="24209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4" name="Oval 158"/>
          <p:cNvSpPr>
            <a:spLocks noChangeArrowheads="1"/>
          </p:cNvSpPr>
          <p:nvPr/>
        </p:nvSpPr>
        <p:spPr bwMode="auto">
          <a:xfrm>
            <a:off x="6661150" y="37163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5" name="Oval 159"/>
          <p:cNvSpPr>
            <a:spLocks noChangeArrowheads="1"/>
          </p:cNvSpPr>
          <p:nvPr/>
        </p:nvSpPr>
        <p:spPr bwMode="auto">
          <a:xfrm>
            <a:off x="6661150" y="11969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6" name="Oval 160"/>
          <p:cNvSpPr>
            <a:spLocks noChangeArrowheads="1"/>
          </p:cNvSpPr>
          <p:nvPr/>
        </p:nvSpPr>
        <p:spPr bwMode="auto">
          <a:xfrm>
            <a:off x="6661150" y="16287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7" name="Oval 161"/>
          <p:cNvSpPr>
            <a:spLocks noChangeArrowheads="1"/>
          </p:cNvSpPr>
          <p:nvPr/>
        </p:nvSpPr>
        <p:spPr bwMode="auto">
          <a:xfrm>
            <a:off x="6661150" y="2925763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8" name="Oval 162"/>
          <p:cNvSpPr>
            <a:spLocks noChangeArrowheads="1"/>
          </p:cNvSpPr>
          <p:nvPr/>
        </p:nvSpPr>
        <p:spPr bwMode="auto">
          <a:xfrm>
            <a:off x="6661150" y="32845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9" name="Oval 163"/>
          <p:cNvSpPr>
            <a:spLocks noChangeArrowheads="1"/>
          </p:cNvSpPr>
          <p:nvPr/>
        </p:nvSpPr>
        <p:spPr bwMode="auto">
          <a:xfrm>
            <a:off x="6661150" y="20605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6012" name="Group 236"/>
          <p:cNvGraphicFramePr>
            <a:graphicFrameLocks noGrp="1"/>
          </p:cNvGraphicFramePr>
          <p:nvPr/>
        </p:nvGraphicFramePr>
        <p:xfrm>
          <a:off x="3851275" y="4375150"/>
          <a:ext cx="4113213" cy="56673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1026359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1518725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840926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63005629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55420783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629960987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27872453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384494255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OT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143543"/>
                  </a:ext>
                </a:extLst>
              </a:tr>
            </a:tbl>
          </a:graphicData>
        </a:graphic>
      </p:graphicFrame>
      <p:sp>
        <p:nvSpPr>
          <p:cNvPr id="75976" name="Text Box 200"/>
          <p:cNvSpPr txBox="1">
            <a:spLocks noChangeArrowheads="1"/>
          </p:cNvSpPr>
          <p:nvPr/>
        </p:nvSpPr>
        <p:spPr bwMode="auto">
          <a:xfrm>
            <a:off x="4972050" y="444658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5977" name="Text Box 201"/>
          <p:cNvSpPr txBox="1">
            <a:spLocks noChangeArrowheads="1"/>
          </p:cNvSpPr>
          <p:nvPr/>
        </p:nvSpPr>
        <p:spPr bwMode="auto">
          <a:xfrm>
            <a:off x="5475288" y="4448175"/>
            <a:ext cx="344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5978" name="Text Box 202"/>
          <p:cNvSpPr txBox="1">
            <a:spLocks noChangeArrowheads="1"/>
          </p:cNvSpPr>
          <p:nvPr/>
        </p:nvSpPr>
        <p:spPr bwMode="auto">
          <a:xfrm>
            <a:off x="589280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5979" name="Text Box 203"/>
          <p:cNvSpPr txBox="1">
            <a:spLocks noChangeArrowheads="1"/>
          </p:cNvSpPr>
          <p:nvPr/>
        </p:nvSpPr>
        <p:spPr bwMode="auto">
          <a:xfrm>
            <a:off x="632460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980" name="Text Box 204"/>
          <p:cNvSpPr txBox="1">
            <a:spLocks noChangeArrowheads="1"/>
          </p:cNvSpPr>
          <p:nvPr/>
        </p:nvSpPr>
        <p:spPr bwMode="auto">
          <a:xfrm>
            <a:off x="669925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5981" name="Text Box 205"/>
          <p:cNvSpPr txBox="1">
            <a:spLocks noChangeArrowheads="1"/>
          </p:cNvSpPr>
          <p:nvPr/>
        </p:nvSpPr>
        <p:spPr bwMode="auto">
          <a:xfrm>
            <a:off x="713105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982" name="Text Box 206"/>
          <p:cNvSpPr txBox="1">
            <a:spLocks noChangeArrowheads="1"/>
          </p:cNvSpPr>
          <p:nvPr/>
        </p:nvSpPr>
        <p:spPr bwMode="auto">
          <a:xfrm>
            <a:off x="7548563" y="4452938"/>
            <a:ext cx="344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76011" name="Group 235"/>
          <p:cNvGraphicFramePr>
            <a:graphicFrameLocks noGrp="1"/>
          </p:cNvGraphicFramePr>
          <p:nvPr/>
        </p:nvGraphicFramePr>
        <p:xfrm>
          <a:off x="3860800" y="5167313"/>
          <a:ext cx="4113213" cy="566737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96576043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70574097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79273892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42417688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86411393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71303472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28496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668800124"/>
                    </a:ext>
                  </a:extLst>
                </a:gridCol>
              </a:tblGrid>
              <a:tr h="5667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OT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435184"/>
                  </a:ext>
                </a:extLst>
              </a:tr>
            </a:tbl>
          </a:graphicData>
        </a:graphic>
      </p:graphicFrame>
      <p:sp>
        <p:nvSpPr>
          <p:cNvPr id="76003" name="Text Box 227"/>
          <p:cNvSpPr txBox="1">
            <a:spLocks noChangeArrowheads="1"/>
          </p:cNvSpPr>
          <p:nvPr/>
        </p:nvSpPr>
        <p:spPr bwMode="auto">
          <a:xfrm>
            <a:off x="4981575" y="5238750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6004" name="Text Box 228"/>
          <p:cNvSpPr txBox="1">
            <a:spLocks noChangeArrowheads="1"/>
          </p:cNvSpPr>
          <p:nvPr/>
        </p:nvSpPr>
        <p:spPr bwMode="auto">
          <a:xfrm>
            <a:off x="5484813" y="5240338"/>
            <a:ext cx="344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76005" name="Text Box 229"/>
          <p:cNvSpPr txBox="1">
            <a:spLocks noChangeArrowheads="1"/>
          </p:cNvSpPr>
          <p:nvPr/>
        </p:nvSpPr>
        <p:spPr bwMode="auto">
          <a:xfrm>
            <a:off x="590232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6006" name="Text Box 230"/>
          <p:cNvSpPr txBox="1">
            <a:spLocks noChangeArrowheads="1"/>
          </p:cNvSpPr>
          <p:nvPr/>
        </p:nvSpPr>
        <p:spPr bwMode="auto">
          <a:xfrm>
            <a:off x="633412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6007" name="Text Box 231"/>
          <p:cNvSpPr txBox="1">
            <a:spLocks noChangeArrowheads="1"/>
          </p:cNvSpPr>
          <p:nvPr/>
        </p:nvSpPr>
        <p:spPr bwMode="auto">
          <a:xfrm>
            <a:off x="6740525" y="522922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6008" name="Text Box 232"/>
          <p:cNvSpPr txBox="1">
            <a:spLocks noChangeArrowheads="1"/>
          </p:cNvSpPr>
          <p:nvPr/>
        </p:nvSpPr>
        <p:spPr bwMode="auto">
          <a:xfrm>
            <a:off x="714057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6009" name="Text Box 233"/>
          <p:cNvSpPr txBox="1">
            <a:spLocks noChangeArrowheads="1"/>
          </p:cNvSpPr>
          <p:nvPr/>
        </p:nvSpPr>
        <p:spPr bwMode="auto">
          <a:xfrm>
            <a:off x="7558088" y="5245100"/>
            <a:ext cx="344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76" grpId="0"/>
      <p:bldP spid="75977" grpId="0"/>
      <p:bldP spid="75978" grpId="0"/>
      <p:bldP spid="75979" grpId="0"/>
      <p:bldP spid="75980" grpId="0"/>
      <p:bldP spid="75981" grpId="0"/>
      <p:bldP spid="75982" grpId="0"/>
      <p:bldP spid="76003" grpId="0"/>
      <p:bldP spid="76004" grpId="0"/>
      <p:bldP spid="76005" grpId="0"/>
      <p:bldP spid="76006" grpId="0"/>
      <p:bldP spid="76007" grpId="0"/>
      <p:bldP spid="76008" grpId="0"/>
      <p:bldP spid="760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4000" smtClean="0"/>
              <a:t>Ciclo Euleriano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68313" y="1557338"/>
            <a:ext cx="3671887" cy="955675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Ciclo que contiene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>
                <a:solidFill>
                  <a:srgbClr val="990099"/>
                </a:solidFill>
              </a:rPr>
              <a:t>TODAS LAS </a:t>
            </a:r>
            <a:r>
              <a:rPr lang="es-AR" altLang="en-US" sz="2000" b="1">
                <a:solidFill>
                  <a:srgbClr val="990099"/>
                </a:solidFill>
              </a:rPr>
              <a:t>ARISTAS</a:t>
            </a:r>
            <a:r>
              <a:rPr lang="es-AR" altLang="en-US" sz="2000">
                <a:solidFill>
                  <a:srgbClr val="990099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del grafo en consideración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132138" y="2651125"/>
            <a:ext cx="5761037" cy="8953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6600"/>
                </a:solidFill>
              </a:rPr>
              <a:t>TEOREMA DE  EULER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Un grafo conexo G admite un ciclo euleriano sii todo vértice de G tiene grado par</a:t>
            </a:r>
          </a:p>
        </p:txBody>
      </p:sp>
      <p:grpSp>
        <p:nvGrpSpPr>
          <p:cNvPr id="28677" name="Group 24"/>
          <p:cNvGrpSpPr>
            <a:grpSpLocks/>
          </p:cNvGrpSpPr>
          <p:nvPr/>
        </p:nvGrpSpPr>
        <p:grpSpPr bwMode="auto">
          <a:xfrm>
            <a:off x="5076825" y="620713"/>
            <a:ext cx="3455988" cy="1933575"/>
            <a:chOff x="2744" y="935"/>
            <a:chExt cx="2586" cy="1398"/>
          </a:xfrm>
        </p:grpSpPr>
        <p:pic>
          <p:nvPicPr>
            <p:cNvPr id="28707" name="Picture 4" descr="Puentes de Koenigsber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935"/>
              <a:ext cx="2586" cy="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8708" name="Group 6"/>
            <p:cNvGrpSpPr>
              <a:grpSpLocks/>
            </p:cNvGrpSpPr>
            <p:nvPr/>
          </p:nvGrpSpPr>
          <p:grpSpPr bwMode="auto">
            <a:xfrm>
              <a:off x="3061" y="936"/>
              <a:ext cx="1782" cy="1397"/>
              <a:chOff x="3061" y="936"/>
              <a:chExt cx="1782" cy="1397"/>
            </a:xfrm>
          </p:grpSpPr>
          <p:sp>
            <p:nvSpPr>
              <p:cNvPr id="28709" name="Text Box 7"/>
              <p:cNvSpPr txBox="1">
                <a:spLocks noChangeArrowheads="1"/>
              </p:cNvSpPr>
              <p:nvPr/>
            </p:nvSpPr>
            <p:spPr bwMode="auto">
              <a:xfrm>
                <a:off x="4014" y="936"/>
                <a:ext cx="286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C</a:t>
                </a:r>
              </a:p>
            </p:txBody>
          </p:sp>
          <p:sp>
            <p:nvSpPr>
              <p:cNvPr id="28710" name="Text Box 8"/>
              <p:cNvSpPr txBox="1">
                <a:spLocks noChangeArrowheads="1"/>
              </p:cNvSpPr>
              <p:nvPr/>
            </p:nvSpPr>
            <p:spPr bwMode="auto">
              <a:xfrm>
                <a:off x="3470" y="1570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28711" name="Text Box 9"/>
              <p:cNvSpPr txBox="1">
                <a:spLocks noChangeArrowheads="1"/>
              </p:cNvSpPr>
              <p:nvPr/>
            </p:nvSpPr>
            <p:spPr bwMode="auto">
              <a:xfrm>
                <a:off x="3061" y="2068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28712" name="Text Box 10"/>
              <p:cNvSpPr txBox="1">
                <a:spLocks noChangeArrowheads="1"/>
              </p:cNvSpPr>
              <p:nvPr/>
            </p:nvSpPr>
            <p:spPr bwMode="auto">
              <a:xfrm>
                <a:off x="4558" y="1751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1403350" y="2708275"/>
            <a:ext cx="1295400" cy="1584325"/>
            <a:chOff x="693" y="2296"/>
            <a:chExt cx="1461" cy="1497"/>
          </a:xfrm>
        </p:grpSpPr>
        <p:sp>
          <p:nvSpPr>
            <p:cNvPr id="28696" name="Line 12"/>
            <p:cNvSpPr>
              <a:spLocks noChangeShapeType="1"/>
            </p:cNvSpPr>
            <p:nvPr/>
          </p:nvSpPr>
          <p:spPr bwMode="auto">
            <a:xfrm>
              <a:off x="1156" y="2387"/>
              <a:ext cx="862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0"/>
            <p:cNvSpPr>
              <a:spLocks noChangeShapeType="1"/>
            </p:cNvSpPr>
            <p:nvPr/>
          </p:nvSpPr>
          <p:spPr bwMode="auto">
            <a:xfrm flipV="1">
              <a:off x="1156" y="3022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auto">
            <a:xfrm flipV="1">
              <a:off x="1111" y="3158"/>
              <a:ext cx="8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Oval 7"/>
            <p:cNvSpPr>
              <a:spLocks noChangeArrowheads="1"/>
            </p:cNvSpPr>
            <p:nvPr/>
          </p:nvSpPr>
          <p:spPr bwMode="auto">
            <a:xfrm>
              <a:off x="1837" y="288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D</a:t>
              </a:r>
            </a:p>
          </p:txBody>
        </p:sp>
        <p:sp>
          <p:nvSpPr>
            <p:cNvPr id="28700" name="Arc 16"/>
            <p:cNvSpPr>
              <a:spLocks/>
            </p:cNvSpPr>
            <p:nvPr/>
          </p:nvSpPr>
          <p:spPr bwMode="auto">
            <a:xfrm rot="-7909340">
              <a:off x="675" y="2568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Arc 17"/>
            <p:cNvSpPr>
              <a:spLocks/>
            </p:cNvSpPr>
            <p:nvPr/>
          </p:nvSpPr>
          <p:spPr bwMode="auto">
            <a:xfrm rot="-7909340">
              <a:off x="666" y="3185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Arc 18"/>
            <p:cNvSpPr>
              <a:spLocks/>
            </p:cNvSpPr>
            <p:nvPr/>
          </p:nvSpPr>
          <p:spPr bwMode="auto">
            <a:xfrm rot="7909340" flipH="1">
              <a:off x="921" y="2568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Arc 19"/>
            <p:cNvSpPr>
              <a:spLocks/>
            </p:cNvSpPr>
            <p:nvPr/>
          </p:nvSpPr>
          <p:spPr bwMode="auto">
            <a:xfrm rot="7909340" flipH="1">
              <a:off x="948" y="3185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7"/>
            <p:cNvSpPr>
              <a:spLocks noChangeArrowheads="1"/>
            </p:cNvSpPr>
            <p:nvPr/>
          </p:nvSpPr>
          <p:spPr bwMode="auto">
            <a:xfrm>
              <a:off x="839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B</a:t>
              </a:r>
            </a:p>
          </p:txBody>
        </p:sp>
        <p:sp>
          <p:nvSpPr>
            <p:cNvPr id="28705" name="Oval 7"/>
            <p:cNvSpPr>
              <a:spLocks noChangeArrowheads="1"/>
            </p:cNvSpPr>
            <p:nvPr/>
          </p:nvSpPr>
          <p:spPr bwMode="auto">
            <a:xfrm>
              <a:off x="839" y="288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A</a:t>
              </a:r>
            </a:p>
          </p:txBody>
        </p:sp>
        <p:sp>
          <p:nvSpPr>
            <p:cNvPr id="28706" name="Oval 7"/>
            <p:cNvSpPr>
              <a:spLocks noChangeArrowheads="1"/>
            </p:cNvSpPr>
            <p:nvPr/>
          </p:nvSpPr>
          <p:spPr bwMode="auto">
            <a:xfrm>
              <a:off x="839" y="229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C</a:t>
              </a:r>
            </a:p>
          </p:txBody>
        </p:sp>
      </p:grp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132138" y="3702050"/>
            <a:ext cx="5759450" cy="8953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 b="1">
                <a:solidFill>
                  <a:srgbClr val="CC0000"/>
                </a:solidFill>
              </a:rPr>
              <a:t>Extensión para DIGRAFOS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Un digrafo conexo D admite un ciclo euleriano si y sólo si para todo vértice el grado neto es cero</a:t>
            </a:r>
          </a:p>
        </p:txBody>
      </p:sp>
      <p:pic>
        <p:nvPicPr>
          <p:cNvPr id="69659" name="Picture 27" descr="euler 2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4724400"/>
            <a:ext cx="1762125" cy="1866900"/>
          </a:xfrm>
        </p:spPr>
      </p:pic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4140200" y="4652963"/>
            <a:ext cx="2665413" cy="1854200"/>
            <a:chOff x="2591" y="2991"/>
            <a:chExt cx="1679" cy="1168"/>
          </a:xfrm>
        </p:grpSpPr>
        <p:pic>
          <p:nvPicPr>
            <p:cNvPr id="28682" name="Picture 31" descr="eu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067"/>
              <a:ext cx="1662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25" descr="eu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067"/>
              <a:ext cx="1662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Oval 29"/>
            <p:cNvSpPr>
              <a:spLocks noChangeArrowheads="1"/>
            </p:cNvSpPr>
            <p:nvPr/>
          </p:nvSpPr>
          <p:spPr bwMode="auto">
            <a:xfrm>
              <a:off x="3406" y="311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5" name="Text Box 30"/>
            <p:cNvSpPr txBox="1">
              <a:spLocks noChangeArrowheads="1"/>
            </p:cNvSpPr>
            <p:nvPr/>
          </p:nvSpPr>
          <p:spPr bwMode="auto">
            <a:xfrm>
              <a:off x="3226" y="299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b</a:t>
              </a:r>
            </a:p>
          </p:txBody>
        </p:sp>
        <p:sp>
          <p:nvSpPr>
            <p:cNvPr id="28686" name="Oval 32"/>
            <p:cNvSpPr>
              <a:spLocks noChangeArrowheads="1"/>
            </p:cNvSpPr>
            <p:nvPr/>
          </p:nvSpPr>
          <p:spPr bwMode="auto">
            <a:xfrm>
              <a:off x="2943" y="4038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7" name="Text Box 33"/>
            <p:cNvSpPr txBox="1">
              <a:spLocks noChangeArrowheads="1"/>
            </p:cNvSpPr>
            <p:nvPr/>
          </p:nvSpPr>
          <p:spPr bwMode="auto">
            <a:xfrm>
              <a:off x="3906" y="39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e</a:t>
              </a:r>
            </a:p>
          </p:txBody>
        </p:sp>
        <p:sp>
          <p:nvSpPr>
            <p:cNvPr id="28688" name="Text Box 35"/>
            <p:cNvSpPr txBox="1">
              <a:spLocks noChangeArrowheads="1"/>
            </p:cNvSpPr>
            <p:nvPr/>
          </p:nvSpPr>
          <p:spPr bwMode="auto">
            <a:xfrm>
              <a:off x="3181" y="351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c</a:t>
              </a:r>
            </a:p>
          </p:txBody>
        </p:sp>
        <p:sp>
          <p:nvSpPr>
            <p:cNvPr id="28689" name="Oval 34"/>
            <p:cNvSpPr>
              <a:spLocks noChangeArrowheads="1"/>
            </p:cNvSpPr>
            <p:nvPr/>
          </p:nvSpPr>
          <p:spPr bwMode="auto">
            <a:xfrm>
              <a:off x="3415" y="369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0" name="Oval 36"/>
            <p:cNvSpPr>
              <a:spLocks noChangeArrowheads="1"/>
            </p:cNvSpPr>
            <p:nvPr/>
          </p:nvSpPr>
          <p:spPr bwMode="auto">
            <a:xfrm>
              <a:off x="2753" y="369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1" name="Text Box 37"/>
            <p:cNvSpPr txBox="1">
              <a:spLocks noChangeArrowheads="1"/>
            </p:cNvSpPr>
            <p:nvPr/>
          </p:nvSpPr>
          <p:spPr bwMode="auto">
            <a:xfrm>
              <a:off x="2591" y="353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a</a:t>
              </a:r>
            </a:p>
          </p:txBody>
        </p:sp>
        <p:sp>
          <p:nvSpPr>
            <p:cNvPr id="28692" name="Oval 38"/>
            <p:cNvSpPr>
              <a:spLocks noChangeArrowheads="1"/>
            </p:cNvSpPr>
            <p:nvPr/>
          </p:nvSpPr>
          <p:spPr bwMode="auto">
            <a:xfrm>
              <a:off x="3860" y="401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3" name="Oval 39"/>
            <p:cNvSpPr>
              <a:spLocks noChangeArrowheads="1"/>
            </p:cNvSpPr>
            <p:nvPr/>
          </p:nvSpPr>
          <p:spPr bwMode="auto">
            <a:xfrm>
              <a:off x="4032" y="36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4" name="Text Box 40"/>
            <p:cNvSpPr txBox="1">
              <a:spLocks noChangeArrowheads="1"/>
            </p:cNvSpPr>
            <p:nvPr/>
          </p:nvSpPr>
          <p:spPr bwMode="auto">
            <a:xfrm>
              <a:off x="4014" y="352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d</a:t>
              </a:r>
            </a:p>
          </p:txBody>
        </p:sp>
        <p:sp>
          <p:nvSpPr>
            <p:cNvPr id="28695" name="Text Box 41"/>
            <p:cNvSpPr txBox="1">
              <a:spLocks noChangeArrowheads="1"/>
            </p:cNvSpPr>
            <p:nvPr/>
          </p:nvSpPr>
          <p:spPr bwMode="auto">
            <a:xfrm>
              <a:off x="2766" y="3929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7" grpId="0" animBg="1"/>
      <p:bldP spid="696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Ciclo Hamiltoniano</a:t>
            </a:r>
            <a:endParaRPr lang="es-AR" altLang="en-US" sz="4000" smtClean="0"/>
          </a:p>
        </p:txBody>
      </p:sp>
      <p:pic>
        <p:nvPicPr>
          <p:cNvPr id="70661" name="Picture 5" descr="descarga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3213" y="1628775"/>
            <a:ext cx="2095500" cy="2181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68313" y="2111375"/>
            <a:ext cx="3671887" cy="1039813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/>
              <a:t>Ciclo </a:t>
            </a:r>
            <a:r>
              <a:rPr lang="es-AR" altLang="en-US" sz="2200" b="1">
                <a:solidFill>
                  <a:srgbClr val="339933"/>
                </a:solidFill>
              </a:rPr>
              <a:t>simple</a:t>
            </a:r>
            <a:r>
              <a:rPr lang="es-AR" altLang="en-US" sz="2200"/>
              <a:t> que recorre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>
                <a:solidFill>
                  <a:srgbClr val="339933"/>
                </a:solidFill>
              </a:rPr>
              <a:t>TODOS LOS </a:t>
            </a:r>
            <a:r>
              <a:rPr lang="es-AR" altLang="en-US" sz="2200" b="1">
                <a:solidFill>
                  <a:srgbClr val="339933"/>
                </a:solidFill>
              </a:rPr>
              <a:t>VÉRTICES</a:t>
            </a:r>
            <a:r>
              <a:rPr lang="es-AR" altLang="en-US" sz="2200">
                <a:solidFill>
                  <a:srgbClr val="339933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/>
              <a:t>del grafo en consideración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4262438"/>
            <a:ext cx="8353425" cy="19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None/>
            </a:pPr>
            <a:r>
              <a:rPr lang="es-AR" altLang="en-US" sz="2200" b="1">
                <a:solidFill>
                  <a:srgbClr val="FF6600"/>
                </a:solidFill>
              </a:rPr>
              <a:t>PROBLEMAS: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Char char="-"/>
            </a:pPr>
            <a:r>
              <a:rPr lang="es-AR" altLang="en-US" sz="2200" b="1">
                <a:solidFill>
                  <a:srgbClr val="FF6600"/>
                </a:solidFill>
              </a:rPr>
              <a:t>Formulación de un criterio</a:t>
            </a:r>
            <a:r>
              <a:rPr lang="es-AR" altLang="en-US" sz="2200"/>
              <a:t> que permita saber si existe o no un ciclo Hamiltoniano. No hay solución general para esto.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Char char="-"/>
            </a:pPr>
            <a:r>
              <a:rPr lang="es-AR" altLang="en-US" sz="2200" b="1">
                <a:solidFill>
                  <a:srgbClr val="FF6600"/>
                </a:solidFill>
              </a:rPr>
              <a:t>Formulación de un algoritmo eficiente</a:t>
            </a:r>
            <a:r>
              <a:rPr lang="es-AR" altLang="en-US" sz="2200"/>
              <a:t> que si existe determine los ciclos Hamiltonianos. Este es un problema NP-Completo</a:t>
            </a:r>
          </a:p>
        </p:txBody>
      </p:sp>
      <p:pic>
        <p:nvPicPr>
          <p:cNvPr id="70662" name="Picture 6" descr="hamilton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35088" r="25117" b="34468"/>
          <a:stretch>
            <a:fillRect/>
          </a:stretch>
        </p:blipFill>
        <p:spPr>
          <a:xfrm>
            <a:off x="4356100" y="1773238"/>
            <a:ext cx="2089150" cy="19399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Árbol de Recubrimiento en Grafo</a:t>
            </a:r>
            <a:endParaRPr lang="th-TH" altLang="en-US" sz="4000" smtClean="0"/>
          </a:p>
        </p:txBody>
      </p:sp>
      <p:pic>
        <p:nvPicPr>
          <p:cNvPr id="3072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352550"/>
            <a:ext cx="38481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323975"/>
            <a:ext cx="391477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860800"/>
            <a:ext cx="3905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3840163"/>
            <a:ext cx="3941763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144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n-US" sz="3200" smtClean="0">
                <a:solidFill>
                  <a:srgbClr val="000000"/>
                </a:solidFill>
              </a:rPr>
              <a:t>Árbol de Recubrimiento Mínimo en </a:t>
            </a:r>
            <a:r>
              <a:rPr lang="es-ES" altLang="en-US" sz="3200" smtClean="0">
                <a:solidFill>
                  <a:srgbClr val="040200"/>
                </a:solidFill>
              </a:rPr>
              <a:t>Grafo</a:t>
            </a:r>
            <a:br>
              <a:rPr lang="es-ES" altLang="en-US" sz="3200" smtClean="0">
                <a:solidFill>
                  <a:srgbClr val="040200"/>
                </a:solidFill>
              </a:rPr>
            </a:br>
            <a:r>
              <a:rPr lang="es-ES" altLang="en-US" sz="3200" smtClean="0">
                <a:solidFill>
                  <a:srgbClr val="B2B2B2"/>
                </a:solidFill>
              </a:rPr>
              <a:t>(mst: minimum spanning tree)</a:t>
            </a:r>
            <a:endParaRPr lang="en-US" altLang="en-US" sz="3200" smtClean="0">
              <a:solidFill>
                <a:srgbClr val="B2B2B2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ALGORITMO PRIM (G(V,E),T)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000" dirty="0" smtClean="0">
                <a:solidFill>
                  <a:srgbClr val="0000FF"/>
                </a:solidFill>
              </a:rPr>
              <a:t>Obtiene el árbol de recubrimiento mínimo de un grafo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ENTRADA: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V: conjunto de vértices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		E: conjunto de arcos de costo positivo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SALIDA: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	T: conjunto de arcos </a:t>
            </a: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	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AUXILIARES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: 	B: conjunto de vértices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P1. B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{ 1 }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	T=</a:t>
            </a:r>
            <a:r>
              <a:rPr kumimoji="1" lang="es-ES_tradnl" sz="2000" kern="1200" dirty="0" smtClean="0">
                <a:solidFill>
                  <a:srgbClr val="0402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kumimoji="1" lang="es-ES" sz="2000" kern="1200" dirty="0" smtClean="0">
                <a:solidFill>
                  <a:srgbClr val="0402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     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P2.  Mientras B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V hacer</a:t>
            </a:r>
            <a:endParaRPr kumimoji="1" lang="es-ES" sz="2000" kern="1200" dirty="0" smtClean="0">
              <a:solidFill>
                <a:srgbClr val="0402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		Elegir en E un arco e=(v1,v2) de longitud mínima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				tal que v1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B y v2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V-B</a:t>
            </a:r>
            <a:endParaRPr kumimoji="1" lang="es-ES" sz="2000" kern="1200" dirty="0" smtClean="0">
              <a:solidFill>
                <a:srgbClr val="0402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            	T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T U {e}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           	B 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B U {v2} 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P3.  Fin.</a:t>
            </a:r>
          </a:p>
          <a:p>
            <a:pPr marL="0" indent="0" algn="just">
              <a:buFontTx/>
              <a:buNone/>
              <a:defRPr/>
            </a:pPr>
            <a:endParaRPr lang="es-ES_tradnl" sz="2400" dirty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5150" y="1828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571500"/>
            <a:ext cx="2686050" cy="1114425"/>
          </a:xfrm>
        </p:spPr>
        <p:txBody>
          <a:bodyPr/>
          <a:lstStyle/>
          <a:p>
            <a:pPr algn="ctr"/>
            <a:r>
              <a:rPr lang="es-ES" altLang="en-US" sz="3200" b="1" smtClean="0">
                <a:solidFill>
                  <a:srgbClr val="000000"/>
                </a:solidFill>
              </a:rPr>
              <a:t>Algoritmo de Prim</a:t>
            </a:r>
            <a:endParaRPr lang="en-US" altLang="en-US" sz="3200" smtClean="0"/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539750" y="3714750"/>
            <a:ext cx="860425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Pasos del algoritmo: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Inicial</a:t>
            </a:r>
            <a:r>
              <a:rPr lang="es-ES_tradnl" altLang="en-US" sz="1700">
                <a:solidFill>
                  <a:srgbClr val="040200"/>
                </a:solidFill>
              </a:rPr>
              <a:t>: 		B={1} 		           T=</a:t>
            </a:r>
            <a:r>
              <a:rPr lang="es-ES_tradnl" altLang="en-US" sz="1700">
                <a:solidFill>
                  <a:srgbClr val="040200"/>
                </a:solidFill>
                <a:sym typeface="Symbol" panose="05050102010706020507" pitchFamily="18" charset="2"/>
              </a:rPr>
              <a:t></a:t>
            </a:r>
            <a:endParaRPr lang="es-ES_tradnl" altLang="en-US" sz="1700" b="1">
              <a:solidFill>
                <a:srgbClr val="0402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1:</a:t>
            </a:r>
            <a:r>
              <a:rPr lang="es-ES_tradnl" altLang="en-US" sz="1700">
                <a:solidFill>
                  <a:srgbClr val="040200"/>
                </a:solidFill>
              </a:rPr>
              <a:t>	e=(1,7)	B={1,7} 		           T={(1,7)}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2:</a:t>
            </a:r>
            <a:r>
              <a:rPr lang="es-ES_tradnl" altLang="en-US" sz="1700">
                <a:solidFill>
                  <a:srgbClr val="040200"/>
                </a:solidFill>
              </a:rPr>
              <a:t>	e=(1,6)	B={1,6,7} 	           T={(1,7),(1,6)}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3:</a:t>
            </a:r>
            <a:r>
              <a:rPr lang="es-ES_tradnl" altLang="en-US" sz="1700">
                <a:solidFill>
                  <a:srgbClr val="040200"/>
                </a:solidFill>
              </a:rPr>
              <a:t>	e=(5,6)	B={1,5,6,7} 	           T={(1,7),(1,6), (5,6)}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4:</a:t>
            </a:r>
            <a:r>
              <a:rPr lang="es-ES_tradnl" altLang="en-US" sz="1700">
                <a:solidFill>
                  <a:srgbClr val="040200"/>
                </a:solidFill>
              </a:rPr>
              <a:t>	e=(5,2)	B={1,2,5,6,7} 	           T={(1,7),(1,6), (5,6), (5,2)}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5:</a:t>
            </a:r>
            <a:r>
              <a:rPr lang="es-ES_tradnl" altLang="en-US" sz="1700">
                <a:solidFill>
                  <a:srgbClr val="040200"/>
                </a:solidFill>
              </a:rPr>
              <a:t>	e=(2,8)	B={1,2,5,6,7,8} 	           T={(1,7),(1,6), (5,6), (5,2), (2,8)}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6:</a:t>
            </a:r>
            <a:r>
              <a:rPr lang="es-ES_tradnl" altLang="en-US" sz="1700">
                <a:solidFill>
                  <a:srgbClr val="040200"/>
                </a:solidFill>
              </a:rPr>
              <a:t>	e=(8,4)	B={1,2,4,5,6,7,8} 	           T={(1,7),(1,6), (5,6), (5,2), (2,8),(8,4)}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7:</a:t>
            </a:r>
            <a:r>
              <a:rPr lang="es-ES_tradnl" altLang="en-US" sz="1700">
                <a:solidFill>
                  <a:srgbClr val="040200"/>
                </a:solidFill>
              </a:rPr>
              <a:t>	e=(2,3)	B={1,2,3,4,5,6,7,8}          T={(1,7),(1,6), (5,6), (5,2), (2,8),(8,4), (2,3)}     </a:t>
            </a:r>
            <a:endParaRPr lang="es-ES" altLang="en-US" sz="1700">
              <a:solidFill>
                <a:srgbClr val="040200"/>
              </a:solidFill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286250" y="6429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1</a:t>
            </a: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5214938" y="1428750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7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143625" y="6429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2</a:t>
            </a: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4286250" y="23574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6</a:t>
            </a: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786688" y="2357438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4</a:t>
            </a: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7786688" y="642938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3</a:t>
            </a: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6143625" y="23574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5</a:t>
            </a: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7000875" y="150018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8</a:t>
            </a:r>
          </a:p>
        </p:txBody>
      </p:sp>
      <p:cxnSp>
        <p:nvCxnSpPr>
          <p:cNvPr id="80" name="AutoShape 11"/>
          <p:cNvCxnSpPr>
            <a:cxnSpLocks noChangeShapeType="1"/>
            <a:stCxn id="72" idx="5"/>
            <a:endCxn id="73" idx="1"/>
          </p:cNvCxnSpPr>
          <p:nvPr/>
        </p:nvCxnSpPr>
        <p:spPr bwMode="auto">
          <a:xfrm rot="16200000" flipH="1">
            <a:off x="4849018" y="1062832"/>
            <a:ext cx="379413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2"/>
          <p:cNvCxnSpPr>
            <a:cxnSpLocks noChangeShapeType="1"/>
            <a:stCxn id="72" idx="4"/>
            <a:endCxn id="75" idx="0"/>
          </p:cNvCxnSpPr>
          <p:nvPr/>
        </p:nvCxnSpPr>
        <p:spPr bwMode="auto">
          <a:xfrm rot="5400000">
            <a:off x="4004469" y="1786732"/>
            <a:ext cx="113982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3"/>
          <p:cNvCxnSpPr>
            <a:cxnSpLocks noChangeShapeType="1"/>
            <a:stCxn id="75" idx="7"/>
            <a:endCxn id="73" idx="3"/>
          </p:cNvCxnSpPr>
          <p:nvPr/>
        </p:nvCxnSpPr>
        <p:spPr bwMode="auto">
          <a:xfrm rot="5400000" flipH="1" flipV="1">
            <a:off x="4777581" y="1920082"/>
            <a:ext cx="522287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4"/>
          <p:cNvCxnSpPr>
            <a:cxnSpLocks noChangeShapeType="1"/>
            <a:stCxn id="75" idx="6"/>
            <a:endCxn id="78" idx="2"/>
          </p:cNvCxnSpPr>
          <p:nvPr/>
        </p:nvCxnSpPr>
        <p:spPr bwMode="auto">
          <a:xfrm>
            <a:off x="4862513" y="2644775"/>
            <a:ext cx="1281112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5"/>
          <p:cNvCxnSpPr>
            <a:cxnSpLocks noChangeShapeType="1"/>
            <a:stCxn id="73" idx="7"/>
            <a:endCxn id="74" idx="3"/>
          </p:cNvCxnSpPr>
          <p:nvPr/>
        </p:nvCxnSpPr>
        <p:spPr bwMode="auto">
          <a:xfrm rot="5400000" flipH="1" flipV="1">
            <a:off x="5777706" y="1062832"/>
            <a:ext cx="379413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6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4862513" y="930275"/>
            <a:ext cx="1281112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7"/>
          <p:cNvCxnSpPr>
            <a:cxnSpLocks noChangeShapeType="1"/>
            <a:stCxn id="74" idx="4"/>
            <a:endCxn id="78" idx="0"/>
          </p:cNvCxnSpPr>
          <p:nvPr/>
        </p:nvCxnSpPr>
        <p:spPr bwMode="auto">
          <a:xfrm rot="5400000">
            <a:off x="5861844" y="1786732"/>
            <a:ext cx="113982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8"/>
          <p:cNvCxnSpPr>
            <a:cxnSpLocks noChangeShapeType="1"/>
            <a:stCxn id="73" idx="5"/>
            <a:endCxn id="78" idx="1"/>
          </p:cNvCxnSpPr>
          <p:nvPr/>
        </p:nvCxnSpPr>
        <p:spPr bwMode="auto">
          <a:xfrm rot="16200000" flipH="1">
            <a:off x="5706269" y="1920082"/>
            <a:ext cx="522287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9"/>
          <p:cNvCxnSpPr>
            <a:cxnSpLocks noChangeShapeType="1"/>
            <a:stCxn id="74" idx="6"/>
            <a:endCxn id="77" idx="2"/>
          </p:cNvCxnSpPr>
          <p:nvPr/>
        </p:nvCxnSpPr>
        <p:spPr bwMode="auto">
          <a:xfrm>
            <a:off x="6719888" y="930275"/>
            <a:ext cx="1066800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0"/>
          <p:cNvCxnSpPr>
            <a:cxnSpLocks noChangeShapeType="1"/>
            <a:stCxn id="77" idx="4"/>
            <a:endCxn id="76" idx="0"/>
          </p:cNvCxnSpPr>
          <p:nvPr/>
        </p:nvCxnSpPr>
        <p:spPr bwMode="auto">
          <a:xfrm rot="5400000">
            <a:off x="7504906" y="1786732"/>
            <a:ext cx="1139825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1"/>
          <p:cNvCxnSpPr>
            <a:cxnSpLocks noChangeShapeType="1"/>
            <a:stCxn id="78" idx="6"/>
            <a:endCxn id="76" idx="2"/>
          </p:cNvCxnSpPr>
          <p:nvPr/>
        </p:nvCxnSpPr>
        <p:spPr bwMode="auto">
          <a:xfrm>
            <a:off x="6719888" y="2644775"/>
            <a:ext cx="1066800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2"/>
          <p:cNvCxnSpPr>
            <a:cxnSpLocks noChangeShapeType="1"/>
            <a:stCxn id="74" idx="5"/>
            <a:endCxn id="79" idx="1"/>
          </p:cNvCxnSpPr>
          <p:nvPr/>
        </p:nvCxnSpPr>
        <p:spPr bwMode="auto">
          <a:xfrm rot="16200000" flipH="1">
            <a:off x="6634957" y="1134268"/>
            <a:ext cx="450850" cy="4492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3"/>
          <p:cNvCxnSpPr>
            <a:cxnSpLocks noChangeShapeType="1"/>
            <a:stCxn id="79" idx="7"/>
            <a:endCxn id="77" idx="3"/>
          </p:cNvCxnSpPr>
          <p:nvPr/>
        </p:nvCxnSpPr>
        <p:spPr bwMode="auto">
          <a:xfrm rot="5400000" flipH="1" flipV="1">
            <a:off x="7456488" y="1169987"/>
            <a:ext cx="450850" cy="377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4"/>
          <p:cNvCxnSpPr>
            <a:cxnSpLocks noChangeShapeType="1"/>
            <a:stCxn id="79" idx="3"/>
            <a:endCxn id="78" idx="7"/>
          </p:cNvCxnSpPr>
          <p:nvPr/>
        </p:nvCxnSpPr>
        <p:spPr bwMode="auto">
          <a:xfrm rot="5400000">
            <a:off x="6634957" y="1991518"/>
            <a:ext cx="450850" cy="4492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25"/>
          <p:cNvCxnSpPr>
            <a:cxnSpLocks noChangeShapeType="1"/>
            <a:stCxn id="79" idx="5"/>
            <a:endCxn id="76" idx="1"/>
          </p:cNvCxnSpPr>
          <p:nvPr/>
        </p:nvCxnSpPr>
        <p:spPr bwMode="auto">
          <a:xfrm rot="16200000" flipH="1">
            <a:off x="7456488" y="2027237"/>
            <a:ext cx="450850" cy="377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5429250" y="642938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12</a:t>
            </a:r>
            <a:endParaRPr lang="th-TH" altLang="en-US" sz="1400"/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7004050" y="6524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</a:t>
            </a:r>
            <a:endParaRPr lang="th-TH" altLang="en-US" sz="1400"/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4302125" y="1724025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</a:t>
            </a:r>
            <a:endParaRPr lang="th-TH" altLang="en-US" sz="1400"/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5286375" y="2652713"/>
            <a:ext cx="2841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endParaRPr lang="th-TH" altLang="en-US" sz="1400"/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5000625" y="107156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</a:t>
            </a:r>
            <a:endParaRPr lang="th-TH" altLang="en-US" sz="1400"/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5802313" y="1071563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9</a:t>
            </a:r>
            <a:endParaRPr lang="th-TH" altLang="en-US" sz="1400"/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6203950" y="1428750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</a:t>
            </a:r>
            <a:endParaRPr lang="th-TH" altLang="en-US" sz="1400"/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6802438" y="1152525"/>
            <a:ext cx="284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endParaRPr lang="th-TH" altLang="en-US" sz="1400"/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4857750" y="19288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</a:t>
            </a:r>
            <a:endParaRPr lang="th-TH" altLang="en-US" sz="1400"/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5873750" y="19383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7</a:t>
            </a:r>
            <a:endParaRPr lang="th-TH" altLang="en-US" sz="1400"/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7540625" y="193833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</a:t>
            </a:r>
            <a:endParaRPr lang="th-TH" altLang="en-US" sz="1400"/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6659563" y="2009775"/>
            <a:ext cx="284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</a:t>
            </a:r>
            <a:endParaRPr lang="th-TH" altLang="en-US" sz="1400"/>
          </a:p>
        </p:txBody>
      </p:sp>
      <p:sp>
        <p:nvSpPr>
          <p:cNvPr id="33831" name="Text Box 38"/>
          <p:cNvSpPr txBox="1">
            <a:spLocks noChangeArrowheads="1"/>
          </p:cNvSpPr>
          <p:nvPr/>
        </p:nvSpPr>
        <p:spPr bwMode="auto">
          <a:xfrm>
            <a:off x="7445375" y="1152525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9</a:t>
            </a:r>
            <a:endParaRPr lang="th-TH" altLang="en-US" sz="1400"/>
          </a:p>
        </p:txBody>
      </p:sp>
      <p:sp>
        <p:nvSpPr>
          <p:cNvPr id="33832" name="Text Box 39"/>
          <p:cNvSpPr txBox="1">
            <a:spLocks noChangeArrowheads="1"/>
          </p:cNvSpPr>
          <p:nvPr/>
        </p:nvSpPr>
        <p:spPr bwMode="auto">
          <a:xfrm>
            <a:off x="6929438" y="2581275"/>
            <a:ext cx="384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</a:t>
            </a:r>
            <a:endParaRPr lang="th-TH" altLang="en-US" sz="1400"/>
          </a:p>
        </p:txBody>
      </p:sp>
      <p:sp>
        <p:nvSpPr>
          <p:cNvPr id="33833" name="Text Box 40"/>
          <p:cNvSpPr txBox="1">
            <a:spLocks noChangeArrowheads="1"/>
          </p:cNvSpPr>
          <p:nvPr/>
        </p:nvSpPr>
        <p:spPr bwMode="auto">
          <a:xfrm>
            <a:off x="7786688" y="150018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11</a:t>
            </a:r>
            <a:endParaRPr lang="th-TH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Algoritmo de Prim</a:t>
            </a:r>
            <a:endParaRPr lang="th-TH" altLang="en-US" smtClean="0"/>
          </a:p>
        </p:txBody>
      </p:sp>
      <p:sp>
        <p:nvSpPr>
          <p:cNvPr id="188419" name="Oval 3"/>
          <p:cNvSpPr>
            <a:spLocks noChangeArrowheads="1"/>
          </p:cNvSpPr>
          <p:nvPr/>
        </p:nvSpPr>
        <p:spPr bwMode="auto">
          <a:xfrm>
            <a:off x="1428750" y="207168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1</a:t>
            </a:r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2771775" y="3357563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7</a:t>
            </a:r>
          </a:p>
        </p:txBody>
      </p:sp>
      <p:sp>
        <p:nvSpPr>
          <p:cNvPr id="188421" name="Oval 5"/>
          <p:cNvSpPr>
            <a:spLocks noChangeArrowheads="1"/>
          </p:cNvSpPr>
          <p:nvPr/>
        </p:nvSpPr>
        <p:spPr bwMode="auto">
          <a:xfrm>
            <a:off x="4140200" y="206057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2</a:t>
            </a:r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1403350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6</a:t>
            </a:r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6804025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4</a:t>
            </a:r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6804025" y="206057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3</a:t>
            </a:r>
          </a:p>
        </p:txBody>
      </p:sp>
      <p:sp>
        <p:nvSpPr>
          <p:cNvPr id="188425" name="Oval 9"/>
          <p:cNvSpPr>
            <a:spLocks noChangeArrowheads="1"/>
          </p:cNvSpPr>
          <p:nvPr/>
        </p:nvSpPr>
        <p:spPr bwMode="auto">
          <a:xfrm>
            <a:off x="4140200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5</a:t>
            </a:r>
          </a:p>
        </p:txBody>
      </p:sp>
      <p:sp>
        <p:nvSpPr>
          <p:cNvPr id="188426" name="Oval 10"/>
          <p:cNvSpPr>
            <a:spLocks noChangeArrowheads="1"/>
          </p:cNvSpPr>
          <p:nvPr/>
        </p:nvSpPr>
        <p:spPr bwMode="auto">
          <a:xfrm>
            <a:off x="5435600" y="3357563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8</a:t>
            </a:r>
          </a:p>
        </p:txBody>
      </p:sp>
      <p:cxnSp>
        <p:nvCxnSpPr>
          <p:cNvPr id="34827" name="AutoShape 11"/>
          <p:cNvCxnSpPr>
            <a:cxnSpLocks noChangeShapeType="1"/>
            <a:stCxn id="188419" idx="5"/>
            <a:endCxn id="188420" idx="1"/>
          </p:cNvCxnSpPr>
          <p:nvPr/>
        </p:nvCxnSpPr>
        <p:spPr bwMode="auto">
          <a:xfrm rot="16200000" flipH="1">
            <a:off x="1948656" y="2534444"/>
            <a:ext cx="879475" cy="935038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/>
          <p:cNvCxnSpPr>
            <a:cxnSpLocks noChangeShapeType="1"/>
            <a:stCxn id="188419" idx="4"/>
            <a:endCxn id="188422" idx="0"/>
          </p:cNvCxnSpPr>
          <p:nvPr/>
        </p:nvCxnSpPr>
        <p:spPr bwMode="auto">
          <a:xfrm rot="5400000">
            <a:off x="628651" y="3709987"/>
            <a:ext cx="2151062" cy="23813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4"/>
          <p:cNvCxnSpPr>
            <a:cxnSpLocks noChangeShapeType="1"/>
            <a:stCxn id="188422" idx="6"/>
            <a:endCxn id="188425" idx="2"/>
          </p:cNvCxnSpPr>
          <p:nvPr/>
        </p:nvCxnSpPr>
        <p:spPr bwMode="auto">
          <a:xfrm>
            <a:off x="1979613" y="5084763"/>
            <a:ext cx="2160587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7"/>
          <p:cNvCxnSpPr>
            <a:cxnSpLocks noChangeShapeType="1"/>
            <a:stCxn id="188421" idx="4"/>
            <a:endCxn id="188425" idx="0"/>
          </p:cNvCxnSpPr>
          <p:nvPr/>
        </p:nvCxnSpPr>
        <p:spPr bwMode="auto">
          <a:xfrm>
            <a:off x="4429125" y="2635250"/>
            <a:ext cx="0" cy="2162175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9"/>
          <p:cNvCxnSpPr>
            <a:cxnSpLocks noChangeShapeType="1"/>
            <a:stCxn id="188421" idx="6"/>
            <a:endCxn id="188424" idx="2"/>
          </p:cNvCxnSpPr>
          <p:nvPr/>
        </p:nvCxnSpPr>
        <p:spPr bwMode="auto">
          <a:xfrm>
            <a:off x="4716463" y="2347913"/>
            <a:ext cx="2087562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AutoShape 22"/>
          <p:cNvCxnSpPr>
            <a:cxnSpLocks noChangeShapeType="1"/>
            <a:stCxn id="188421" idx="5"/>
            <a:endCxn id="188426" idx="1"/>
          </p:cNvCxnSpPr>
          <p:nvPr/>
        </p:nvCxnSpPr>
        <p:spPr bwMode="auto">
          <a:xfrm>
            <a:off x="4632325" y="2551113"/>
            <a:ext cx="887413" cy="890587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25"/>
          <p:cNvCxnSpPr>
            <a:cxnSpLocks noChangeShapeType="1"/>
            <a:stCxn id="188426" idx="5"/>
            <a:endCxn id="188423" idx="1"/>
          </p:cNvCxnSpPr>
          <p:nvPr/>
        </p:nvCxnSpPr>
        <p:spPr bwMode="auto">
          <a:xfrm>
            <a:off x="5927725" y="3848100"/>
            <a:ext cx="960438" cy="1033463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4" name="Text Box 27"/>
          <p:cNvSpPr txBox="1">
            <a:spLocks noChangeArrowheads="1"/>
          </p:cNvSpPr>
          <p:nvPr/>
        </p:nvSpPr>
        <p:spPr bwMode="auto">
          <a:xfrm>
            <a:off x="5580063" y="19891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th-TH" altLang="en-US" sz="2000"/>
          </a:p>
        </p:txBody>
      </p:sp>
      <p:sp>
        <p:nvSpPr>
          <p:cNvPr id="34835" name="Text Box 28"/>
          <p:cNvSpPr txBox="1">
            <a:spLocks noChangeArrowheads="1"/>
          </p:cNvSpPr>
          <p:nvPr/>
        </p:nvSpPr>
        <p:spPr bwMode="auto">
          <a:xfrm>
            <a:off x="1403350" y="34290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th-TH" altLang="en-US" sz="2000"/>
          </a:p>
        </p:txBody>
      </p:sp>
      <p:sp>
        <p:nvSpPr>
          <p:cNvPr id="34836" name="Text Box 29"/>
          <p:cNvSpPr txBox="1">
            <a:spLocks noChangeArrowheads="1"/>
          </p:cNvSpPr>
          <p:nvPr/>
        </p:nvSpPr>
        <p:spPr bwMode="auto">
          <a:xfrm>
            <a:off x="2916238" y="501332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endParaRPr lang="th-TH" altLang="en-US" sz="2000"/>
          </a:p>
        </p:txBody>
      </p:sp>
      <p:sp>
        <p:nvSpPr>
          <p:cNvPr id="34837" name="Text Box 30"/>
          <p:cNvSpPr txBox="1">
            <a:spLocks noChangeArrowheads="1"/>
          </p:cNvSpPr>
          <p:nvPr/>
        </p:nvSpPr>
        <p:spPr bwMode="auto">
          <a:xfrm>
            <a:off x="2411413" y="27813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  <a:endParaRPr lang="th-TH" altLang="en-US" sz="2000"/>
          </a:p>
        </p:txBody>
      </p:sp>
      <p:sp>
        <p:nvSpPr>
          <p:cNvPr id="34838" name="Text Box 32"/>
          <p:cNvSpPr txBox="1">
            <a:spLocks noChangeArrowheads="1"/>
          </p:cNvSpPr>
          <p:nvPr/>
        </p:nvSpPr>
        <p:spPr bwMode="auto">
          <a:xfrm>
            <a:off x="4140200" y="34290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  <a:endParaRPr lang="th-TH" altLang="en-US" sz="2000"/>
          </a:p>
        </p:txBody>
      </p:sp>
      <p:sp>
        <p:nvSpPr>
          <p:cNvPr id="34839" name="Text Box 33"/>
          <p:cNvSpPr txBox="1">
            <a:spLocks noChangeArrowheads="1"/>
          </p:cNvSpPr>
          <p:nvPr/>
        </p:nvSpPr>
        <p:spPr bwMode="auto">
          <a:xfrm>
            <a:off x="5003800" y="270827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endParaRPr lang="th-TH" altLang="en-US" sz="2000"/>
          </a:p>
        </p:txBody>
      </p:sp>
      <p:sp>
        <p:nvSpPr>
          <p:cNvPr id="34840" name="Text Box 36"/>
          <p:cNvSpPr txBox="1">
            <a:spLocks noChangeArrowheads="1"/>
          </p:cNvSpPr>
          <p:nvPr/>
        </p:nvSpPr>
        <p:spPr bwMode="auto">
          <a:xfrm>
            <a:off x="6227763" y="39338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th-T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36867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Grafos por todos lados</a:t>
            </a:r>
          </a:p>
        </p:txBody>
      </p:sp>
      <p:pic>
        <p:nvPicPr>
          <p:cNvPr id="224258" name="Picture 2" descr="Resultado de imagen para imagenes gra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6188"/>
            <a:ext cx="42338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0" name="Picture 4" descr="Resultado de imagen para theory of graphs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85938"/>
            <a:ext cx="22145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6 CuadroTexto"/>
          <p:cNvSpPr txBox="1">
            <a:spLocks noChangeArrowheads="1"/>
          </p:cNvSpPr>
          <p:nvPr/>
        </p:nvSpPr>
        <p:spPr bwMode="auto">
          <a:xfrm>
            <a:off x="642938" y="51435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224262" name="Picture 6" descr="Resultado de imagen para дороги в кита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428750"/>
            <a:ext cx="3908425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143375"/>
            <a:ext cx="3214687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8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28F56-E32A-4951-B357-CBF480587BD8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Resultado de imagen para imagenes en 3d de neuro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00500"/>
            <a:ext cx="3429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4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6" name="AutoShape 6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7" name="AutoShape 8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228362" name="Picture 10" descr="https://mathigon.org/resources/graphs-and-networks/images/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00063"/>
            <a:ext cx="2428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AutoShape 1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40" name="AutoShape 1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Grafos por todos lados</a:t>
            </a:r>
          </a:p>
        </p:txBody>
      </p:sp>
      <p:pic>
        <p:nvPicPr>
          <p:cNvPr id="11" name="Picture 8" descr="Resultado de imagen para Ciencia de da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2452687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1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8D8129-E48F-41F5-B08D-830DF57FF65D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35000" y="1363663"/>
            <a:ext cx="8509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_tradnl" sz="2800" kern="0" dirty="0">
                <a:latin typeface="+mn-lt"/>
                <a:cs typeface="+mn-cs"/>
              </a:rPr>
              <a:t>Un grafo G = (V, E) está compuesto de: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sz="2800" kern="0" dirty="0">
                <a:latin typeface="+mn-lt"/>
                <a:cs typeface="Arial" charset="0"/>
              </a:rPr>
              <a:t>	</a:t>
            </a:r>
            <a:r>
              <a:rPr lang="es-ES_tradnl" sz="2800" b="1" kern="0" dirty="0">
                <a:latin typeface="+mn-lt"/>
                <a:cs typeface="+mn-cs"/>
              </a:rPr>
              <a:t>V</a:t>
            </a:r>
            <a:r>
              <a:rPr lang="es-ES_tradnl" sz="2800" kern="0" dirty="0">
                <a:latin typeface="+mn-lt"/>
                <a:cs typeface="+mn-cs"/>
              </a:rPr>
              <a:t> : conjunto de </a:t>
            </a:r>
            <a:r>
              <a:rPr lang="es-ES_tradnl" sz="2800" i="1" kern="0" dirty="0">
                <a:latin typeface="+mn-lt"/>
                <a:cs typeface="+mn-cs"/>
              </a:rPr>
              <a:t>vértices o nodos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sz="2800" kern="0" dirty="0">
                <a:latin typeface="+mn-lt"/>
                <a:cs typeface="+mn-cs"/>
              </a:rPr>
              <a:t>	</a:t>
            </a:r>
            <a:r>
              <a:rPr lang="es-ES_tradnl" sz="2800" b="1" kern="0" dirty="0">
                <a:latin typeface="+mn-lt"/>
                <a:cs typeface="+mn-cs"/>
              </a:rPr>
              <a:t>E</a:t>
            </a:r>
            <a:r>
              <a:rPr lang="es-ES_tradnl" sz="2800" kern="0" dirty="0">
                <a:latin typeface="+mn-lt"/>
                <a:cs typeface="+mn-cs"/>
              </a:rPr>
              <a:t> : conjunto de </a:t>
            </a:r>
            <a:r>
              <a:rPr lang="es-ES_tradnl" sz="2800" i="1" kern="0" dirty="0">
                <a:latin typeface="+mn-lt"/>
                <a:cs typeface="+mn-cs"/>
              </a:rPr>
              <a:t>aristas o arcos </a:t>
            </a:r>
            <a:r>
              <a:rPr lang="es-ES_tradnl" sz="2800" kern="0" dirty="0">
                <a:latin typeface="+mn-lt"/>
                <a:cs typeface="+mn-cs"/>
              </a:rPr>
              <a:t>que conectan los vértices en V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dirty="0">
                <a:latin typeface="Arial" charset="0"/>
                <a:cs typeface="Arial" charset="0"/>
              </a:rPr>
              <a:t>     Arista e = (</a:t>
            </a:r>
            <a:r>
              <a:rPr lang="es-ES_tradnl" i="1" dirty="0">
                <a:latin typeface="Arial" charset="0"/>
                <a:cs typeface="Arial" charset="0"/>
              </a:rPr>
              <a:t>v</a:t>
            </a:r>
            <a:r>
              <a:rPr lang="es-ES_tradnl" dirty="0">
                <a:latin typeface="Arial" charset="0"/>
                <a:cs typeface="Arial" charset="0"/>
              </a:rPr>
              <a:t>, </a:t>
            </a:r>
            <a:r>
              <a:rPr lang="es-ES_tradnl" i="1" dirty="0">
                <a:latin typeface="Arial" charset="0"/>
                <a:cs typeface="Arial" charset="0"/>
              </a:rPr>
              <a:t>w</a:t>
            </a:r>
            <a:r>
              <a:rPr lang="es-ES_tradnl" dirty="0">
                <a:latin typeface="Arial" charset="0"/>
                <a:cs typeface="Arial" charset="0"/>
              </a:rPr>
              <a:t>) es un par de vértices, donde v y w pertenecen a V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s-ES_tradnl" sz="2800" i="1" kern="0" dirty="0">
              <a:latin typeface="+mn-lt"/>
              <a:cs typeface="+mn-cs"/>
            </a:endParaRP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900113" y="4005263"/>
            <a:ext cx="2943225" cy="2284412"/>
            <a:chOff x="704" y="2670"/>
            <a:chExt cx="1854" cy="1439"/>
          </a:xfrm>
        </p:grpSpPr>
        <p:sp>
          <p:nvSpPr>
            <p:cNvPr id="19463" name="Oval 1028"/>
            <p:cNvSpPr>
              <a:spLocks noChangeArrowheads="1"/>
            </p:cNvSpPr>
            <p:nvPr/>
          </p:nvSpPr>
          <p:spPr bwMode="auto">
            <a:xfrm>
              <a:off x="704" y="2670"/>
              <a:ext cx="279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2279" y="2670"/>
              <a:ext cx="279" cy="2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400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9465" name="Line 1033"/>
            <p:cNvSpPr>
              <a:spLocks noChangeShapeType="1"/>
            </p:cNvSpPr>
            <p:nvPr/>
          </p:nvSpPr>
          <p:spPr bwMode="auto">
            <a:xfrm>
              <a:off x="934" y="2927"/>
              <a:ext cx="1381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704" y="3821"/>
              <a:ext cx="279" cy="288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9467" name="Oval 1032"/>
            <p:cNvSpPr>
              <a:spLocks noChangeArrowheads="1"/>
            </p:cNvSpPr>
            <p:nvPr/>
          </p:nvSpPr>
          <p:spPr bwMode="auto">
            <a:xfrm>
              <a:off x="2279" y="3821"/>
              <a:ext cx="279" cy="288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9468" name="Oval 1030"/>
            <p:cNvSpPr>
              <a:spLocks noChangeArrowheads="1"/>
            </p:cNvSpPr>
            <p:nvPr/>
          </p:nvSpPr>
          <p:spPr bwMode="auto">
            <a:xfrm>
              <a:off x="1474" y="3246"/>
              <a:ext cx="279" cy="2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9469" name="Line 1034"/>
            <p:cNvSpPr>
              <a:spLocks noChangeShapeType="1"/>
            </p:cNvSpPr>
            <p:nvPr/>
          </p:nvSpPr>
          <p:spPr bwMode="auto">
            <a:xfrm>
              <a:off x="837" y="2965"/>
              <a:ext cx="4" cy="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035"/>
            <p:cNvSpPr>
              <a:spLocks noChangeShapeType="1"/>
            </p:cNvSpPr>
            <p:nvPr/>
          </p:nvSpPr>
          <p:spPr bwMode="auto">
            <a:xfrm>
              <a:off x="2432" y="2959"/>
              <a:ext cx="0" cy="8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036"/>
            <p:cNvSpPr>
              <a:spLocks noChangeShapeType="1"/>
            </p:cNvSpPr>
            <p:nvPr/>
          </p:nvSpPr>
          <p:spPr bwMode="auto">
            <a:xfrm flipV="1">
              <a:off x="988" y="3975"/>
              <a:ext cx="128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037"/>
            <p:cNvSpPr>
              <a:spLocks noChangeShapeType="1"/>
            </p:cNvSpPr>
            <p:nvPr/>
          </p:nvSpPr>
          <p:spPr bwMode="auto">
            <a:xfrm flipV="1">
              <a:off x="990" y="2814"/>
              <a:ext cx="129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038"/>
            <p:cNvSpPr>
              <a:spLocks noChangeShapeType="1"/>
            </p:cNvSpPr>
            <p:nvPr/>
          </p:nvSpPr>
          <p:spPr bwMode="auto">
            <a:xfrm flipH="1">
              <a:off x="961" y="3480"/>
              <a:ext cx="534" cy="3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039"/>
          <p:cNvSpPr txBox="1">
            <a:spLocks noChangeArrowheads="1"/>
          </p:cNvSpPr>
          <p:nvPr/>
        </p:nvSpPr>
        <p:spPr bwMode="auto">
          <a:xfrm>
            <a:off x="4445000" y="4048125"/>
            <a:ext cx="40449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V = { a, b, c, d, e}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E = { (a, b), (a, c), (a,d),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	(b, e), (c, d), (c, e),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	(d, e) }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14425"/>
          </a:xfrm>
        </p:spPr>
        <p:txBody>
          <a:bodyPr/>
          <a:lstStyle/>
          <a:p>
            <a:r>
              <a:rPr lang="es-AR" altLang="en-US" smtClean="0"/>
              <a:t>Definición</a:t>
            </a:r>
          </a:p>
        </p:txBody>
      </p:sp>
      <p:sp>
        <p:nvSpPr>
          <p:cNvPr id="19462" name="17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997825" y="6061075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362801-B147-4CB6-A92B-821E0B9F6B9E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utoUpdateAnimBg="0"/>
      <p:bldP spid="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2 Grupo"/>
          <p:cNvGrpSpPr>
            <a:grpSpLocks/>
          </p:cNvGrpSpPr>
          <p:nvPr/>
        </p:nvGrpSpPr>
        <p:grpSpPr bwMode="auto">
          <a:xfrm>
            <a:off x="714375" y="2073275"/>
            <a:ext cx="2736850" cy="2303463"/>
            <a:chOff x="714348" y="2073264"/>
            <a:chExt cx="2736851" cy="2303462"/>
          </a:xfrm>
        </p:grpSpPr>
        <p:sp>
          <p:nvSpPr>
            <p:cNvPr id="20498" name="Oval 5"/>
            <p:cNvSpPr>
              <a:spLocks noChangeArrowheads="1"/>
            </p:cNvSpPr>
            <p:nvPr/>
          </p:nvSpPr>
          <p:spPr bwMode="auto">
            <a:xfrm>
              <a:off x="1074711" y="2073264"/>
              <a:ext cx="719138" cy="719137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A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894" name="Oval 6"/>
            <p:cNvSpPr>
              <a:spLocks noChangeArrowheads="1"/>
            </p:cNvSpPr>
            <p:nvPr/>
          </p:nvSpPr>
          <p:spPr bwMode="auto">
            <a:xfrm>
              <a:off x="2732062" y="2289164"/>
              <a:ext cx="719137" cy="7191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2"/>
                  </a:solidFill>
                  <a:latin typeface="Arial" charset="0"/>
                  <a:cs typeface="Arial" charset="0"/>
                </a:rPr>
                <a:t>B</a:t>
              </a:r>
              <a:endParaRPr lang="en-US" b="1">
                <a:solidFill>
                  <a:schemeClr val="bg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0" name="Oval 7"/>
            <p:cNvSpPr>
              <a:spLocks noChangeArrowheads="1"/>
            </p:cNvSpPr>
            <p:nvPr/>
          </p:nvSpPr>
          <p:spPr bwMode="auto">
            <a:xfrm>
              <a:off x="2587598" y="3368664"/>
              <a:ext cx="719138" cy="719137"/>
            </a:xfrm>
            <a:prstGeom prst="ellipse">
              <a:avLst/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D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501" name="Oval 8"/>
            <p:cNvSpPr>
              <a:spLocks noChangeArrowheads="1"/>
            </p:cNvSpPr>
            <p:nvPr/>
          </p:nvSpPr>
          <p:spPr bwMode="auto">
            <a:xfrm>
              <a:off x="714348" y="3081326"/>
              <a:ext cx="719138" cy="719137"/>
            </a:xfrm>
            <a:prstGeom prst="ellipse">
              <a:avLst/>
            </a:prstGeom>
            <a:solidFill>
              <a:srgbClr val="00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C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897" name="Oval 9"/>
            <p:cNvSpPr>
              <a:spLocks noChangeArrowheads="1"/>
            </p:cNvSpPr>
            <p:nvPr/>
          </p:nvSpPr>
          <p:spPr bwMode="auto">
            <a:xfrm>
              <a:off x="1577948" y="3657588"/>
              <a:ext cx="719138" cy="71913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E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Line 10"/>
            <p:cNvSpPr>
              <a:spLocks noChangeShapeType="1"/>
            </p:cNvSpPr>
            <p:nvPr/>
          </p:nvSpPr>
          <p:spPr bwMode="auto">
            <a:xfrm>
              <a:off x="1795436" y="2432039"/>
              <a:ext cx="935038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1722411" y="2576501"/>
              <a:ext cx="10080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 flipH="1">
              <a:off x="1146148" y="2720964"/>
              <a:ext cx="1444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6" name="Line 13"/>
            <p:cNvSpPr>
              <a:spLocks noChangeShapeType="1"/>
            </p:cNvSpPr>
            <p:nvPr/>
          </p:nvSpPr>
          <p:spPr bwMode="auto">
            <a:xfrm>
              <a:off x="1362048" y="3657589"/>
              <a:ext cx="2889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7" name="Line 14"/>
            <p:cNvSpPr>
              <a:spLocks noChangeShapeType="1"/>
            </p:cNvSpPr>
            <p:nvPr/>
          </p:nvSpPr>
          <p:spPr bwMode="auto">
            <a:xfrm flipH="1" flipV="1">
              <a:off x="1435073" y="3440101"/>
              <a:ext cx="1223963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323850" y="4781550"/>
            <a:ext cx="374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/>
              <a:t>Grafo No Dirigido</a:t>
            </a:r>
            <a:endParaRPr lang="en-US" altLang="en-US" sz="1800"/>
          </a:p>
        </p:txBody>
      </p:sp>
      <p:grpSp>
        <p:nvGrpSpPr>
          <p:cNvPr id="3" name="33 Grupo"/>
          <p:cNvGrpSpPr>
            <a:grpSpLocks/>
          </p:cNvGrpSpPr>
          <p:nvPr/>
        </p:nvGrpSpPr>
        <p:grpSpPr bwMode="auto">
          <a:xfrm>
            <a:off x="5508625" y="2205038"/>
            <a:ext cx="2736850" cy="2303462"/>
            <a:chOff x="5507038" y="2190750"/>
            <a:chExt cx="2736851" cy="2303463"/>
          </a:xfrm>
        </p:grpSpPr>
        <p:sp>
          <p:nvSpPr>
            <p:cNvPr id="20488" name="Oval 21"/>
            <p:cNvSpPr>
              <a:spLocks noChangeArrowheads="1"/>
            </p:cNvSpPr>
            <p:nvPr/>
          </p:nvSpPr>
          <p:spPr bwMode="auto">
            <a:xfrm>
              <a:off x="5867401" y="2190750"/>
              <a:ext cx="719138" cy="7191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A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910" name="Oval 22"/>
            <p:cNvSpPr>
              <a:spLocks noChangeArrowheads="1"/>
            </p:cNvSpPr>
            <p:nvPr/>
          </p:nvSpPr>
          <p:spPr bwMode="auto">
            <a:xfrm>
              <a:off x="7524752" y="2406650"/>
              <a:ext cx="719137" cy="719137"/>
            </a:xfrm>
            <a:prstGeom prst="ellipse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0" name="Oval 23"/>
            <p:cNvSpPr>
              <a:spLocks noChangeArrowheads="1"/>
            </p:cNvSpPr>
            <p:nvPr/>
          </p:nvSpPr>
          <p:spPr bwMode="auto">
            <a:xfrm>
              <a:off x="7380288" y="3486150"/>
              <a:ext cx="719138" cy="719138"/>
            </a:xfrm>
            <a:prstGeom prst="ellipse">
              <a:avLst/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D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491" name="Oval 24"/>
            <p:cNvSpPr>
              <a:spLocks noChangeArrowheads="1"/>
            </p:cNvSpPr>
            <p:nvPr/>
          </p:nvSpPr>
          <p:spPr bwMode="auto">
            <a:xfrm>
              <a:off x="5507038" y="3198813"/>
              <a:ext cx="719138" cy="719138"/>
            </a:xfrm>
            <a:prstGeom prst="ellipse">
              <a:avLst/>
            </a:prstGeom>
            <a:solidFill>
              <a:srgbClr val="00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C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913" name="Oval 25"/>
            <p:cNvSpPr>
              <a:spLocks noChangeArrowheads="1"/>
            </p:cNvSpPr>
            <p:nvPr/>
          </p:nvSpPr>
          <p:spPr bwMode="auto">
            <a:xfrm>
              <a:off x="6370638" y="3775076"/>
              <a:ext cx="719138" cy="71913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E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3" name="Line 26"/>
            <p:cNvSpPr>
              <a:spLocks noChangeShapeType="1"/>
            </p:cNvSpPr>
            <p:nvPr/>
          </p:nvSpPr>
          <p:spPr bwMode="auto">
            <a:xfrm>
              <a:off x="6588126" y="2549525"/>
              <a:ext cx="935038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4" name="Line 27"/>
            <p:cNvSpPr>
              <a:spLocks noChangeShapeType="1"/>
            </p:cNvSpPr>
            <p:nvPr/>
          </p:nvSpPr>
          <p:spPr bwMode="auto">
            <a:xfrm>
              <a:off x="6515101" y="2693988"/>
              <a:ext cx="10080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5" name="Line 28"/>
            <p:cNvSpPr>
              <a:spLocks noChangeShapeType="1"/>
            </p:cNvSpPr>
            <p:nvPr/>
          </p:nvSpPr>
          <p:spPr bwMode="auto">
            <a:xfrm flipH="1">
              <a:off x="5938838" y="2838450"/>
              <a:ext cx="144463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6" name="Line 29"/>
            <p:cNvSpPr>
              <a:spLocks noChangeShapeType="1"/>
            </p:cNvSpPr>
            <p:nvPr/>
          </p:nvSpPr>
          <p:spPr bwMode="auto">
            <a:xfrm>
              <a:off x="6154738" y="3775075"/>
              <a:ext cx="2889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7" name="Line 30"/>
            <p:cNvSpPr>
              <a:spLocks noChangeShapeType="1"/>
            </p:cNvSpPr>
            <p:nvPr/>
          </p:nvSpPr>
          <p:spPr bwMode="auto">
            <a:xfrm flipH="1" flipV="1">
              <a:off x="6227763" y="3557588"/>
              <a:ext cx="1223963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3920" name="Text Box 32"/>
          <p:cNvSpPr txBox="1">
            <a:spLocks noChangeArrowheads="1"/>
          </p:cNvSpPr>
          <p:nvPr/>
        </p:nvSpPr>
        <p:spPr bwMode="auto">
          <a:xfrm>
            <a:off x="5075238" y="4735513"/>
            <a:ext cx="3744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/>
              <a:t>Grafo Dirigido o Digrafo</a:t>
            </a:r>
            <a:endParaRPr lang="en-US" altLang="en-US" sz="180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14425"/>
          </a:xfrm>
        </p:spPr>
        <p:txBody>
          <a:bodyPr/>
          <a:lstStyle/>
          <a:p>
            <a:r>
              <a:rPr lang="es-AR" altLang="en-US" smtClean="0"/>
              <a:t>Clasificación</a:t>
            </a:r>
          </a:p>
        </p:txBody>
      </p:sp>
      <p:sp>
        <p:nvSpPr>
          <p:cNvPr id="20487" name="2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C79E2-4673-49BF-8D80-C714928E5F0E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4" grpId="0"/>
      <p:bldP spid="2939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5"/>
          <p:cNvSpPr>
            <a:spLocks noGrp="1" noChangeArrowheads="1"/>
          </p:cNvSpPr>
          <p:nvPr>
            <p:ph type="title"/>
          </p:nvPr>
        </p:nvSpPr>
        <p:spPr>
          <a:xfrm>
            <a:off x="285750" y="500063"/>
            <a:ext cx="8534400" cy="533400"/>
          </a:xfrm>
        </p:spPr>
        <p:txBody>
          <a:bodyPr/>
          <a:lstStyle/>
          <a:p>
            <a:r>
              <a:rPr lang="es-ES_tradnl" altLang="en-US" smtClean="0"/>
              <a:t>Representación de grafos</a:t>
            </a:r>
          </a:p>
        </p:txBody>
      </p:sp>
      <p:sp>
        <p:nvSpPr>
          <p:cNvPr id="194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651500" y="1412875"/>
            <a:ext cx="3214688" cy="12144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 smtClean="0"/>
              <a:t>   Matriz de    adyacencia</a:t>
            </a:r>
          </a:p>
          <a:p>
            <a:pPr marL="819150" lvl="1" algn="ctr">
              <a:buFont typeface="Wingdings" panose="05000000000000000000" pitchFamily="2" charset="2"/>
              <a:buNone/>
            </a:pPr>
            <a:endParaRPr lang="es-ES_tradnl" altLang="en-US" sz="2400" smtClean="0"/>
          </a:p>
        </p:txBody>
      </p:sp>
      <p:graphicFrame>
        <p:nvGraphicFramePr>
          <p:cNvPr id="68885" name="Group 277"/>
          <p:cNvGraphicFramePr>
            <a:graphicFrameLocks noGrp="1"/>
          </p:cNvGraphicFramePr>
          <p:nvPr/>
        </p:nvGraphicFramePr>
        <p:xfrm>
          <a:off x="6000750" y="2500313"/>
          <a:ext cx="2646363" cy="2011362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403350" y="1468438"/>
            <a:ext cx="2571750" cy="1857375"/>
            <a:chOff x="1776" y="1511"/>
            <a:chExt cx="1855" cy="1487"/>
          </a:xfrm>
        </p:grpSpPr>
        <p:sp>
          <p:nvSpPr>
            <p:cNvPr id="21674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5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6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85" name="Oval 77"/>
            <p:cNvSpPr>
              <a:spLocks noChangeArrowheads="1"/>
            </p:cNvSpPr>
            <p:nvPr/>
          </p:nvSpPr>
          <p:spPr bwMode="auto">
            <a:xfrm>
              <a:off x="3261" y="1511"/>
              <a:ext cx="370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678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8687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70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88" name="Oval 80"/>
            <p:cNvSpPr>
              <a:spLocks noChangeArrowheads="1"/>
            </p:cNvSpPr>
            <p:nvPr/>
          </p:nvSpPr>
          <p:spPr bwMode="auto">
            <a:xfrm>
              <a:off x="2563" y="2080"/>
              <a:ext cx="372" cy="37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1681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2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3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4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5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6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804" name="Group 196"/>
          <p:cNvGraphicFramePr>
            <a:graphicFrameLocks noGrp="1"/>
          </p:cNvGraphicFramePr>
          <p:nvPr/>
        </p:nvGraphicFramePr>
        <p:xfrm>
          <a:off x="752475" y="4657725"/>
          <a:ext cx="1306513" cy="1963738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828" name="Group 220"/>
          <p:cNvGraphicFramePr>
            <a:graphicFrameLocks noGrp="1"/>
          </p:cNvGraphicFramePr>
          <p:nvPr/>
        </p:nvGraphicFramePr>
        <p:xfrm>
          <a:off x="2709863" y="4651375"/>
          <a:ext cx="776287" cy="36512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27" name="Group 219"/>
          <p:cNvGraphicFramePr>
            <a:graphicFrameLocks noGrp="1"/>
          </p:cNvGraphicFramePr>
          <p:nvPr/>
        </p:nvGraphicFramePr>
        <p:xfrm>
          <a:off x="4071938" y="4643438"/>
          <a:ext cx="776287" cy="36512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49" name="Line 217"/>
          <p:cNvSpPr>
            <a:spLocks noChangeShapeType="1"/>
          </p:cNvSpPr>
          <p:nvPr/>
        </p:nvSpPr>
        <p:spPr bwMode="auto">
          <a:xfrm>
            <a:off x="1744663" y="4830763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Line 218"/>
          <p:cNvSpPr>
            <a:spLocks noChangeShapeType="1"/>
          </p:cNvSpPr>
          <p:nvPr/>
        </p:nvSpPr>
        <p:spPr bwMode="auto">
          <a:xfrm>
            <a:off x="3367088" y="482123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29" name="Group 221"/>
          <p:cNvGraphicFramePr>
            <a:graphicFrameLocks noGrp="1"/>
          </p:cNvGraphicFramePr>
          <p:nvPr/>
        </p:nvGraphicFramePr>
        <p:xfrm>
          <a:off x="2714625" y="5092700"/>
          <a:ext cx="776288" cy="36512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37" name="Group 229"/>
          <p:cNvGraphicFramePr>
            <a:graphicFrameLocks noGrp="1"/>
          </p:cNvGraphicFramePr>
          <p:nvPr/>
        </p:nvGraphicFramePr>
        <p:xfrm>
          <a:off x="4076700" y="5084763"/>
          <a:ext cx="776288" cy="36512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67" name="Line 237"/>
          <p:cNvSpPr>
            <a:spLocks noChangeShapeType="1"/>
          </p:cNvSpPr>
          <p:nvPr/>
        </p:nvSpPr>
        <p:spPr bwMode="auto">
          <a:xfrm>
            <a:off x="1749425" y="5272088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Line 238"/>
          <p:cNvSpPr>
            <a:spLocks noChangeShapeType="1"/>
          </p:cNvSpPr>
          <p:nvPr/>
        </p:nvSpPr>
        <p:spPr bwMode="auto">
          <a:xfrm>
            <a:off x="3371850" y="526256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47" name="Group 239"/>
          <p:cNvGraphicFramePr>
            <a:graphicFrameLocks noGrp="1"/>
          </p:cNvGraphicFramePr>
          <p:nvPr/>
        </p:nvGraphicFramePr>
        <p:xfrm>
          <a:off x="2706688" y="5521325"/>
          <a:ext cx="776287" cy="36512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55" name="Group 247"/>
          <p:cNvGraphicFramePr>
            <a:graphicFrameLocks noGrp="1"/>
          </p:cNvGraphicFramePr>
          <p:nvPr/>
        </p:nvGraphicFramePr>
        <p:xfrm>
          <a:off x="4068763" y="5513388"/>
          <a:ext cx="776287" cy="36512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85" name="Line 255"/>
          <p:cNvSpPr>
            <a:spLocks noChangeShapeType="1"/>
          </p:cNvSpPr>
          <p:nvPr/>
        </p:nvSpPr>
        <p:spPr bwMode="auto">
          <a:xfrm>
            <a:off x="1741488" y="5700713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6" name="Line 256"/>
          <p:cNvSpPr>
            <a:spLocks noChangeShapeType="1"/>
          </p:cNvSpPr>
          <p:nvPr/>
        </p:nvSpPr>
        <p:spPr bwMode="auto">
          <a:xfrm>
            <a:off x="3363913" y="569118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65" name="Group 257"/>
          <p:cNvGraphicFramePr>
            <a:graphicFrameLocks noGrp="1"/>
          </p:cNvGraphicFramePr>
          <p:nvPr/>
        </p:nvGraphicFramePr>
        <p:xfrm>
          <a:off x="2705100" y="6307138"/>
          <a:ext cx="776288" cy="36512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73" name="Group 265"/>
          <p:cNvGraphicFramePr>
            <a:graphicFrameLocks noGrp="1"/>
          </p:cNvGraphicFramePr>
          <p:nvPr/>
        </p:nvGraphicFramePr>
        <p:xfrm>
          <a:off x="5430838" y="5510213"/>
          <a:ext cx="776287" cy="36512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03" name="Line 273"/>
          <p:cNvSpPr>
            <a:spLocks noChangeShapeType="1"/>
          </p:cNvSpPr>
          <p:nvPr/>
        </p:nvSpPr>
        <p:spPr bwMode="auto">
          <a:xfrm>
            <a:off x="1739900" y="6486525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4" name="Line 274"/>
          <p:cNvSpPr>
            <a:spLocks noChangeShapeType="1"/>
          </p:cNvSpPr>
          <p:nvPr/>
        </p:nvSpPr>
        <p:spPr bwMode="auto">
          <a:xfrm>
            <a:off x="4725988" y="568801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16"/>
          <p:cNvSpPr txBox="1">
            <a:spLocks noChangeArrowheads="1"/>
          </p:cNvSpPr>
          <p:nvPr/>
        </p:nvSpPr>
        <p:spPr bwMode="auto">
          <a:xfrm>
            <a:off x="857250" y="3571875"/>
            <a:ext cx="24288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_tradnl" altLang="en-US" sz="2800"/>
              <a:t>Lista de adyacencia</a:t>
            </a:r>
          </a:p>
        </p:txBody>
      </p:sp>
      <p:sp>
        <p:nvSpPr>
          <p:cNvPr id="21653" name="3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FCD6D4-AFFF-4766-B00D-42072DF379E4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3" name="60 Grupo"/>
          <p:cNvGrpSpPr>
            <a:grpSpLocks/>
          </p:cNvGrpSpPr>
          <p:nvPr/>
        </p:nvGrpSpPr>
        <p:grpSpPr bwMode="auto">
          <a:xfrm>
            <a:off x="4714875" y="4786313"/>
            <a:ext cx="857250" cy="273050"/>
            <a:chOff x="4714876" y="4786322"/>
            <a:chExt cx="857256" cy="273692"/>
          </a:xfrm>
        </p:grpSpPr>
        <p:cxnSp>
          <p:nvCxnSpPr>
            <p:cNvPr id="42" name="41 Conector angular"/>
            <p:cNvCxnSpPr/>
            <p:nvPr/>
          </p:nvCxnSpPr>
          <p:spPr>
            <a:xfrm>
              <a:off x="4714876" y="4786322"/>
              <a:ext cx="714380" cy="159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/>
            <p:nvPr/>
          </p:nvCxnSpPr>
          <p:spPr>
            <a:xfrm rot="5400000">
              <a:off x="5321849" y="4892142"/>
              <a:ext cx="214816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5286380" y="5001138"/>
              <a:ext cx="285752" cy="15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5275268" y="5058422"/>
              <a:ext cx="285752" cy="15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61 Grupo"/>
          <p:cNvGrpSpPr>
            <a:grpSpLocks/>
          </p:cNvGrpSpPr>
          <p:nvPr/>
        </p:nvGrpSpPr>
        <p:grpSpPr bwMode="auto">
          <a:xfrm>
            <a:off x="4714875" y="5213350"/>
            <a:ext cx="857250" cy="273050"/>
            <a:chOff x="4714876" y="5213362"/>
            <a:chExt cx="857256" cy="273692"/>
          </a:xfrm>
        </p:grpSpPr>
        <p:cxnSp>
          <p:nvCxnSpPr>
            <p:cNvPr id="49" name="48 Conector angular"/>
            <p:cNvCxnSpPr/>
            <p:nvPr/>
          </p:nvCxnSpPr>
          <p:spPr>
            <a:xfrm>
              <a:off x="4714876" y="5213362"/>
              <a:ext cx="714380" cy="15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angular"/>
            <p:cNvCxnSpPr/>
            <p:nvPr/>
          </p:nvCxnSpPr>
          <p:spPr>
            <a:xfrm rot="5400000">
              <a:off x="5321848" y="5319183"/>
              <a:ext cx="214817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5286380" y="5428179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5275268" y="5485463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62 Grupo"/>
          <p:cNvGrpSpPr>
            <a:grpSpLocks/>
          </p:cNvGrpSpPr>
          <p:nvPr/>
        </p:nvGrpSpPr>
        <p:grpSpPr bwMode="auto">
          <a:xfrm>
            <a:off x="6072188" y="5686425"/>
            <a:ext cx="857250" cy="273050"/>
            <a:chOff x="6072198" y="5686132"/>
            <a:chExt cx="857256" cy="273692"/>
          </a:xfrm>
        </p:grpSpPr>
        <p:cxnSp>
          <p:nvCxnSpPr>
            <p:cNvPr id="53" name="52 Conector angular"/>
            <p:cNvCxnSpPr/>
            <p:nvPr/>
          </p:nvCxnSpPr>
          <p:spPr>
            <a:xfrm>
              <a:off x="6072198" y="5686132"/>
              <a:ext cx="714380" cy="15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3 Conector angular"/>
            <p:cNvCxnSpPr/>
            <p:nvPr/>
          </p:nvCxnSpPr>
          <p:spPr>
            <a:xfrm rot="5400000">
              <a:off x="6679169" y="5791953"/>
              <a:ext cx="214817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6643702" y="5900949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6632589" y="5958233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63 Grupo"/>
          <p:cNvGrpSpPr>
            <a:grpSpLocks/>
          </p:cNvGrpSpPr>
          <p:nvPr/>
        </p:nvGrpSpPr>
        <p:grpSpPr bwMode="auto">
          <a:xfrm>
            <a:off x="3357563" y="6454775"/>
            <a:ext cx="857250" cy="274638"/>
            <a:chOff x="3357554" y="6455104"/>
            <a:chExt cx="857256" cy="273692"/>
          </a:xfrm>
        </p:grpSpPr>
        <p:cxnSp>
          <p:nvCxnSpPr>
            <p:cNvPr id="57" name="56 Conector angular"/>
            <p:cNvCxnSpPr/>
            <p:nvPr/>
          </p:nvCxnSpPr>
          <p:spPr>
            <a:xfrm>
              <a:off x="3357554" y="6455104"/>
              <a:ext cx="714380" cy="158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57 Conector angular"/>
            <p:cNvCxnSpPr/>
            <p:nvPr/>
          </p:nvCxnSpPr>
          <p:spPr>
            <a:xfrm rot="5400000">
              <a:off x="3965147" y="6561885"/>
              <a:ext cx="213574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3929058" y="6668679"/>
              <a:ext cx="285752" cy="15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917945" y="6727213"/>
              <a:ext cx="285752" cy="15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85" name="Group 81"/>
          <p:cNvGraphicFramePr>
            <a:graphicFrameLocks noGrp="1"/>
          </p:cNvGraphicFramePr>
          <p:nvPr/>
        </p:nvGraphicFramePr>
        <p:xfrm>
          <a:off x="5429250" y="3143250"/>
          <a:ext cx="2865438" cy="234315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568" name="Group 78"/>
          <p:cNvGrpSpPr>
            <a:grpSpLocks/>
          </p:cNvGrpSpPr>
          <p:nvPr/>
        </p:nvGrpSpPr>
        <p:grpSpPr bwMode="auto">
          <a:xfrm>
            <a:off x="928688" y="3143250"/>
            <a:ext cx="2863850" cy="2398713"/>
            <a:chOff x="363" y="2107"/>
            <a:chExt cx="1842" cy="1725"/>
          </a:xfrm>
        </p:grpSpPr>
        <p:sp>
          <p:nvSpPr>
            <p:cNvPr id="22572" name="Freeform 68"/>
            <p:cNvSpPr>
              <a:spLocks/>
            </p:cNvSpPr>
            <p:nvPr/>
          </p:nvSpPr>
          <p:spPr bwMode="auto">
            <a:xfrm>
              <a:off x="1473" y="2389"/>
              <a:ext cx="492" cy="1191"/>
            </a:xfrm>
            <a:custGeom>
              <a:avLst/>
              <a:gdLst>
                <a:gd name="T0" fmla="*/ 1011 w 426"/>
                <a:gd name="T1" fmla="*/ 2380 h 1037"/>
                <a:gd name="T2" fmla="*/ 838 w 426"/>
                <a:gd name="T3" fmla="*/ 812 h 1037"/>
                <a:gd name="T4" fmla="*/ 0 w 426"/>
                <a:gd name="T5" fmla="*/ 0 h 1037"/>
                <a:gd name="T6" fmla="*/ 0 60000 65536"/>
                <a:gd name="T7" fmla="*/ 0 60000 65536"/>
                <a:gd name="T8" fmla="*/ 0 60000 65536"/>
                <a:gd name="T9" fmla="*/ 0 w 426"/>
                <a:gd name="T10" fmla="*/ 0 h 1037"/>
                <a:gd name="T11" fmla="*/ 426 w 426"/>
                <a:gd name="T12" fmla="*/ 1037 h 10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" h="1037">
                  <a:moveTo>
                    <a:pt x="426" y="1037"/>
                  </a:moveTo>
                  <a:cubicBezTo>
                    <a:pt x="414" y="923"/>
                    <a:pt x="425" y="527"/>
                    <a:pt x="354" y="354"/>
                  </a:cubicBezTo>
                  <a:cubicBezTo>
                    <a:pt x="283" y="181"/>
                    <a:pt x="74" y="74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Freeform 67"/>
            <p:cNvSpPr>
              <a:spLocks/>
            </p:cNvSpPr>
            <p:nvPr/>
          </p:nvSpPr>
          <p:spPr bwMode="auto">
            <a:xfrm>
              <a:off x="773" y="3702"/>
              <a:ext cx="1102" cy="73"/>
            </a:xfrm>
            <a:custGeom>
              <a:avLst/>
              <a:gdLst>
                <a:gd name="T0" fmla="*/ 878 w 1153"/>
                <a:gd name="T1" fmla="*/ 3 h 97"/>
                <a:gd name="T2" fmla="*/ 454 w 1153"/>
                <a:gd name="T3" fmla="*/ 17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65"/>
            <p:cNvSpPr>
              <a:spLocks noChangeShapeType="1"/>
            </p:cNvSpPr>
            <p:nvPr/>
          </p:nvSpPr>
          <p:spPr bwMode="auto">
            <a:xfrm flipH="1" flipV="1">
              <a:off x="1444" y="3239"/>
              <a:ext cx="548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2"/>
            <p:cNvSpPr>
              <a:spLocks noChangeShapeType="1"/>
            </p:cNvSpPr>
            <p:nvPr/>
          </p:nvSpPr>
          <p:spPr bwMode="auto">
            <a:xfrm flipH="1">
              <a:off x="729" y="3089"/>
              <a:ext cx="561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4"/>
            <p:cNvSpPr>
              <a:spLocks noChangeShapeType="1"/>
            </p:cNvSpPr>
            <p:nvPr/>
          </p:nvSpPr>
          <p:spPr bwMode="auto">
            <a:xfrm>
              <a:off x="1260" y="2295"/>
              <a:ext cx="7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4" name="Oval 60"/>
            <p:cNvSpPr>
              <a:spLocks noChangeArrowheads="1"/>
            </p:cNvSpPr>
            <p:nvPr/>
          </p:nvSpPr>
          <p:spPr bwMode="auto">
            <a:xfrm>
              <a:off x="1056" y="2107"/>
              <a:ext cx="397" cy="39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65" name="Oval 61"/>
            <p:cNvSpPr>
              <a:spLocks noChangeArrowheads="1"/>
            </p:cNvSpPr>
            <p:nvPr/>
          </p:nvSpPr>
          <p:spPr bwMode="auto">
            <a:xfrm>
              <a:off x="1060" y="2907"/>
              <a:ext cx="393" cy="39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2766" name="Oval 62"/>
            <p:cNvSpPr>
              <a:spLocks noChangeArrowheads="1"/>
            </p:cNvSpPr>
            <p:nvPr/>
          </p:nvSpPr>
          <p:spPr bwMode="auto">
            <a:xfrm>
              <a:off x="1755" y="3423"/>
              <a:ext cx="397" cy="39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2580" name="Oval 63"/>
            <p:cNvSpPr>
              <a:spLocks noChangeArrowheads="1"/>
            </p:cNvSpPr>
            <p:nvPr/>
          </p:nvSpPr>
          <p:spPr bwMode="auto">
            <a:xfrm>
              <a:off x="363" y="3437"/>
              <a:ext cx="397" cy="395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4</a:t>
              </a:r>
            </a:p>
          </p:txBody>
        </p:sp>
        <p:sp>
          <p:nvSpPr>
            <p:cNvPr id="22581" name="Text Box 69"/>
            <p:cNvSpPr txBox="1">
              <a:spLocks noChangeArrowheads="1"/>
            </p:cNvSpPr>
            <p:nvPr/>
          </p:nvSpPr>
          <p:spPr bwMode="auto">
            <a:xfrm>
              <a:off x="1042" y="2489"/>
              <a:ext cx="3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3</a:t>
              </a:r>
              <a:endParaRPr lang="es-ES" altLang="en-US" sz="1800"/>
            </a:p>
          </p:txBody>
        </p:sp>
        <p:sp>
          <p:nvSpPr>
            <p:cNvPr id="22582" name="Text Box 70"/>
            <p:cNvSpPr txBox="1">
              <a:spLocks noChangeArrowheads="1"/>
            </p:cNvSpPr>
            <p:nvPr/>
          </p:nvSpPr>
          <p:spPr bwMode="auto">
            <a:xfrm>
              <a:off x="1609" y="3079"/>
              <a:ext cx="35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4</a:t>
              </a:r>
              <a:endParaRPr lang="es-ES" altLang="en-US" sz="1800"/>
            </a:p>
          </p:txBody>
        </p:sp>
        <p:sp>
          <p:nvSpPr>
            <p:cNvPr id="22583" name="Text Box 72"/>
            <p:cNvSpPr txBox="1">
              <a:spLocks noChangeArrowheads="1"/>
            </p:cNvSpPr>
            <p:nvPr/>
          </p:nvSpPr>
          <p:spPr bwMode="auto">
            <a:xfrm>
              <a:off x="1901" y="2657"/>
              <a:ext cx="30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0</a:t>
              </a:r>
              <a:endParaRPr lang="es-ES" altLang="en-US" sz="1800"/>
            </a:p>
          </p:txBody>
        </p:sp>
        <p:sp>
          <p:nvSpPr>
            <p:cNvPr id="22584" name="Text Box 73"/>
            <p:cNvSpPr txBox="1">
              <a:spLocks noChangeArrowheads="1"/>
            </p:cNvSpPr>
            <p:nvPr/>
          </p:nvSpPr>
          <p:spPr bwMode="auto">
            <a:xfrm>
              <a:off x="741" y="3126"/>
              <a:ext cx="30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2</a:t>
              </a:r>
              <a:endParaRPr lang="es-ES" altLang="en-US" sz="1800"/>
            </a:p>
          </p:txBody>
        </p:sp>
        <p:sp>
          <p:nvSpPr>
            <p:cNvPr id="22585" name="Text Box 74"/>
            <p:cNvSpPr txBox="1">
              <a:spLocks noChangeArrowheads="1"/>
            </p:cNvSpPr>
            <p:nvPr/>
          </p:nvSpPr>
          <p:spPr bwMode="auto">
            <a:xfrm>
              <a:off x="1217" y="3498"/>
              <a:ext cx="30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2</a:t>
              </a:r>
              <a:endParaRPr lang="es-ES" altLang="en-US" sz="1800"/>
            </a:p>
          </p:txBody>
        </p:sp>
      </p:grpSp>
      <p:sp>
        <p:nvSpPr>
          <p:cNvPr id="24" name="Rectangle 15"/>
          <p:cNvSpPr txBox="1">
            <a:spLocks noChangeArrowheads="1"/>
          </p:cNvSpPr>
          <p:nvPr/>
        </p:nvSpPr>
        <p:spPr bwMode="auto">
          <a:xfrm>
            <a:off x="285750" y="681038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s-ES_tradnl" sz="4400" kern="0" dirty="0">
                <a:latin typeface="+mj-lt"/>
                <a:ea typeface="+mj-ea"/>
                <a:cs typeface="+mj-cs"/>
              </a:rPr>
              <a:t>Representación de grafos</a:t>
            </a:r>
          </a:p>
        </p:txBody>
      </p:sp>
      <p:sp>
        <p:nvSpPr>
          <p:cNvPr id="25" name="Rectangle 16"/>
          <p:cNvSpPr txBox="1">
            <a:spLocks noChangeArrowheads="1"/>
          </p:cNvSpPr>
          <p:nvPr/>
        </p:nvSpPr>
        <p:spPr bwMode="auto">
          <a:xfrm>
            <a:off x="785813" y="1785938"/>
            <a:ext cx="42862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_tradnl" sz="2800" kern="0" dirty="0">
                <a:latin typeface="+mn-lt"/>
                <a:cs typeface="Arial" charset="0"/>
              </a:rPr>
              <a:t>Matriz de adyacencia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_tradnl" sz="2800" kern="0" dirty="0">
                <a:latin typeface="+mn-lt"/>
                <a:cs typeface="+mn-cs"/>
              </a:rPr>
              <a:t>con rótulo</a:t>
            </a:r>
          </a:p>
          <a:p>
            <a:pPr marL="819150" lvl="1" indent="-28575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s-ES_tradnl" sz="2400" kern="0" dirty="0">
              <a:latin typeface="+mn-lt"/>
              <a:cs typeface="Arial" charset="0"/>
            </a:endParaRPr>
          </a:p>
        </p:txBody>
      </p:sp>
      <p:sp>
        <p:nvSpPr>
          <p:cNvPr id="22571" name="19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0C95E0-5423-4B7E-8CEA-FBF2AA721E50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/>
          <p:cNvSpPr txBox="1">
            <a:spLocks noChangeArrowheads="1"/>
          </p:cNvSpPr>
          <p:nvPr/>
        </p:nvSpPr>
        <p:spPr bwMode="auto">
          <a:xfrm>
            <a:off x="285750" y="681038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4400"/>
              <a:t>Clausura Transitiva</a:t>
            </a:r>
          </a:p>
        </p:txBody>
      </p:sp>
      <p:sp>
        <p:nvSpPr>
          <p:cNvPr id="19460" name="Rectangle 16"/>
          <p:cNvSpPr>
            <a:spLocks noChangeArrowheads="1"/>
          </p:cNvSpPr>
          <p:nvPr/>
        </p:nvSpPr>
        <p:spPr bwMode="auto">
          <a:xfrm>
            <a:off x="2092325" y="3852863"/>
            <a:ext cx="32146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/>
              <a:t>   Matriz A</a:t>
            </a:r>
            <a:r>
              <a:rPr lang="es-ES_tradnl" altLang="en-US" sz="2800" baseline="30000"/>
              <a:t>+</a:t>
            </a:r>
          </a:p>
        </p:txBody>
      </p:sp>
      <p:graphicFrame>
        <p:nvGraphicFramePr>
          <p:cNvPr id="68800" name="Group 192"/>
          <p:cNvGraphicFramePr>
            <a:graphicFrameLocks noGrp="1"/>
          </p:cNvGraphicFramePr>
          <p:nvPr/>
        </p:nvGraphicFramePr>
        <p:xfrm>
          <a:off x="1665288" y="4400550"/>
          <a:ext cx="2808287" cy="2347913"/>
        </p:xfrm>
        <a:graphic>
          <a:graphicData uri="http://schemas.openxmlformats.org/drawingml/2006/table">
            <a:tbl>
              <a:tblPr/>
              <a:tblGrid>
                <a:gridCol w="401597">
                  <a:extLst>
                    <a:ext uri="{9D8B030D-6E8A-4147-A177-3AD203B41FA5}">
                      <a16:colId xmlns:a16="http://schemas.microsoft.com/office/drawing/2014/main" val="1102320100"/>
                    </a:ext>
                  </a:extLst>
                </a:gridCol>
                <a:gridCol w="401597">
                  <a:extLst>
                    <a:ext uri="{9D8B030D-6E8A-4147-A177-3AD203B41FA5}">
                      <a16:colId xmlns:a16="http://schemas.microsoft.com/office/drawing/2014/main" val="3281727614"/>
                    </a:ext>
                  </a:extLst>
                </a:gridCol>
                <a:gridCol w="401597">
                  <a:extLst>
                    <a:ext uri="{9D8B030D-6E8A-4147-A177-3AD203B41FA5}">
                      <a16:colId xmlns:a16="http://schemas.microsoft.com/office/drawing/2014/main" val="759867249"/>
                    </a:ext>
                  </a:extLst>
                </a:gridCol>
                <a:gridCol w="400152">
                  <a:extLst>
                    <a:ext uri="{9D8B030D-6E8A-4147-A177-3AD203B41FA5}">
                      <a16:colId xmlns:a16="http://schemas.microsoft.com/office/drawing/2014/main" val="3724405034"/>
                    </a:ext>
                  </a:extLst>
                </a:gridCol>
                <a:gridCol w="403041">
                  <a:extLst>
                    <a:ext uri="{9D8B030D-6E8A-4147-A177-3AD203B41FA5}">
                      <a16:colId xmlns:a16="http://schemas.microsoft.com/office/drawing/2014/main" val="26591649"/>
                    </a:ext>
                  </a:extLst>
                </a:gridCol>
                <a:gridCol w="400152">
                  <a:extLst>
                    <a:ext uri="{9D8B030D-6E8A-4147-A177-3AD203B41FA5}">
                      <a16:colId xmlns:a16="http://schemas.microsoft.com/office/drawing/2014/main" val="2142794018"/>
                    </a:ext>
                  </a:extLst>
                </a:gridCol>
                <a:gridCol w="400151">
                  <a:extLst>
                    <a:ext uri="{9D8B030D-6E8A-4147-A177-3AD203B41FA5}">
                      <a16:colId xmlns:a16="http://schemas.microsoft.com/office/drawing/2014/main" val="933735065"/>
                    </a:ext>
                  </a:extLst>
                </a:gridCol>
              </a:tblGrid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01139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571460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74814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15631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415881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72864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722047"/>
                  </a:ext>
                </a:extLst>
              </a:tr>
            </a:tbl>
          </a:graphicData>
        </a:graphic>
      </p:graphicFrame>
      <p:grpSp>
        <p:nvGrpSpPr>
          <p:cNvPr id="68802" name="Group 194"/>
          <p:cNvGrpSpPr>
            <a:grpSpLocks/>
          </p:cNvGrpSpPr>
          <p:nvPr/>
        </p:nvGrpSpPr>
        <p:grpSpPr bwMode="auto">
          <a:xfrm>
            <a:off x="395288" y="2671763"/>
            <a:ext cx="1873250" cy="1944687"/>
            <a:chOff x="875" y="935"/>
            <a:chExt cx="1629" cy="1612"/>
          </a:xfrm>
        </p:grpSpPr>
        <p:sp>
          <p:nvSpPr>
            <p:cNvPr id="23706" name="Freeform 74"/>
            <p:cNvSpPr>
              <a:spLocks/>
            </p:cNvSpPr>
            <p:nvPr/>
          </p:nvSpPr>
          <p:spPr bwMode="auto">
            <a:xfrm>
              <a:off x="1198" y="945"/>
              <a:ext cx="995" cy="92"/>
            </a:xfrm>
            <a:custGeom>
              <a:avLst/>
              <a:gdLst>
                <a:gd name="T0" fmla="*/ 0 w 1140"/>
                <a:gd name="T1" fmla="*/ 45 h 117"/>
                <a:gd name="T2" fmla="*/ 299 w 1140"/>
                <a:gd name="T3" fmla="*/ 0 h 117"/>
                <a:gd name="T4" fmla="*/ 662 w 1140"/>
                <a:gd name="T5" fmla="*/ 45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7" name="Freeform 75"/>
            <p:cNvSpPr>
              <a:spLocks/>
            </p:cNvSpPr>
            <p:nvPr/>
          </p:nvSpPr>
          <p:spPr bwMode="auto">
            <a:xfrm>
              <a:off x="1202" y="1162"/>
              <a:ext cx="428" cy="256"/>
            </a:xfrm>
            <a:custGeom>
              <a:avLst/>
              <a:gdLst>
                <a:gd name="T0" fmla="*/ 0 w 490"/>
                <a:gd name="T1" fmla="*/ 0 h 326"/>
                <a:gd name="T2" fmla="*/ 187 w 490"/>
                <a:gd name="T3" fmla="*/ 38 h 326"/>
                <a:gd name="T4" fmla="*/ 286 w 490"/>
                <a:gd name="T5" fmla="*/ 124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8" name="Oval 76"/>
            <p:cNvSpPr>
              <a:spLocks noChangeArrowheads="1"/>
            </p:cNvSpPr>
            <p:nvPr/>
          </p:nvSpPr>
          <p:spPr bwMode="auto">
            <a:xfrm>
              <a:off x="938" y="965"/>
              <a:ext cx="323" cy="29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85" name="Oval 77"/>
            <p:cNvSpPr>
              <a:spLocks noChangeArrowheads="1"/>
            </p:cNvSpPr>
            <p:nvPr/>
          </p:nvSpPr>
          <p:spPr bwMode="auto">
            <a:xfrm>
              <a:off x="2181" y="935"/>
              <a:ext cx="323" cy="2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710" name="Oval 78"/>
            <p:cNvSpPr>
              <a:spLocks noChangeArrowheads="1"/>
            </p:cNvSpPr>
            <p:nvPr/>
          </p:nvSpPr>
          <p:spPr bwMode="auto">
            <a:xfrm>
              <a:off x="2154" y="1797"/>
              <a:ext cx="325" cy="29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11" name="Oval 79"/>
            <p:cNvSpPr>
              <a:spLocks noChangeArrowheads="1"/>
            </p:cNvSpPr>
            <p:nvPr/>
          </p:nvSpPr>
          <p:spPr bwMode="auto">
            <a:xfrm>
              <a:off x="875" y="1779"/>
              <a:ext cx="323" cy="297"/>
            </a:xfrm>
            <a:prstGeom prst="ellipse">
              <a:avLst/>
            </a:prstGeom>
            <a:solidFill>
              <a:srgbClr val="8F8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8688" name="Oval 80"/>
            <p:cNvSpPr>
              <a:spLocks noChangeArrowheads="1"/>
            </p:cNvSpPr>
            <p:nvPr/>
          </p:nvSpPr>
          <p:spPr bwMode="auto">
            <a:xfrm>
              <a:off x="1571" y="1382"/>
              <a:ext cx="326" cy="29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713" name="Line 81"/>
            <p:cNvSpPr>
              <a:spLocks noChangeShapeType="1"/>
            </p:cNvSpPr>
            <p:nvPr/>
          </p:nvSpPr>
          <p:spPr bwMode="auto">
            <a:xfrm flipH="1">
              <a:off x="1859" y="1201"/>
              <a:ext cx="369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4" name="Freeform 82"/>
            <p:cNvSpPr>
              <a:spLocks/>
            </p:cNvSpPr>
            <p:nvPr/>
          </p:nvSpPr>
          <p:spPr bwMode="auto">
            <a:xfrm>
              <a:off x="2351" y="1230"/>
              <a:ext cx="118" cy="574"/>
            </a:xfrm>
            <a:custGeom>
              <a:avLst/>
              <a:gdLst>
                <a:gd name="T0" fmla="*/ 8 w 135"/>
                <a:gd name="T1" fmla="*/ 0 h 729"/>
                <a:gd name="T2" fmla="*/ 77 w 135"/>
                <a:gd name="T3" fmla="*/ 136 h 729"/>
                <a:gd name="T4" fmla="*/ 0 w 135"/>
                <a:gd name="T5" fmla="*/ 280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5" name="Freeform 83"/>
            <p:cNvSpPr>
              <a:spLocks/>
            </p:cNvSpPr>
            <p:nvPr/>
          </p:nvSpPr>
          <p:spPr bwMode="auto">
            <a:xfrm>
              <a:off x="1189" y="2007"/>
              <a:ext cx="1007" cy="77"/>
            </a:xfrm>
            <a:custGeom>
              <a:avLst/>
              <a:gdLst>
                <a:gd name="T0" fmla="*/ 671 w 1153"/>
                <a:gd name="T1" fmla="*/ 6 h 97"/>
                <a:gd name="T2" fmla="*/ 347 w 1153"/>
                <a:gd name="T3" fmla="*/ 38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6" name="Freeform 84"/>
            <p:cNvSpPr>
              <a:spLocks/>
            </p:cNvSpPr>
            <p:nvPr/>
          </p:nvSpPr>
          <p:spPr bwMode="auto">
            <a:xfrm>
              <a:off x="1131" y="1263"/>
              <a:ext cx="450" cy="286"/>
            </a:xfrm>
            <a:custGeom>
              <a:avLst/>
              <a:gdLst>
                <a:gd name="T0" fmla="*/ 300 w 515"/>
                <a:gd name="T1" fmla="*/ 139 h 363"/>
                <a:gd name="T2" fmla="*/ 122 w 515"/>
                <a:gd name="T3" fmla="*/ 98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7" name="Line 85"/>
            <p:cNvSpPr>
              <a:spLocks noChangeShapeType="1"/>
            </p:cNvSpPr>
            <p:nvPr/>
          </p:nvSpPr>
          <p:spPr bwMode="auto">
            <a:xfrm flipH="1">
              <a:off x="1134" y="1639"/>
              <a:ext cx="49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8" name="Line 86"/>
            <p:cNvSpPr>
              <a:spLocks noChangeShapeType="1"/>
            </p:cNvSpPr>
            <p:nvPr/>
          </p:nvSpPr>
          <p:spPr bwMode="auto">
            <a:xfrm>
              <a:off x="1864" y="1612"/>
              <a:ext cx="356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9" name="Oval 78"/>
            <p:cNvSpPr>
              <a:spLocks noChangeArrowheads="1"/>
            </p:cNvSpPr>
            <p:nvPr/>
          </p:nvSpPr>
          <p:spPr bwMode="auto">
            <a:xfrm>
              <a:off x="1429" y="2251"/>
              <a:ext cx="325" cy="296"/>
            </a:xfrm>
            <a:prstGeom prst="ellipse">
              <a:avLst/>
            </a:prstGeom>
            <a:solidFill>
              <a:srgbClr val="C1C1FF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20" name="Freeform 75"/>
            <p:cNvSpPr>
              <a:spLocks/>
            </p:cNvSpPr>
            <p:nvPr/>
          </p:nvSpPr>
          <p:spPr bwMode="auto">
            <a:xfrm>
              <a:off x="1020" y="2069"/>
              <a:ext cx="428" cy="256"/>
            </a:xfrm>
            <a:custGeom>
              <a:avLst/>
              <a:gdLst>
                <a:gd name="T0" fmla="*/ 0 w 490"/>
                <a:gd name="T1" fmla="*/ 0 h 326"/>
                <a:gd name="T2" fmla="*/ 187 w 490"/>
                <a:gd name="T3" fmla="*/ 38 h 326"/>
                <a:gd name="T4" fmla="*/ 286 w 490"/>
                <a:gd name="T5" fmla="*/ 124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801" name="Text Box 193"/>
          <p:cNvSpPr txBox="1">
            <a:spLocks noChangeArrowheads="1"/>
          </p:cNvSpPr>
          <p:nvPr/>
        </p:nvSpPr>
        <p:spPr bwMode="auto">
          <a:xfrm>
            <a:off x="4787900" y="1412875"/>
            <a:ext cx="3836988" cy="320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1800" b="1">
                <a:solidFill>
                  <a:schemeClr val="bg2"/>
                </a:solidFill>
              </a:rPr>
              <a:t>ALGORITMO DE WARSHALL</a:t>
            </a:r>
            <a:endParaRPr lang="es-AR" altLang="en-US" sz="1800" b="1">
              <a:solidFill>
                <a:schemeClr val="bg2"/>
              </a:solidFill>
            </a:endParaRPr>
          </a:p>
        </p:txBody>
      </p:sp>
      <p:sp>
        <p:nvSpPr>
          <p:cNvPr id="68803" name="Text Box 195"/>
          <p:cNvSpPr txBox="1">
            <a:spLocks noChangeArrowheads="1"/>
          </p:cNvSpPr>
          <p:nvPr/>
        </p:nvSpPr>
        <p:spPr bwMode="auto">
          <a:xfrm>
            <a:off x="395288" y="1428750"/>
            <a:ext cx="4392612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2200"/>
              <a:t>	      0, </a:t>
            </a:r>
            <a:r>
              <a:rPr lang="es-AR" altLang="en-US" sz="2200" b="1"/>
              <a:t>∄</a:t>
            </a:r>
            <a:r>
              <a:rPr lang="es-AR" altLang="en-US" sz="2200"/>
              <a:t>   </a:t>
            </a:r>
            <a:r>
              <a:rPr lang="es-ES_tradnl" altLang="en-US" sz="2200"/>
              <a:t>camino de i a j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2200"/>
              <a:t>A</a:t>
            </a:r>
            <a:r>
              <a:rPr lang="es-ES_tradnl" altLang="en-US" sz="2200" baseline="30000"/>
              <a:t>+</a:t>
            </a:r>
            <a:r>
              <a:rPr lang="es-ES_tradnl" altLang="en-US" sz="2200"/>
              <a:t>(i,j) =   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AR" altLang="en-US" sz="2200"/>
              <a:t>	      1, ∃ camino de i a j</a:t>
            </a:r>
          </a:p>
        </p:txBody>
      </p:sp>
      <p:sp>
        <p:nvSpPr>
          <p:cNvPr id="68804" name="AutoShape 196"/>
          <p:cNvSpPr>
            <a:spLocks/>
          </p:cNvSpPr>
          <p:nvPr/>
        </p:nvSpPr>
        <p:spPr bwMode="auto">
          <a:xfrm>
            <a:off x="1630363" y="1462088"/>
            <a:ext cx="71437" cy="863600"/>
          </a:xfrm>
          <a:prstGeom prst="leftBrace">
            <a:avLst>
              <a:gd name="adj1" fmla="val 1007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584950" y="3852863"/>
            <a:ext cx="32146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/>
              <a:t>   Matriz A</a:t>
            </a:r>
            <a:r>
              <a:rPr lang="es-ES_tradnl" altLang="en-US" sz="2800" baseline="30000"/>
              <a:t>+</a:t>
            </a:r>
          </a:p>
        </p:txBody>
      </p:sp>
      <p:graphicFrame>
        <p:nvGraphicFramePr>
          <p:cNvPr id="26" name="Group 192"/>
          <p:cNvGraphicFramePr>
            <a:graphicFrameLocks noGrp="1"/>
          </p:cNvGraphicFramePr>
          <p:nvPr/>
        </p:nvGraphicFramePr>
        <p:xfrm>
          <a:off x="6157913" y="4400550"/>
          <a:ext cx="2808287" cy="2347913"/>
        </p:xfrm>
        <a:graphic>
          <a:graphicData uri="http://schemas.openxmlformats.org/drawingml/2006/table">
            <a:tbl>
              <a:tblPr/>
              <a:tblGrid>
                <a:gridCol w="401597">
                  <a:extLst>
                    <a:ext uri="{9D8B030D-6E8A-4147-A177-3AD203B41FA5}">
                      <a16:colId xmlns:a16="http://schemas.microsoft.com/office/drawing/2014/main" val="1102320100"/>
                    </a:ext>
                  </a:extLst>
                </a:gridCol>
                <a:gridCol w="401597">
                  <a:extLst>
                    <a:ext uri="{9D8B030D-6E8A-4147-A177-3AD203B41FA5}">
                      <a16:colId xmlns:a16="http://schemas.microsoft.com/office/drawing/2014/main" val="3281727614"/>
                    </a:ext>
                  </a:extLst>
                </a:gridCol>
                <a:gridCol w="401597">
                  <a:extLst>
                    <a:ext uri="{9D8B030D-6E8A-4147-A177-3AD203B41FA5}">
                      <a16:colId xmlns:a16="http://schemas.microsoft.com/office/drawing/2014/main" val="759867249"/>
                    </a:ext>
                  </a:extLst>
                </a:gridCol>
                <a:gridCol w="400152">
                  <a:extLst>
                    <a:ext uri="{9D8B030D-6E8A-4147-A177-3AD203B41FA5}">
                      <a16:colId xmlns:a16="http://schemas.microsoft.com/office/drawing/2014/main" val="3724405034"/>
                    </a:ext>
                  </a:extLst>
                </a:gridCol>
                <a:gridCol w="403041">
                  <a:extLst>
                    <a:ext uri="{9D8B030D-6E8A-4147-A177-3AD203B41FA5}">
                      <a16:colId xmlns:a16="http://schemas.microsoft.com/office/drawing/2014/main" val="26591649"/>
                    </a:ext>
                  </a:extLst>
                </a:gridCol>
                <a:gridCol w="400152">
                  <a:extLst>
                    <a:ext uri="{9D8B030D-6E8A-4147-A177-3AD203B41FA5}">
                      <a16:colId xmlns:a16="http://schemas.microsoft.com/office/drawing/2014/main" val="2142794018"/>
                    </a:ext>
                  </a:extLst>
                </a:gridCol>
                <a:gridCol w="400151">
                  <a:extLst>
                    <a:ext uri="{9D8B030D-6E8A-4147-A177-3AD203B41FA5}">
                      <a16:colId xmlns:a16="http://schemas.microsoft.com/office/drawing/2014/main" val="933735065"/>
                    </a:ext>
                  </a:extLst>
                </a:gridCol>
              </a:tblGrid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01139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571460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74814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15631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415881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72864"/>
                  </a:ext>
                </a:extLst>
              </a:tr>
              <a:tr h="335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1" marR="91431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722047"/>
                  </a:ext>
                </a:extLst>
              </a:tr>
            </a:tbl>
          </a:graphicData>
        </a:graphic>
      </p:graphicFrame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4887913" y="2671763"/>
            <a:ext cx="1873250" cy="1944687"/>
            <a:chOff x="4888261" y="2671765"/>
            <a:chExt cx="1872951" cy="1944215"/>
          </a:xfrm>
        </p:grpSpPr>
        <p:sp>
          <p:nvSpPr>
            <p:cNvPr id="23694" name="Freeform 74"/>
            <p:cNvSpPr>
              <a:spLocks/>
            </p:cNvSpPr>
            <p:nvPr/>
          </p:nvSpPr>
          <p:spPr bwMode="auto">
            <a:xfrm>
              <a:off x="5259632" y="2683826"/>
              <a:ext cx="1144006" cy="110960"/>
            </a:xfrm>
            <a:custGeom>
              <a:avLst/>
              <a:gdLst>
                <a:gd name="T0" fmla="*/ 0 w 1140"/>
                <a:gd name="T1" fmla="*/ 64757963 h 117"/>
                <a:gd name="T2" fmla="*/ 394760344 w 1140"/>
                <a:gd name="T3" fmla="*/ 0 h 117"/>
                <a:gd name="T4" fmla="*/ 874110900 w 1140"/>
                <a:gd name="T5" fmla="*/ 64757963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5" name="Oval 76"/>
            <p:cNvSpPr>
              <a:spLocks noChangeArrowheads="1"/>
            </p:cNvSpPr>
            <p:nvPr/>
          </p:nvSpPr>
          <p:spPr bwMode="auto">
            <a:xfrm>
              <a:off x="4960696" y="2707948"/>
              <a:ext cx="371371" cy="35820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" name="Oval 77"/>
            <p:cNvSpPr>
              <a:spLocks noChangeArrowheads="1"/>
            </p:cNvSpPr>
            <p:nvPr/>
          </p:nvSpPr>
          <p:spPr bwMode="auto">
            <a:xfrm>
              <a:off x="6389796" y="2671765"/>
              <a:ext cx="371416" cy="3586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697" name="Oval 78"/>
            <p:cNvSpPr>
              <a:spLocks noChangeArrowheads="1"/>
            </p:cNvSpPr>
            <p:nvPr/>
          </p:nvSpPr>
          <p:spPr bwMode="auto">
            <a:xfrm>
              <a:off x="6358798" y="3711413"/>
              <a:ext cx="373670" cy="357002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98" name="Oval 79"/>
            <p:cNvSpPr>
              <a:spLocks noChangeArrowheads="1"/>
            </p:cNvSpPr>
            <p:nvPr/>
          </p:nvSpPr>
          <p:spPr bwMode="auto">
            <a:xfrm>
              <a:off x="4888261" y="3689704"/>
              <a:ext cx="371371" cy="358208"/>
            </a:xfrm>
            <a:prstGeom prst="ellipse">
              <a:avLst/>
            </a:prstGeom>
            <a:solidFill>
              <a:srgbClr val="8F8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80"/>
            <p:cNvSpPr>
              <a:spLocks noChangeArrowheads="1"/>
            </p:cNvSpPr>
            <p:nvPr/>
          </p:nvSpPr>
          <p:spPr bwMode="auto">
            <a:xfrm>
              <a:off x="5688233" y="3211384"/>
              <a:ext cx="374590" cy="3571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700" name="Line 81"/>
            <p:cNvSpPr>
              <a:spLocks noChangeShapeType="1"/>
            </p:cNvSpPr>
            <p:nvPr/>
          </p:nvSpPr>
          <p:spPr bwMode="auto">
            <a:xfrm flipH="1">
              <a:off x="6019620" y="2992585"/>
              <a:ext cx="424260" cy="270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1" name="Freeform 84"/>
            <p:cNvSpPr>
              <a:spLocks/>
            </p:cNvSpPr>
            <p:nvPr/>
          </p:nvSpPr>
          <p:spPr bwMode="auto">
            <a:xfrm>
              <a:off x="5182598" y="3067362"/>
              <a:ext cx="517390" cy="344941"/>
            </a:xfrm>
            <a:custGeom>
              <a:avLst/>
              <a:gdLst>
                <a:gd name="T0" fmla="*/ 396656290 w 515"/>
                <a:gd name="T1" fmla="*/ 203169299 h 363"/>
                <a:gd name="T2" fmla="*/ 161488972 w 515"/>
                <a:gd name="T3" fmla="*/ 141766950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2" name="Line 85"/>
            <p:cNvSpPr>
              <a:spLocks noChangeShapeType="1"/>
            </p:cNvSpPr>
            <p:nvPr/>
          </p:nvSpPr>
          <p:spPr bwMode="auto">
            <a:xfrm flipH="1">
              <a:off x="5186048" y="3520851"/>
              <a:ext cx="564530" cy="248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3" name="Line 86"/>
            <p:cNvSpPr>
              <a:spLocks noChangeShapeType="1"/>
            </p:cNvSpPr>
            <p:nvPr/>
          </p:nvSpPr>
          <p:spPr bwMode="auto">
            <a:xfrm>
              <a:off x="6025369" y="3488287"/>
              <a:ext cx="409313" cy="278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4" name="Oval 78"/>
            <p:cNvSpPr>
              <a:spLocks noChangeArrowheads="1"/>
            </p:cNvSpPr>
            <p:nvPr/>
          </p:nvSpPr>
          <p:spPr bwMode="auto">
            <a:xfrm>
              <a:off x="5525225" y="4258978"/>
              <a:ext cx="373670" cy="357002"/>
            </a:xfrm>
            <a:prstGeom prst="ellipse">
              <a:avLst/>
            </a:prstGeom>
            <a:solidFill>
              <a:srgbClr val="C1C1FF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05" name="Freeform 75"/>
            <p:cNvSpPr>
              <a:spLocks/>
            </p:cNvSpPr>
            <p:nvPr/>
          </p:nvSpPr>
          <p:spPr bwMode="auto">
            <a:xfrm>
              <a:off x="5054975" y="4039470"/>
              <a:ext cx="492095" cy="308759"/>
            </a:xfrm>
            <a:custGeom>
              <a:avLst/>
              <a:gdLst>
                <a:gd name="T0" fmla="*/ 0 w 490"/>
                <a:gd name="T1" fmla="*/ 0 h 326"/>
                <a:gd name="T2" fmla="*/ 247099981 w 490"/>
                <a:gd name="T3" fmla="*/ 54718535 h 326"/>
                <a:gd name="T4" fmla="*/ 377204877 w 490"/>
                <a:gd name="T5" fmla="*/ 18030199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68801" grpId="0" animBg="1"/>
      <p:bldP spid="68803" grpId="0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611188" y="153988"/>
            <a:ext cx="8229600" cy="1371600"/>
          </a:xfrm>
        </p:spPr>
        <p:txBody>
          <a:bodyPr/>
          <a:lstStyle/>
          <a:p>
            <a:r>
              <a:rPr lang="es-ES" altLang="en-US" smtClean="0"/>
              <a:t>Recorrido en Amplitud (BFS)</a:t>
            </a:r>
            <a:endParaRPr lang="en-US" altLang="en-US" smtClean="0"/>
          </a:p>
        </p:txBody>
      </p:sp>
      <p:grpSp>
        <p:nvGrpSpPr>
          <p:cNvPr id="24579" name="Group 73"/>
          <p:cNvGrpSpPr>
            <a:grpSpLocks/>
          </p:cNvGrpSpPr>
          <p:nvPr/>
        </p:nvGrpSpPr>
        <p:grpSpPr bwMode="auto">
          <a:xfrm>
            <a:off x="1154113" y="1368425"/>
            <a:ext cx="1952625" cy="1701800"/>
            <a:chOff x="1776" y="1511"/>
            <a:chExt cx="1855" cy="1487"/>
          </a:xfrm>
        </p:grpSpPr>
        <p:sp>
          <p:nvSpPr>
            <p:cNvPr id="24750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1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2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Oval 77"/>
            <p:cNvSpPr>
              <a:spLocks noChangeArrowheads="1"/>
            </p:cNvSpPr>
            <p:nvPr/>
          </p:nvSpPr>
          <p:spPr bwMode="auto">
            <a:xfrm>
              <a:off x="3262" y="1511"/>
              <a:ext cx="369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4754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69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1" name="Oval 80"/>
            <p:cNvSpPr>
              <a:spLocks noChangeArrowheads="1"/>
            </p:cNvSpPr>
            <p:nvPr/>
          </p:nvSpPr>
          <p:spPr bwMode="auto">
            <a:xfrm>
              <a:off x="2563" y="2080"/>
              <a:ext cx="373" cy="37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4757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8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9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0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1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2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" name="Group 196"/>
          <p:cNvGraphicFramePr>
            <a:graphicFrameLocks noGrp="1"/>
          </p:cNvGraphicFramePr>
          <p:nvPr/>
        </p:nvGraphicFramePr>
        <p:xfrm>
          <a:off x="4973638" y="1368425"/>
          <a:ext cx="889000" cy="2193925"/>
        </p:xfrm>
        <a:graphic>
          <a:graphicData uri="http://schemas.openxmlformats.org/drawingml/2006/table">
            <a:tbl>
              <a:tblPr/>
              <a:tblGrid>
                <a:gridCol w="44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22149"/>
                  </a:ext>
                </a:extLst>
              </a:tr>
            </a:tbl>
          </a:graphicData>
        </a:graphic>
      </p:graphicFrame>
      <p:graphicFrame>
        <p:nvGraphicFramePr>
          <p:cNvPr id="19" name="Group 220"/>
          <p:cNvGraphicFramePr>
            <a:graphicFrameLocks noGrp="1"/>
          </p:cNvGraphicFramePr>
          <p:nvPr/>
        </p:nvGraphicFramePr>
        <p:xfrm>
          <a:off x="6116638" y="1298575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219"/>
          <p:cNvGraphicFramePr>
            <a:graphicFrameLocks noGrp="1"/>
          </p:cNvGraphicFramePr>
          <p:nvPr/>
        </p:nvGraphicFramePr>
        <p:xfrm>
          <a:off x="6888163" y="1274763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19" name="Line 217"/>
          <p:cNvSpPr>
            <a:spLocks noChangeShapeType="1"/>
          </p:cNvSpPr>
          <p:nvPr/>
        </p:nvSpPr>
        <p:spPr bwMode="auto">
          <a:xfrm>
            <a:off x="5543550" y="1500188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218"/>
          <p:cNvSpPr>
            <a:spLocks noChangeShapeType="1"/>
          </p:cNvSpPr>
          <p:nvPr/>
        </p:nvSpPr>
        <p:spPr bwMode="auto">
          <a:xfrm>
            <a:off x="6480175" y="14986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221"/>
          <p:cNvGraphicFramePr>
            <a:graphicFrameLocks noGrp="1"/>
          </p:cNvGraphicFramePr>
          <p:nvPr/>
        </p:nvGraphicFramePr>
        <p:xfrm>
          <a:off x="6113463" y="1703388"/>
          <a:ext cx="461962" cy="365125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29"/>
          <p:cNvGraphicFramePr>
            <a:graphicFrameLocks noGrp="1"/>
          </p:cNvGraphicFramePr>
          <p:nvPr/>
        </p:nvGraphicFramePr>
        <p:xfrm>
          <a:off x="6892925" y="1689100"/>
          <a:ext cx="460375" cy="365125"/>
        </p:xfrm>
        <a:graphic>
          <a:graphicData uri="http://schemas.openxmlformats.org/drawingml/2006/table">
            <a:tbl>
              <a:tblPr/>
              <a:tblGrid>
                <a:gridCol w="25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4" marR="91314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4" marR="91314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37" name="Line 237"/>
          <p:cNvSpPr>
            <a:spLocks noChangeShapeType="1"/>
          </p:cNvSpPr>
          <p:nvPr/>
        </p:nvSpPr>
        <p:spPr bwMode="auto">
          <a:xfrm>
            <a:off x="5553075" y="1846263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Line 238"/>
          <p:cNvSpPr>
            <a:spLocks noChangeShapeType="1"/>
          </p:cNvSpPr>
          <p:nvPr/>
        </p:nvSpPr>
        <p:spPr bwMode="auto">
          <a:xfrm>
            <a:off x="6480175" y="1903413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Group 239"/>
          <p:cNvGraphicFramePr>
            <a:graphicFrameLocks noGrp="1"/>
          </p:cNvGraphicFramePr>
          <p:nvPr/>
        </p:nvGraphicFramePr>
        <p:xfrm>
          <a:off x="6113463" y="2109788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47"/>
          <p:cNvGraphicFramePr>
            <a:graphicFrameLocks noGrp="1"/>
          </p:cNvGraphicFramePr>
          <p:nvPr/>
        </p:nvGraphicFramePr>
        <p:xfrm>
          <a:off x="6894513" y="2097088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55" name="Line 255"/>
          <p:cNvSpPr>
            <a:spLocks noChangeShapeType="1"/>
          </p:cNvSpPr>
          <p:nvPr/>
        </p:nvSpPr>
        <p:spPr bwMode="auto">
          <a:xfrm>
            <a:off x="5545138" y="2274888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6" name="Line 256"/>
          <p:cNvSpPr>
            <a:spLocks noChangeShapeType="1"/>
          </p:cNvSpPr>
          <p:nvPr/>
        </p:nvSpPr>
        <p:spPr bwMode="auto">
          <a:xfrm>
            <a:off x="6480175" y="226853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Group 257"/>
          <p:cNvGraphicFramePr>
            <a:graphicFrameLocks noGrp="1"/>
          </p:cNvGraphicFramePr>
          <p:nvPr/>
        </p:nvGraphicFramePr>
        <p:xfrm>
          <a:off x="6043613" y="2895600"/>
          <a:ext cx="461962" cy="365125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265"/>
          <p:cNvGraphicFramePr>
            <a:graphicFrameLocks noGrp="1"/>
          </p:cNvGraphicFramePr>
          <p:nvPr/>
        </p:nvGraphicFramePr>
        <p:xfrm>
          <a:off x="7615238" y="2125663"/>
          <a:ext cx="460375" cy="365125"/>
        </p:xfrm>
        <a:graphic>
          <a:graphicData uri="http://schemas.openxmlformats.org/drawingml/2006/table">
            <a:tbl>
              <a:tblPr/>
              <a:tblGrid>
                <a:gridCol w="25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15" marR="91315" marT="45478" marB="454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73" name="Line 273"/>
          <p:cNvSpPr>
            <a:spLocks noChangeShapeType="1"/>
          </p:cNvSpPr>
          <p:nvPr/>
        </p:nvSpPr>
        <p:spPr bwMode="auto">
          <a:xfrm>
            <a:off x="5543550" y="306070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4" name="Line 274"/>
          <p:cNvSpPr>
            <a:spLocks noChangeShapeType="1"/>
          </p:cNvSpPr>
          <p:nvPr/>
        </p:nvSpPr>
        <p:spPr bwMode="auto">
          <a:xfrm>
            <a:off x="7239000" y="22685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75" name="60 Grupo"/>
          <p:cNvGrpSpPr>
            <a:grpSpLocks/>
          </p:cNvGrpSpPr>
          <p:nvPr/>
        </p:nvGrpSpPr>
        <p:grpSpPr bwMode="auto">
          <a:xfrm>
            <a:off x="7239000" y="1422400"/>
            <a:ext cx="433388" cy="265113"/>
            <a:chOff x="4714876" y="4786322"/>
            <a:chExt cx="857256" cy="273692"/>
          </a:xfrm>
        </p:grpSpPr>
        <p:cxnSp>
          <p:nvCxnSpPr>
            <p:cNvPr id="36" name="41 Conector angular"/>
            <p:cNvCxnSpPr/>
            <p:nvPr/>
          </p:nvCxnSpPr>
          <p:spPr>
            <a:xfrm>
              <a:off x="4714876" y="4786322"/>
              <a:ext cx="715949" cy="1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43 Conector angular"/>
            <p:cNvCxnSpPr/>
            <p:nvPr/>
          </p:nvCxnSpPr>
          <p:spPr>
            <a:xfrm rot="5400000">
              <a:off x="5321909" y="4892099"/>
              <a:ext cx="214693" cy="31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46 Conector recto"/>
            <p:cNvCxnSpPr/>
            <p:nvPr/>
          </p:nvCxnSpPr>
          <p:spPr>
            <a:xfrm>
              <a:off x="5286379" y="5001015"/>
              <a:ext cx="285753" cy="16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47 Conector recto"/>
            <p:cNvCxnSpPr/>
            <p:nvPr/>
          </p:nvCxnSpPr>
          <p:spPr>
            <a:xfrm>
              <a:off x="5273819" y="5058375"/>
              <a:ext cx="285753" cy="1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76" name="61 Grupo"/>
          <p:cNvGrpSpPr>
            <a:grpSpLocks/>
          </p:cNvGrpSpPr>
          <p:nvPr/>
        </p:nvGrpSpPr>
        <p:grpSpPr bwMode="auto">
          <a:xfrm>
            <a:off x="7239000" y="1854200"/>
            <a:ext cx="463550" cy="171450"/>
            <a:chOff x="4714876" y="5213362"/>
            <a:chExt cx="857256" cy="273692"/>
          </a:xfrm>
        </p:grpSpPr>
        <p:cxnSp>
          <p:nvCxnSpPr>
            <p:cNvPr id="41" name="48 Conector angular"/>
            <p:cNvCxnSpPr/>
            <p:nvPr/>
          </p:nvCxnSpPr>
          <p:spPr>
            <a:xfrm>
              <a:off x="4714876" y="5213362"/>
              <a:ext cx="713402" cy="25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9 Conector angular"/>
            <p:cNvCxnSpPr/>
            <p:nvPr/>
          </p:nvCxnSpPr>
          <p:spPr>
            <a:xfrm rot="5400000">
              <a:off x="5322043" y="5319597"/>
              <a:ext cx="215407" cy="29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50 Conector recto"/>
            <p:cNvCxnSpPr/>
            <p:nvPr/>
          </p:nvCxnSpPr>
          <p:spPr>
            <a:xfrm>
              <a:off x="5287360" y="5428769"/>
              <a:ext cx="2847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51 Conector recto"/>
            <p:cNvCxnSpPr/>
            <p:nvPr/>
          </p:nvCxnSpPr>
          <p:spPr>
            <a:xfrm>
              <a:off x="5275616" y="5484521"/>
              <a:ext cx="284772" cy="2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77" name="62 Grupo"/>
          <p:cNvGrpSpPr>
            <a:grpSpLocks/>
          </p:cNvGrpSpPr>
          <p:nvPr/>
        </p:nvGrpSpPr>
        <p:grpSpPr bwMode="auto">
          <a:xfrm>
            <a:off x="7954963" y="2357438"/>
            <a:ext cx="433387" cy="266700"/>
            <a:chOff x="6072198" y="5686132"/>
            <a:chExt cx="857256" cy="273692"/>
          </a:xfrm>
        </p:grpSpPr>
        <p:cxnSp>
          <p:nvCxnSpPr>
            <p:cNvPr id="46" name="52 Conector angular"/>
            <p:cNvCxnSpPr/>
            <p:nvPr/>
          </p:nvCxnSpPr>
          <p:spPr>
            <a:xfrm>
              <a:off x="6072198" y="5686132"/>
              <a:ext cx="715951" cy="162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53 Conector angular"/>
            <p:cNvCxnSpPr/>
            <p:nvPr/>
          </p:nvCxnSpPr>
          <p:spPr>
            <a:xfrm rot="5400000">
              <a:off x="6679056" y="5792083"/>
              <a:ext cx="215044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54 Conector recto"/>
            <p:cNvCxnSpPr/>
            <p:nvPr/>
          </p:nvCxnSpPr>
          <p:spPr>
            <a:xfrm>
              <a:off x="6643703" y="5901176"/>
              <a:ext cx="285751" cy="1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55 Conector recto"/>
            <p:cNvCxnSpPr/>
            <p:nvPr/>
          </p:nvCxnSpPr>
          <p:spPr>
            <a:xfrm>
              <a:off x="6631142" y="5958194"/>
              <a:ext cx="285751" cy="16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78" name="63 Grupo"/>
          <p:cNvGrpSpPr>
            <a:grpSpLocks/>
          </p:cNvGrpSpPr>
          <p:nvPr/>
        </p:nvGrpSpPr>
        <p:grpSpPr bwMode="auto">
          <a:xfrm>
            <a:off x="6380163" y="3049588"/>
            <a:ext cx="433387" cy="268287"/>
            <a:chOff x="3357554" y="6455104"/>
            <a:chExt cx="857256" cy="273692"/>
          </a:xfrm>
        </p:grpSpPr>
        <p:cxnSp>
          <p:nvCxnSpPr>
            <p:cNvPr id="51" name="56 Conector angular"/>
            <p:cNvCxnSpPr/>
            <p:nvPr/>
          </p:nvCxnSpPr>
          <p:spPr>
            <a:xfrm>
              <a:off x="3357554" y="6455104"/>
              <a:ext cx="715951" cy="161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7 Conector angular"/>
            <p:cNvCxnSpPr/>
            <p:nvPr/>
          </p:nvCxnSpPr>
          <p:spPr>
            <a:xfrm rot="5400000">
              <a:off x="3965048" y="6562038"/>
              <a:ext cx="213772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8 Conector recto"/>
            <p:cNvCxnSpPr/>
            <p:nvPr/>
          </p:nvCxnSpPr>
          <p:spPr>
            <a:xfrm>
              <a:off x="3929059" y="6668876"/>
              <a:ext cx="285751" cy="1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9 Conector recto"/>
            <p:cNvCxnSpPr/>
            <p:nvPr/>
          </p:nvCxnSpPr>
          <p:spPr>
            <a:xfrm>
              <a:off x="3916498" y="6727177"/>
              <a:ext cx="285751" cy="1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5" name="Tabla 54"/>
          <p:cNvGraphicFramePr>
            <a:graphicFrameLocks noGrp="1"/>
          </p:cNvGraphicFramePr>
          <p:nvPr/>
        </p:nvGraphicFramePr>
        <p:xfrm>
          <a:off x="1127125" y="3176588"/>
          <a:ext cx="24368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407">
                  <a:extLst>
                    <a:ext uri="{9D8B030D-6E8A-4147-A177-3AD203B41FA5}">
                      <a16:colId xmlns:a16="http://schemas.microsoft.com/office/drawing/2014/main" val="810801740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376384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Fila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Listados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292746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55510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75450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10119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388969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24105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38125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67338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318455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2661680483"/>
                  </a:ext>
                </a:extLst>
              </a:tr>
            </a:tbl>
          </a:graphicData>
        </a:graphic>
      </p:graphicFrame>
      <p:sp>
        <p:nvSpPr>
          <p:cNvPr id="56" name="CuadroTexto 55"/>
          <p:cNvSpPr txBox="1">
            <a:spLocks noChangeArrowheads="1"/>
          </p:cNvSpPr>
          <p:nvPr/>
        </p:nvSpPr>
        <p:spPr bwMode="auto">
          <a:xfrm>
            <a:off x="1481138" y="3541713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FV</a:t>
            </a:r>
            <a:endParaRPr lang="en-US" altLang="en-US" sz="1800"/>
          </a:p>
        </p:txBody>
      </p:sp>
      <p:sp>
        <p:nvSpPr>
          <p:cNvPr id="58" name="CuadroTexto 57"/>
          <p:cNvSpPr txBox="1">
            <a:spLocks noChangeArrowheads="1"/>
          </p:cNvSpPr>
          <p:nvPr/>
        </p:nvSpPr>
        <p:spPr bwMode="auto">
          <a:xfrm>
            <a:off x="2730500" y="3519488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-</a:t>
            </a:r>
            <a:endParaRPr lang="en-US" altLang="en-US" sz="1800"/>
          </a:p>
        </p:txBody>
      </p:sp>
      <p:sp>
        <p:nvSpPr>
          <p:cNvPr id="59" name="CuadroTexto 58"/>
          <p:cNvSpPr txBox="1">
            <a:spLocks noChangeArrowheads="1"/>
          </p:cNvSpPr>
          <p:nvPr/>
        </p:nvSpPr>
        <p:spPr bwMode="auto">
          <a:xfrm>
            <a:off x="1573213" y="3938588"/>
            <a:ext cx="54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1</a:t>
            </a:r>
            <a:endParaRPr lang="en-US" altLang="en-US" sz="1800"/>
          </a:p>
        </p:txBody>
      </p:sp>
      <p:sp>
        <p:nvSpPr>
          <p:cNvPr id="60" name="CuadroTexto 59"/>
          <p:cNvSpPr txBox="1">
            <a:spLocks noChangeArrowheads="1"/>
          </p:cNvSpPr>
          <p:nvPr/>
        </p:nvSpPr>
        <p:spPr bwMode="auto">
          <a:xfrm>
            <a:off x="2730500" y="3938588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1</a:t>
            </a:r>
            <a:endParaRPr lang="en-US" altLang="en-US" sz="1800"/>
          </a:p>
        </p:txBody>
      </p:sp>
      <p:sp>
        <p:nvSpPr>
          <p:cNvPr id="61" name="CuadroTexto 60"/>
          <p:cNvSpPr txBox="1">
            <a:spLocks noChangeArrowheads="1"/>
          </p:cNvSpPr>
          <p:nvPr/>
        </p:nvSpPr>
        <p:spPr bwMode="auto">
          <a:xfrm>
            <a:off x="1573213" y="4248150"/>
            <a:ext cx="80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2  3 </a:t>
            </a:r>
            <a:endParaRPr lang="en-US" altLang="en-US" sz="1800"/>
          </a:p>
        </p:txBody>
      </p:sp>
      <p:sp>
        <p:nvSpPr>
          <p:cNvPr id="62" name="CuadroTexto 61"/>
          <p:cNvSpPr txBox="1">
            <a:spLocks noChangeArrowheads="1"/>
          </p:cNvSpPr>
          <p:nvPr/>
        </p:nvSpPr>
        <p:spPr bwMode="auto">
          <a:xfrm>
            <a:off x="2730500" y="4248150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2</a:t>
            </a:r>
            <a:endParaRPr lang="en-US" altLang="en-US" sz="1800"/>
          </a:p>
        </p:txBody>
      </p:sp>
      <p:sp>
        <p:nvSpPr>
          <p:cNvPr id="63" name="CuadroTexto 62"/>
          <p:cNvSpPr txBox="1">
            <a:spLocks noChangeArrowheads="1"/>
          </p:cNvSpPr>
          <p:nvPr/>
        </p:nvSpPr>
        <p:spPr bwMode="auto">
          <a:xfrm>
            <a:off x="1573213" y="4598988"/>
            <a:ext cx="801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3  5</a:t>
            </a:r>
            <a:endParaRPr lang="en-US" altLang="en-US" sz="1800"/>
          </a:p>
        </p:txBody>
      </p:sp>
      <p:sp>
        <p:nvSpPr>
          <p:cNvPr id="64" name="CuadroTexto 63"/>
          <p:cNvSpPr txBox="1">
            <a:spLocks noChangeArrowheads="1"/>
          </p:cNvSpPr>
          <p:nvPr/>
        </p:nvSpPr>
        <p:spPr bwMode="auto">
          <a:xfrm>
            <a:off x="2730500" y="4598988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3</a:t>
            </a:r>
            <a:endParaRPr lang="en-US" altLang="en-US" sz="1800"/>
          </a:p>
        </p:txBody>
      </p:sp>
      <p:sp>
        <p:nvSpPr>
          <p:cNvPr id="65" name="CuadroTexto 64"/>
          <p:cNvSpPr txBox="1">
            <a:spLocks noChangeArrowheads="1"/>
          </p:cNvSpPr>
          <p:nvPr/>
        </p:nvSpPr>
        <p:spPr bwMode="auto">
          <a:xfrm>
            <a:off x="1547813" y="5032375"/>
            <a:ext cx="80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5 4 </a:t>
            </a:r>
            <a:endParaRPr lang="en-US" altLang="en-US" sz="1800"/>
          </a:p>
        </p:txBody>
      </p:sp>
      <p:sp>
        <p:nvSpPr>
          <p:cNvPr id="66" name="CuadroTexto 65"/>
          <p:cNvSpPr txBox="1">
            <a:spLocks noChangeArrowheads="1"/>
          </p:cNvSpPr>
          <p:nvPr/>
        </p:nvSpPr>
        <p:spPr bwMode="auto">
          <a:xfrm>
            <a:off x="2705100" y="5032375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5</a:t>
            </a:r>
            <a:endParaRPr lang="en-US" altLang="en-US" sz="1800"/>
          </a:p>
        </p:txBody>
      </p:sp>
      <p:sp>
        <p:nvSpPr>
          <p:cNvPr id="67" name="CuadroTexto 66"/>
          <p:cNvSpPr txBox="1">
            <a:spLocks noChangeArrowheads="1"/>
          </p:cNvSpPr>
          <p:nvPr/>
        </p:nvSpPr>
        <p:spPr bwMode="auto">
          <a:xfrm>
            <a:off x="1547813" y="5464175"/>
            <a:ext cx="80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4 </a:t>
            </a:r>
            <a:endParaRPr lang="en-US" altLang="en-US" sz="1800"/>
          </a:p>
        </p:txBody>
      </p:sp>
      <p:sp>
        <p:nvSpPr>
          <p:cNvPr id="68" name="CuadroTexto 67"/>
          <p:cNvSpPr txBox="1">
            <a:spLocks noChangeArrowheads="1"/>
          </p:cNvSpPr>
          <p:nvPr/>
        </p:nvSpPr>
        <p:spPr bwMode="auto">
          <a:xfrm>
            <a:off x="2705100" y="5464175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4</a:t>
            </a:r>
            <a:endParaRPr lang="en-US" altLang="en-US" sz="1800"/>
          </a:p>
        </p:txBody>
      </p:sp>
      <p:sp>
        <p:nvSpPr>
          <p:cNvPr id="69" name="CuadroTexto 68"/>
          <p:cNvSpPr txBox="1">
            <a:spLocks noChangeArrowheads="1"/>
          </p:cNvSpPr>
          <p:nvPr/>
        </p:nvSpPr>
        <p:spPr bwMode="auto">
          <a:xfrm>
            <a:off x="1547813" y="5824538"/>
            <a:ext cx="80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FV </a:t>
            </a:r>
            <a:endParaRPr lang="en-US" altLang="en-US" sz="1800"/>
          </a:p>
        </p:txBody>
      </p:sp>
      <p:sp>
        <p:nvSpPr>
          <p:cNvPr id="70" name="CuadroTexto 69"/>
          <p:cNvSpPr txBox="1">
            <a:spLocks noChangeArrowheads="1"/>
          </p:cNvSpPr>
          <p:nvPr/>
        </p:nvSpPr>
        <p:spPr bwMode="auto">
          <a:xfrm>
            <a:off x="2705100" y="5824538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-</a:t>
            </a:r>
            <a:endParaRPr lang="en-US" altLang="en-US" sz="1800"/>
          </a:p>
        </p:txBody>
      </p:sp>
      <p:sp>
        <p:nvSpPr>
          <p:cNvPr id="73" name="CuadroTexto 72"/>
          <p:cNvSpPr txBox="1">
            <a:spLocks noChangeArrowheads="1"/>
          </p:cNvSpPr>
          <p:nvPr/>
        </p:nvSpPr>
        <p:spPr bwMode="auto">
          <a:xfrm>
            <a:off x="4725988" y="4170363"/>
            <a:ext cx="2628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BFS(1):</a:t>
            </a:r>
            <a:r>
              <a:rPr lang="en-US" altLang="en-US" sz="1800"/>
              <a:t> &lt; 1, 2, 3, 5, 4</a:t>
            </a:r>
            <a:r>
              <a:rPr lang="es-ES" altLang="en-US" sz="1800"/>
              <a:t> </a:t>
            </a:r>
            <a:r>
              <a:rPr lang="en-US" altLang="en-US" sz="180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BFS(2):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BFS(3):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BFS(4):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BFS(5):</a:t>
            </a:r>
            <a:r>
              <a:rPr lang="en-US" altLang="en-US" sz="1800"/>
              <a:t> &lt; 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BFS(6):</a:t>
            </a:r>
            <a:r>
              <a:rPr lang="en-US" altLang="en-US" sz="1800"/>
              <a:t> &lt; 6 &gt;		</a:t>
            </a:r>
          </a:p>
        </p:txBody>
      </p:sp>
      <p:sp>
        <p:nvSpPr>
          <p:cNvPr id="71" name="Oval 78"/>
          <p:cNvSpPr>
            <a:spLocks noChangeArrowheads="1"/>
          </p:cNvSpPr>
          <p:nvPr/>
        </p:nvSpPr>
        <p:spPr bwMode="auto">
          <a:xfrm>
            <a:off x="3590925" y="1965325"/>
            <a:ext cx="392113" cy="43021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sz="2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2" name="CuadroTexto 71"/>
          <p:cNvSpPr txBox="1">
            <a:spLocks noChangeArrowheads="1"/>
          </p:cNvSpPr>
          <p:nvPr/>
        </p:nvSpPr>
        <p:spPr bwMode="auto">
          <a:xfrm>
            <a:off x="1536700" y="6194425"/>
            <a:ext cx="801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6 </a:t>
            </a:r>
            <a:endParaRPr lang="en-US" altLang="en-US" sz="1800"/>
          </a:p>
        </p:txBody>
      </p:sp>
      <p:sp>
        <p:nvSpPr>
          <p:cNvPr id="74" name="CuadroTexto 73"/>
          <p:cNvSpPr txBox="1">
            <a:spLocks noChangeArrowheads="1"/>
          </p:cNvSpPr>
          <p:nvPr/>
        </p:nvSpPr>
        <p:spPr bwMode="auto">
          <a:xfrm>
            <a:off x="2693988" y="6194425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6</a:t>
            </a:r>
            <a:endParaRPr lang="en-US" altLang="en-US" sz="1800"/>
          </a:p>
        </p:txBody>
      </p:sp>
      <p:sp>
        <p:nvSpPr>
          <p:cNvPr id="75" name="CuadroTexto 74"/>
          <p:cNvSpPr txBox="1">
            <a:spLocks noChangeArrowheads="1"/>
          </p:cNvSpPr>
          <p:nvPr/>
        </p:nvSpPr>
        <p:spPr bwMode="auto">
          <a:xfrm>
            <a:off x="1527175" y="6567488"/>
            <a:ext cx="801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FV </a:t>
            </a:r>
            <a:endParaRPr lang="en-US" altLang="en-US" sz="1800"/>
          </a:p>
        </p:txBody>
      </p:sp>
      <p:sp>
        <p:nvSpPr>
          <p:cNvPr id="76" name="CuadroTexto 75"/>
          <p:cNvSpPr txBox="1">
            <a:spLocks noChangeArrowheads="1"/>
          </p:cNvSpPr>
          <p:nvPr/>
        </p:nvSpPr>
        <p:spPr bwMode="auto">
          <a:xfrm>
            <a:off x="2684463" y="6567488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-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/>
      <p:bldP spid="72" grpId="0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12127</TotalTime>
  <Words>747</Words>
  <Application>Microsoft Office PowerPoint</Application>
  <PresentationFormat>Presentación en pantalla (4:3)</PresentationFormat>
  <Paragraphs>464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Wingdings</vt:lpstr>
      <vt:lpstr>Arial Black</vt:lpstr>
      <vt:lpstr>Times New Roman</vt:lpstr>
      <vt:lpstr>Symbol</vt:lpstr>
      <vt:lpstr>Monotype Sorts</vt:lpstr>
      <vt:lpstr>Cordia New</vt:lpstr>
      <vt:lpstr>Píxel</vt:lpstr>
      <vt:lpstr>TPN°8: GRAFOS (primera parte)</vt:lpstr>
      <vt:lpstr>Grafos por todos lados</vt:lpstr>
      <vt:lpstr>Grafos por todos lados</vt:lpstr>
      <vt:lpstr>Definición</vt:lpstr>
      <vt:lpstr>Clasificación</vt:lpstr>
      <vt:lpstr>Representación de grafos</vt:lpstr>
      <vt:lpstr>Presentación de PowerPoint</vt:lpstr>
      <vt:lpstr>Presentación de PowerPoint</vt:lpstr>
      <vt:lpstr>Recorrido en Amplitud (BFS)</vt:lpstr>
      <vt:lpstr>Recorrido en Profundidad (DFS)</vt:lpstr>
      <vt:lpstr>Orden Topológico</vt:lpstr>
      <vt:lpstr>Orden Topológico Ejemplo Listado</vt:lpstr>
      <vt:lpstr>Ciclo Euleriano</vt:lpstr>
      <vt:lpstr>Ciclo Hamiltoniano</vt:lpstr>
      <vt:lpstr>Árbol de Recubrimiento en Grafo</vt:lpstr>
      <vt:lpstr>Árbol de Recubrimiento Mínimo en Grafo (mst: minimum spanning tree)</vt:lpstr>
      <vt:lpstr>Algoritmo de Prim</vt:lpstr>
      <vt:lpstr>Algoritmo de Prim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450</cp:revision>
  <dcterms:created xsi:type="dcterms:W3CDTF">2012-02-29T14:11:48Z</dcterms:created>
  <dcterms:modified xsi:type="dcterms:W3CDTF">2024-05-30T21:24:08Z</dcterms:modified>
</cp:coreProperties>
</file>