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65" r:id="rId3"/>
    <p:sldId id="337" r:id="rId4"/>
    <p:sldId id="288" r:id="rId5"/>
    <p:sldId id="302" r:id="rId6"/>
    <p:sldId id="303" r:id="rId7"/>
    <p:sldId id="304" r:id="rId8"/>
    <p:sldId id="312" r:id="rId9"/>
    <p:sldId id="313" r:id="rId10"/>
    <p:sldId id="339" r:id="rId11"/>
    <p:sldId id="349" r:id="rId12"/>
    <p:sldId id="342" r:id="rId13"/>
    <p:sldId id="343" r:id="rId14"/>
    <p:sldId id="344" r:id="rId15"/>
    <p:sldId id="367" r:id="rId16"/>
    <p:sldId id="366" r:id="rId17"/>
    <p:sldId id="350" r:id="rId18"/>
    <p:sldId id="351" r:id="rId19"/>
    <p:sldId id="352" r:id="rId20"/>
    <p:sldId id="353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36" r:id="rId31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1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CC"/>
    <a:srgbClr val="FFFFCC"/>
    <a:srgbClr val="009900"/>
    <a:srgbClr val="5D008C"/>
    <a:srgbClr val="7700B2"/>
    <a:srgbClr val="D2E0E0"/>
    <a:srgbClr val="33CC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96667" autoAdjust="0"/>
  </p:normalViewPr>
  <p:slideViewPr>
    <p:cSldViewPr showGuides="1">
      <p:cViewPr varScale="1">
        <p:scale>
          <a:sx n="71" d="100"/>
          <a:sy n="71" d="100"/>
        </p:scale>
        <p:origin x="1518" y="60"/>
      </p:cViewPr>
      <p:guideLst>
        <p:guide orient="horz" pos="2160"/>
        <p:guide pos="51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B24088-98A3-4666-B6F4-6781C613E47A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8C9C370A-3D42-4558-A03F-5E0CA4BA773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723900"/>
            <a:ext cx="4827588" cy="3621088"/>
          </a:xfrm>
          <a:ln/>
        </p:spPr>
      </p:sp>
      <p:sp>
        <p:nvSpPr>
          <p:cNvPr id="21507" name="Rectangle 3"/>
          <p:cNvSpPr>
            <a:spLocks noChangeArrowheads="1"/>
          </p:cNvSpPr>
          <p:nvPr>
            <p:ph type="body" idx="1"/>
          </p:nvPr>
        </p:nvSpPr>
        <p:spPr>
          <a:xfrm>
            <a:off x="687388" y="4587875"/>
            <a:ext cx="5502275" cy="4344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>
                <a:latin typeface="Arial" panose="020B0604020202020204" pitchFamily="34" charset="0"/>
              </a:rPr>
              <a:t>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6EF3-74BB-47EC-93FA-80B8A014267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91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C5F38-CBEE-44A1-B6D5-D6C7B08CB808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6593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F4C6-BB49-4DE8-81F6-250FB7D6CF5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30164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4C32D-1379-44B1-B64A-3A62F6FCC24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7367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E27-92D5-47DB-8089-11E3C3A95B6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095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9F900-DB24-40E8-A982-D3C812B6BC2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03049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8F861-95BF-4824-A3E7-9563EDA9A05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1350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7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8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9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9E777-CDA0-43F3-BBA4-B249997C574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545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3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5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48F7B-61BD-4652-8715-C0E82AF1074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1012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2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4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A2141-2C8E-4E2F-A104-30ADC8EF6BD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10768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2A31F-7C92-4857-A53B-E6731DDA5C6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91473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15" name="Picture 17" descr="x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FDC6A-191E-4CFC-8843-3FDC751644D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763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E00E55F-08BB-4F4C-B382-B66E078EA29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TPN°6: Tipo abstracto de datos FILA</a:t>
            </a:r>
            <a:br>
              <a:rPr lang="es-AR" altLang="en-US" sz="3200" smtClean="0"/>
            </a:br>
            <a:r>
              <a:rPr lang="es-AR" altLang="en-US" sz="3200" smtClean="0"/>
              <a:t>Tipo abstracto de datos LC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4716463" y="1700213"/>
            <a:ext cx="4032250" cy="2032000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const int indefinido=-9999;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 nodo* sig;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Fila{ 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nodo* final;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             int longitud;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};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4663" y="3770313"/>
            <a:ext cx="2974975" cy="1098550"/>
            <a:chOff x="-763" y="1389"/>
            <a:chExt cx="1874" cy="692"/>
          </a:xfrm>
        </p:grpSpPr>
        <p:sp>
          <p:nvSpPr>
            <p:cNvPr id="26640" name="Text Box 5"/>
            <p:cNvSpPr txBox="1">
              <a:spLocks noChangeArrowheads="1"/>
            </p:cNvSpPr>
            <p:nvPr/>
          </p:nvSpPr>
          <p:spPr bwMode="auto">
            <a:xfrm>
              <a:off x="-763" y="1587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FILAVACÍA</a:t>
              </a:r>
            </a:p>
          </p:txBody>
        </p:sp>
        <p:grpSp>
          <p:nvGrpSpPr>
            <p:cNvPr id="26641" name="Group 6"/>
            <p:cNvGrpSpPr>
              <a:grpSpLocks/>
            </p:cNvGrpSpPr>
            <p:nvPr/>
          </p:nvGrpSpPr>
          <p:grpSpPr bwMode="auto">
            <a:xfrm>
              <a:off x="431" y="1389"/>
              <a:ext cx="416" cy="692"/>
              <a:chOff x="413" y="1389"/>
              <a:chExt cx="416" cy="692"/>
            </a:xfrm>
          </p:grpSpPr>
          <p:sp>
            <p:nvSpPr>
              <p:cNvPr id="26651" name="Text Box 7"/>
              <p:cNvSpPr txBox="1">
                <a:spLocks noChangeArrowheads="1"/>
              </p:cNvSpPr>
              <p:nvPr/>
            </p:nvSpPr>
            <p:spPr bwMode="auto">
              <a:xfrm>
                <a:off x="521" y="1389"/>
                <a:ext cx="3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>
                    <a:latin typeface="Times New Roman" panose="02020603050405020304" pitchFamily="18" charset="0"/>
                  </a:rPr>
                  <a:t>F</a:t>
                </a:r>
                <a:endParaRPr lang="es-ES" altLang="en-US" sz="2000"/>
              </a:p>
            </p:txBody>
          </p:sp>
          <p:sp>
            <p:nvSpPr>
              <p:cNvPr id="26652" name="Text Box 8"/>
              <p:cNvSpPr txBox="1">
                <a:spLocks noChangeArrowheads="1"/>
              </p:cNvSpPr>
              <p:nvPr/>
            </p:nvSpPr>
            <p:spPr bwMode="auto">
              <a:xfrm>
                <a:off x="413" y="1619"/>
                <a:ext cx="272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6653" name="Group 9"/>
              <p:cNvGrpSpPr>
                <a:grpSpLocks/>
              </p:cNvGrpSpPr>
              <p:nvPr/>
            </p:nvGrpSpPr>
            <p:grpSpPr bwMode="auto">
              <a:xfrm flipH="1">
                <a:off x="469" y="1801"/>
                <a:ext cx="139" cy="280"/>
                <a:chOff x="678" y="3150"/>
                <a:chExt cx="240" cy="280"/>
              </a:xfrm>
            </p:grpSpPr>
            <p:sp>
              <p:nvSpPr>
                <p:cNvPr id="2665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793" y="3150"/>
                  <a:ext cx="0" cy="2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5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678" y="33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754" y="3430"/>
                  <a:ext cx="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17" y="3403"/>
                  <a:ext cx="16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42" name="Group 15"/>
            <p:cNvGrpSpPr>
              <a:grpSpLocks/>
            </p:cNvGrpSpPr>
            <p:nvPr/>
          </p:nvGrpSpPr>
          <p:grpSpPr bwMode="auto">
            <a:xfrm>
              <a:off x="703" y="1616"/>
              <a:ext cx="408" cy="462"/>
              <a:chOff x="703" y="1619"/>
              <a:chExt cx="408" cy="462"/>
            </a:xfrm>
          </p:grpSpPr>
          <p:grpSp>
            <p:nvGrpSpPr>
              <p:cNvPr id="26644" name="Group 16"/>
              <p:cNvGrpSpPr>
                <a:grpSpLocks/>
              </p:cNvGrpSpPr>
              <p:nvPr/>
            </p:nvGrpSpPr>
            <p:grpSpPr bwMode="auto">
              <a:xfrm>
                <a:off x="930" y="1801"/>
                <a:ext cx="181" cy="280"/>
                <a:chOff x="802" y="2066"/>
                <a:chExt cx="322" cy="280"/>
              </a:xfrm>
            </p:grpSpPr>
            <p:sp>
              <p:nvSpPr>
                <p:cNvPr id="26646" name="Line 17"/>
                <p:cNvSpPr>
                  <a:spLocks noChangeShapeType="1"/>
                </p:cNvSpPr>
                <p:nvPr/>
              </p:nvSpPr>
              <p:spPr bwMode="auto">
                <a:xfrm>
                  <a:off x="802" y="2066"/>
                  <a:ext cx="20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7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2066"/>
                  <a:ext cx="0" cy="2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8" name="Line 19"/>
                <p:cNvSpPr>
                  <a:spLocks noChangeShapeType="1"/>
                </p:cNvSpPr>
                <p:nvPr/>
              </p:nvSpPr>
              <p:spPr bwMode="auto">
                <a:xfrm>
                  <a:off x="883" y="2292"/>
                  <a:ext cx="24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9" name="Line 20"/>
                <p:cNvSpPr>
                  <a:spLocks noChangeShapeType="1"/>
                </p:cNvSpPr>
                <p:nvPr/>
              </p:nvSpPr>
              <p:spPr bwMode="auto">
                <a:xfrm>
                  <a:off x="954" y="2346"/>
                  <a:ext cx="1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0" name="Line 21"/>
                <p:cNvSpPr>
                  <a:spLocks noChangeShapeType="1"/>
                </p:cNvSpPr>
                <p:nvPr/>
              </p:nvSpPr>
              <p:spPr bwMode="auto">
                <a:xfrm>
                  <a:off x="924" y="2319"/>
                  <a:ext cx="16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45" name="Text Box 22"/>
              <p:cNvSpPr txBox="1">
                <a:spLocks noChangeArrowheads="1"/>
              </p:cNvSpPr>
              <p:nvPr/>
            </p:nvSpPr>
            <p:spPr bwMode="auto">
              <a:xfrm>
                <a:off x="703" y="1619"/>
                <a:ext cx="272" cy="2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</p:grpSp>
        <p:sp>
          <p:nvSpPr>
            <p:cNvPr id="26643" name="Text Box 23"/>
            <p:cNvSpPr txBox="1">
              <a:spLocks noChangeArrowheads="1"/>
            </p:cNvSpPr>
            <p:nvPr/>
          </p:nvSpPr>
          <p:spPr bwMode="auto">
            <a:xfrm>
              <a:off x="449" y="161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AR" altLang="en-US" sz="1800"/>
                <a:t>Fr</a:t>
              </a:r>
            </a:p>
          </p:txBody>
        </p:sp>
      </p:grpSp>
      <p:sp>
        <p:nvSpPr>
          <p:cNvPr id="289816" name="Rectangle 24"/>
          <p:cNvSpPr>
            <a:spLocks noChangeArrowheads="1"/>
          </p:cNvSpPr>
          <p:nvPr/>
        </p:nvSpPr>
        <p:spPr bwMode="auto">
          <a:xfrm>
            <a:off x="468313" y="2708275"/>
            <a:ext cx="3024187" cy="20320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Fila FilaVacia(){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Fila 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F.frente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F.final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F.longitud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return F;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9819" name="Rectangle 27"/>
          <p:cNvSpPr>
            <a:spLocks noChangeArrowheads="1"/>
          </p:cNvSpPr>
          <p:nvPr/>
        </p:nvSpPr>
        <p:spPr bwMode="auto">
          <a:xfrm>
            <a:off x="539750" y="2133600"/>
            <a:ext cx="2249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FILAVACIA: </a:t>
            </a:r>
            <a:r>
              <a:rPr lang="es-ES" altLang="en-US" sz="1800">
                <a:sym typeface="Wingdings" panose="05000000000000000000" pitchFamily="2" charset="2"/>
              </a:rPr>
              <a:t> FILA</a:t>
            </a:r>
            <a:endParaRPr lang="es-AR" altLang="en-US" sz="1800">
              <a:sym typeface="Wingdings" panose="05000000000000000000" pitchFamily="2" charset="2"/>
            </a:endParaRPr>
          </a:p>
        </p:txBody>
      </p:sp>
      <p:sp>
        <p:nvSpPr>
          <p:cNvPr id="289820" name="Rectangle 28"/>
          <p:cNvSpPr>
            <a:spLocks noChangeArrowheads="1"/>
          </p:cNvSpPr>
          <p:nvPr/>
        </p:nvSpPr>
        <p:spPr bwMode="auto">
          <a:xfrm>
            <a:off x="539750" y="1844675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sp>
        <p:nvSpPr>
          <p:cNvPr id="289821" name="Rectangle 29"/>
          <p:cNvSpPr>
            <a:spLocks noChangeArrowheads="1"/>
          </p:cNvSpPr>
          <p:nvPr/>
        </p:nvSpPr>
        <p:spPr bwMode="auto">
          <a:xfrm>
            <a:off x="5219700" y="6221413"/>
            <a:ext cx="3529013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bool EsFilaVacia(Fila F);</a:t>
            </a:r>
          </a:p>
        </p:txBody>
      </p:sp>
      <p:sp>
        <p:nvSpPr>
          <p:cNvPr id="289822" name="Rectangle 30"/>
          <p:cNvSpPr>
            <a:spLocks noChangeArrowheads="1"/>
          </p:cNvSpPr>
          <p:nvPr/>
        </p:nvSpPr>
        <p:spPr bwMode="auto">
          <a:xfrm>
            <a:off x="5364163" y="5645150"/>
            <a:ext cx="3252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ESFILAVACIA: FILA </a:t>
            </a:r>
            <a:r>
              <a:rPr lang="es-ES" altLang="en-US" sz="1800">
                <a:sym typeface="Wingdings" panose="05000000000000000000" pitchFamily="2" charset="2"/>
              </a:rPr>
              <a:t> BOOL</a:t>
            </a:r>
            <a:endParaRPr lang="es-AR" altLang="en-US" sz="1800">
              <a:sym typeface="Wingdings" panose="05000000000000000000" pitchFamily="2" charset="2"/>
            </a:endParaRPr>
          </a:p>
        </p:txBody>
      </p:sp>
      <p:sp>
        <p:nvSpPr>
          <p:cNvPr id="289823" name="Rectangle 31"/>
          <p:cNvSpPr>
            <a:spLocks noChangeArrowheads="1"/>
          </p:cNvSpPr>
          <p:nvPr/>
        </p:nvSpPr>
        <p:spPr bwMode="auto">
          <a:xfrm>
            <a:off x="5364163" y="5356225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pic>
        <p:nvPicPr>
          <p:cNvPr id="289824" name="Picture 32" descr="pregunta"/>
          <p:cNvPicPr>
            <a:picLocks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59788" y="5395913"/>
            <a:ext cx="576262" cy="576262"/>
          </a:xfrm>
        </p:spPr>
      </p:pic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5767388" y="4132263"/>
            <a:ext cx="431800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dirty="0" smtClean="0"/>
              <a:t>0</a:t>
            </a:r>
            <a:endParaRPr lang="en-US" altLang="en-US" sz="1800" dirty="0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457200" y="5119688"/>
            <a:ext cx="3213100" cy="1477962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void FilaVacia(Fila *F){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F-</a:t>
            </a:r>
            <a:r>
              <a:rPr lang="en-US" altLang="en-US" sz="1800">
                <a:latin typeface="Consolas" panose="020B0609020204030204" pitchFamily="49" charset="0"/>
              </a:rPr>
              <a:t>&gt;</a:t>
            </a:r>
            <a:r>
              <a:rPr lang="es-ES" altLang="en-US" sz="1800">
                <a:latin typeface="Consolas" panose="020B0609020204030204" pitchFamily="49" charset="0"/>
              </a:rPr>
              <a:t>frente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F-</a:t>
            </a:r>
            <a:r>
              <a:rPr lang="en-US" altLang="en-US" sz="1800">
                <a:latin typeface="Consolas" panose="020B0609020204030204" pitchFamily="49" charset="0"/>
              </a:rPr>
              <a:t>&gt;</a:t>
            </a:r>
            <a:r>
              <a:rPr lang="es-ES" altLang="en-US" sz="1800">
                <a:latin typeface="Consolas" panose="020B0609020204030204" pitchFamily="49" charset="0"/>
              </a:rPr>
              <a:t>final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F-</a:t>
            </a:r>
            <a:r>
              <a:rPr lang="en-US" altLang="en-US" sz="1800">
                <a:latin typeface="Consolas" panose="020B0609020204030204" pitchFamily="49" charset="0"/>
              </a:rPr>
              <a:t>&gt;</a:t>
            </a:r>
            <a:r>
              <a:rPr lang="es-ES" altLang="en-US" sz="1800">
                <a:latin typeface="Consolas" panose="020B0609020204030204" pitchFamily="49" charset="0"/>
              </a:rPr>
              <a:t>longitud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195513" y="4192588"/>
            <a:ext cx="1717675" cy="831850"/>
          </a:xfrm>
          <a:prstGeom prst="rect">
            <a:avLst/>
          </a:prstGeom>
          <a:solidFill>
            <a:srgbClr val="9999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 b="1">
                <a:latin typeface="Consolas" panose="020B0609020204030204" pitchFamily="49" charset="0"/>
              </a:rPr>
              <a:t>int main(){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 b="1">
                <a:latin typeface="Consolas" panose="020B0609020204030204" pitchFamily="49" charset="0"/>
              </a:rPr>
              <a:t>  Fila 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 b="1">
                <a:latin typeface="Consolas" panose="020B0609020204030204" pitchFamily="49" charset="0"/>
              </a:rPr>
              <a:t>  F = FilaVacia();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 b="1">
                <a:latin typeface="Consolas" panose="020B0609020204030204" pitchFamily="49" charset="0"/>
              </a:rPr>
              <a:t>... }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2887663" y="5937250"/>
            <a:ext cx="1557337" cy="830263"/>
          </a:xfrm>
          <a:prstGeom prst="rect">
            <a:avLst/>
          </a:prstGeom>
          <a:solidFill>
            <a:srgbClr val="9999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 b="1">
                <a:latin typeface="Consolas" panose="020B0609020204030204" pitchFamily="49" charset="0"/>
              </a:rPr>
              <a:t>int main(){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 b="1">
                <a:latin typeface="Consolas" panose="020B0609020204030204" pitchFamily="49" charset="0"/>
              </a:rPr>
              <a:t>  Fila 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 b="1">
                <a:latin typeface="Consolas" panose="020B0609020204030204" pitchFamily="49" charset="0"/>
              </a:rPr>
              <a:t>  FilaVacia(&amp;F);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 b="1">
                <a:latin typeface="Consolas" panose="020B0609020204030204" pitchFamily="49" charset="0"/>
              </a:rPr>
              <a:t>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/>
      <p:bldP spid="289819" grpId="0"/>
      <p:bldP spid="289820" grpId="0"/>
      <p:bldP spid="289821" grpId="0" build="allAtOnce" animBg="1"/>
      <p:bldP spid="289822" grpId="0"/>
      <p:bldP spid="289823" grpId="0"/>
      <p:bldP spid="31" grpId="0" animBg="1"/>
      <p:bldP spid="33" grpId="0" build="allAtOnce" animBg="1"/>
      <p:bldP spid="34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8459788" y="3352800"/>
            <a:ext cx="271462" cy="434975"/>
            <a:chOff x="4041" y="3835"/>
            <a:chExt cx="564" cy="462"/>
          </a:xfrm>
        </p:grpSpPr>
        <p:sp>
          <p:nvSpPr>
            <p:cNvPr id="27741" name="Line 129"/>
            <p:cNvSpPr>
              <a:spLocks noChangeShapeType="1"/>
            </p:cNvSpPr>
            <p:nvPr/>
          </p:nvSpPr>
          <p:spPr bwMode="auto">
            <a:xfrm>
              <a:off x="4182" y="420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42" name="Group 130"/>
            <p:cNvGrpSpPr>
              <a:grpSpLocks/>
            </p:cNvGrpSpPr>
            <p:nvPr/>
          </p:nvGrpSpPr>
          <p:grpSpPr bwMode="auto">
            <a:xfrm>
              <a:off x="4041" y="3835"/>
              <a:ext cx="495" cy="462"/>
              <a:chOff x="4041" y="3835"/>
              <a:chExt cx="495" cy="462"/>
            </a:xfrm>
          </p:grpSpPr>
          <p:sp>
            <p:nvSpPr>
              <p:cNvPr id="27743" name="Line 131"/>
              <p:cNvSpPr>
                <a:spLocks noChangeShapeType="1"/>
              </p:cNvSpPr>
              <p:nvPr/>
            </p:nvSpPr>
            <p:spPr bwMode="auto">
              <a:xfrm>
                <a:off x="4307" y="4297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4" name="Line 132"/>
              <p:cNvSpPr>
                <a:spLocks noChangeShapeType="1"/>
              </p:cNvSpPr>
              <p:nvPr/>
            </p:nvSpPr>
            <p:spPr bwMode="auto">
              <a:xfrm>
                <a:off x="4254" y="4252"/>
                <a:ext cx="2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Line 133"/>
              <p:cNvSpPr>
                <a:spLocks noChangeShapeType="1"/>
              </p:cNvSpPr>
              <p:nvPr/>
            </p:nvSpPr>
            <p:spPr bwMode="auto">
              <a:xfrm>
                <a:off x="4041" y="383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6" name="Line 134"/>
              <p:cNvSpPr>
                <a:spLocks noChangeShapeType="1"/>
              </p:cNvSpPr>
              <p:nvPr/>
            </p:nvSpPr>
            <p:spPr bwMode="auto">
              <a:xfrm>
                <a:off x="4401" y="3835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786313" y="1616075"/>
            <a:ext cx="4249737" cy="1384300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 nodo* sig;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Fila{ 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nodo* final;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             int longitud;}; </a:t>
            </a:r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539750" y="1912938"/>
            <a:ext cx="313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ENFILA: FILA X item </a:t>
            </a:r>
            <a:r>
              <a:rPr lang="es-ES" altLang="en-US" sz="1800">
                <a:sym typeface="Wingdings" panose="05000000000000000000" pitchFamily="2" charset="2"/>
              </a:rPr>
              <a:t> FILA</a:t>
            </a:r>
          </a:p>
        </p:txBody>
      </p:sp>
      <p:sp>
        <p:nvSpPr>
          <p:cNvPr id="291866" name="Rectangle 26"/>
          <p:cNvSpPr>
            <a:spLocks noChangeArrowheads="1"/>
          </p:cNvSpPr>
          <p:nvPr/>
        </p:nvSpPr>
        <p:spPr bwMode="auto">
          <a:xfrm>
            <a:off x="539750" y="1624013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sp>
        <p:nvSpPr>
          <p:cNvPr id="291887" name="Text Box 47"/>
          <p:cNvSpPr txBox="1">
            <a:spLocks noChangeArrowheads="1"/>
          </p:cNvSpPr>
          <p:nvPr/>
        </p:nvSpPr>
        <p:spPr bwMode="auto">
          <a:xfrm>
            <a:off x="250825" y="4000500"/>
            <a:ext cx="853122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PASOS: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Crear dinámicamente un nuevo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Agregar el dato X al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Apuntar a NULL el puntero siguiente del nuevo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Enlazar el nuevo nodo a la Fila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	  </a:t>
            </a:r>
            <a:r>
              <a:rPr lang="es-AR" altLang="en-US" sz="1600" b="1"/>
              <a:t>CASO A:</a:t>
            </a:r>
            <a:r>
              <a:rPr lang="es-AR" altLang="en-US" sz="1600"/>
              <a:t> Fila vacía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s-AR" altLang="en-US" sz="1600"/>
              <a:t>Apuntar Fr al nuevo nodo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s-AR" altLang="en-US" sz="1600"/>
              <a:t>Apuntar Fi al nuevo nodo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s-AR" altLang="en-US" sz="1600"/>
              <a:t>Incrementar longitud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s-AR" altLang="en-US" sz="1600"/>
              <a:t>Retornar la cabecera de la Fila</a:t>
            </a:r>
          </a:p>
        </p:txBody>
      </p:sp>
      <p:grpSp>
        <p:nvGrpSpPr>
          <p:cNvPr id="4" name="Group 160"/>
          <p:cNvGrpSpPr>
            <a:grpSpLocks/>
          </p:cNvGrpSpPr>
          <p:nvPr/>
        </p:nvGrpSpPr>
        <p:grpSpPr bwMode="auto">
          <a:xfrm>
            <a:off x="3000375" y="2847975"/>
            <a:ext cx="1931988" cy="581025"/>
            <a:chOff x="1890" y="1933"/>
            <a:chExt cx="1217" cy="366"/>
          </a:xfrm>
        </p:grpSpPr>
        <p:sp>
          <p:nvSpPr>
            <p:cNvPr id="27736" name="Text Box 49"/>
            <p:cNvSpPr txBox="1">
              <a:spLocks noChangeArrowheads="1"/>
            </p:cNvSpPr>
            <p:nvPr/>
          </p:nvSpPr>
          <p:spPr bwMode="auto">
            <a:xfrm>
              <a:off x="1890" y="1943"/>
              <a:ext cx="31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F</a:t>
              </a:r>
            </a:p>
          </p:txBody>
        </p:sp>
        <p:grpSp>
          <p:nvGrpSpPr>
            <p:cNvPr id="27737" name="Group 159"/>
            <p:cNvGrpSpPr>
              <a:grpSpLocks/>
            </p:cNvGrpSpPr>
            <p:nvPr/>
          </p:nvGrpSpPr>
          <p:grpSpPr bwMode="auto">
            <a:xfrm>
              <a:off x="2427" y="1933"/>
              <a:ext cx="680" cy="335"/>
              <a:chOff x="2427" y="1933"/>
              <a:chExt cx="680" cy="335"/>
            </a:xfrm>
          </p:grpSpPr>
          <p:sp>
            <p:nvSpPr>
              <p:cNvPr id="27738" name="Text Box 50"/>
              <p:cNvSpPr txBox="1">
                <a:spLocks noChangeArrowheads="1"/>
              </p:cNvSpPr>
              <p:nvPr/>
            </p:nvSpPr>
            <p:spPr bwMode="auto">
              <a:xfrm>
                <a:off x="2427" y="1934"/>
                <a:ext cx="278" cy="2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  <p:cxnSp>
            <p:nvCxnSpPr>
              <p:cNvPr id="27739" name="AutoShape 51"/>
              <p:cNvCxnSpPr>
                <a:cxnSpLocks noChangeShapeType="1"/>
                <a:stCxn id="27738" idx="2"/>
                <a:endCxn id="27728" idx="1"/>
              </p:cNvCxnSpPr>
              <p:nvPr/>
            </p:nvCxnSpPr>
            <p:spPr bwMode="auto">
              <a:xfrm rot="16200000" flipH="1">
                <a:off x="2784" y="1944"/>
                <a:ext cx="106" cy="54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740" name="Text Box 52"/>
              <p:cNvSpPr txBox="1">
                <a:spLocks noChangeArrowheads="1"/>
              </p:cNvSpPr>
              <p:nvPr/>
            </p:nvSpPr>
            <p:spPr bwMode="auto">
              <a:xfrm>
                <a:off x="2699" y="1933"/>
                <a:ext cx="272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</p:grpSp>
      </p:grpSp>
      <p:cxnSp>
        <p:nvCxnSpPr>
          <p:cNvPr id="291893" name="AutoShape 53"/>
          <p:cNvCxnSpPr>
            <a:cxnSpLocks noChangeShapeType="1"/>
          </p:cNvCxnSpPr>
          <p:nvPr/>
        </p:nvCxnSpPr>
        <p:spPr bwMode="auto">
          <a:xfrm>
            <a:off x="4716463" y="3032125"/>
            <a:ext cx="2633662" cy="1825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7596188" y="3352800"/>
            <a:ext cx="271462" cy="434975"/>
            <a:chOff x="4041" y="3835"/>
            <a:chExt cx="564" cy="462"/>
          </a:xfrm>
        </p:grpSpPr>
        <p:sp>
          <p:nvSpPr>
            <p:cNvPr id="27730" name="Line 67"/>
            <p:cNvSpPr>
              <a:spLocks noChangeShapeType="1"/>
            </p:cNvSpPr>
            <p:nvPr/>
          </p:nvSpPr>
          <p:spPr bwMode="auto">
            <a:xfrm>
              <a:off x="4182" y="420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31" name="Group 68"/>
            <p:cNvGrpSpPr>
              <a:grpSpLocks/>
            </p:cNvGrpSpPr>
            <p:nvPr/>
          </p:nvGrpSpPr>
          <p:grpSpPr bwMode="auto">
            <a:xfrm>
              <a:off x="4041" y="3835"/>
              <a:ext cx="495" cy="462"/>
              <a:chOff x="4041" y="3835"/>
              <a:chExt cx="495" cy="462"/>
            </a:xfrm>
          </p:grpSpPr>
          <p:sp>
            <p:nvSpPr>
              <p:cNvPr id="27732" name="Line 69"/>
              <p:cNvSpPr>
                <a:spLocks noChangeShapeType="1"/>
              </p:cNvSpPr>
              <p:nvPr/>
            </p:nvSpPr>
            <p:spPr bwMode="auto">
              <a:xfrm>
                <a:off x="4307" y="4297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3" name="Line 70"/>
              <p:cNvSpPr>
                <a:spLocks noChangeShapeType="1"/>
              </p:cNvSpPr>
              <p:nvPr/>
            </p:nvSpPr>
            <p:spPr bwMode="auto">
              <a:xfrm>
                <a:off x="4254" y="4252"/>
                <a:ext cx="2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4" name="Line 71"/>
              <p:cNvSpPr>
                <a:spLocks noChangeShapeType="1"/>
              </p:cNvSpPr>
              <p:nvPr/>
            </p:nvSpPr>
            <p:spPr bwMode="auto">
              <a:xfrm>
                <a:off x="4041" y="383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5" name="Line 72"/>
              <p:cNvSpPr>
                <a:spLocks noChangeShapeType="1"/>
              </p:cNvSpPr>
              <p:nvPr/>
            </p:nvSpPr>
            <p:spPr bwMode="auto">
              <a:xfrm>
                <a:off x="4401" y="3835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164"/>
          <p:cNvGrpSpPr>
            <a:grpSpLocks/>
          </p:cNvGrpSpPr>
          <p:nvPr/>
        </p:nvGrpSpPr>
        <p:grpSpPr bwMode="auto">
          <a:xfrm>
            <a:off x="4932363" y="3208338"/>
            <a:ext cx="2735262" cy="514350"/>
            <a:chOff x="3107" y="2160"/>
            <a:chExt cx="1723" cy="324"/>
          </a:xfrm>
        </p:grpSpPr>
        <p:grpSp>
          <p:nvGrpSpPr>
            <p:cNvPr id="27711" name="Group 54"/>
            <p:cNvGrpSpPr>
              <a:grpSpLocks/>
            </p:cNvGrpSpPr>
            <p:nvPr/>
          </p:nvGrpSpPr>
          <p:grpSpPr bwMode="auto">
            <a:xfrm>
              <a:off x="3107" y="2160"/>
              <a:ext cx="362" cy="214"/>
              <a:chOff x="3141" y="3757"/>
              <a:chExt cx="1195" cy="360"/>
            </a:xfrm>
          </p:grpSpPr>
          <p:sp>
            <p:nvSpPr>
              <p:cNvPr id="27728" name="Rectangle 55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729" name="Rectangle 56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7712" name="Text Box 57"/>
            <p:cNvSpPr txBox="1">
              <a:spLocks noChangeArrowheads="1"/>
            </p:cNvSpPr>
            <p:nvPr/>
          </p:nvSpPr>
          <p:spPr bwMode="auto">
            <a:xfrm>
              <a:off x="3114" y="2164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1°</a:t>
              </a:r>
              <a:endParaRPr lang="es-ES" altLang="en-US" sz="1800"/>
            </a:p>
          </p:txBody>
        </p:sp>
        <p:grpSp>
          <p:nvGrpSpPr>
            <p:cNvPr id="27713" name="Group 58"/>
            <p:cNvGrpSpPr>
              <a:grpSpLocks/>
            </p:cNvGrpSpPr>
            <p:nvPr/>
          </p:nvGrpSpPr>
          <p:grpSpPr bwMode="auto">
            <a:xfrm>
              <a:off x="3560" y="2160"/>
              <a:ext cx="362" cy="214"/>
              <a:chOff x="3141" y="3757"/>
              <a:chExt cx="1195" cy="360"/>
            </a:xfrm>
          </p:grpSpPr>
          <p:sp>
            <p:nvSpPr>
              <p:cNvPr id="27726" name="Rectangle 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727" name="Rectangle 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7714" name="Text Box 61"/>
            <p:cNvSpPr txBox="1">
              <a:spLocks noChangeArrowheads="1"/>
            </p:cNvSpPr>
            <p:nvPr/>
          </p:nvSpPr>
          <p:spPr bwMode="auto">
            <a:xfrm>
              <a:off x="3567" y="2164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2°</a:t>
              </a:r>
              <a:endParaRPr lang="es-ES" altLang="en-US" sz="1800"/>
            </a:p>
          </p:txBody>
        </p:sp>
        <p:grpSp>
          <p:nvGrpSpPr>
            <p:cNvPr id="27715" name="Group 63"/>
            <p:cNvGrpSpPr>
              <a:grpSpLocks/>
            </p:cNvGrpSpPr>
            <p:nvPr/>
          </p:nvGrpSpPr>
          <p:grpSpPr bwMode="auto">
            <a:xfrm>
              <a:off x="4468" y="2160"/>
              <a:ext cx="362" cy="214"/>
              <a:chOff x="3141" y="3757"/>
              <a:chExt cx="1195" cy="360"/>
            </a:xfrm>
          </p:grpSpPr>
          <p:sp>
            <p:nvSpPr>
              <p:cNvPr id="27724" name="Rectangle 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725" name="Rectangle 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7716" name="Text Box 73"/>
            <p:cNvSpPr txBox="1">
              <a:spLocks noChangeArrowheads="1"/>
            </p:cNvSpPr>
            <p:nvPr/>
          </p:nvSpPr>
          <p:spPr bwMode="auto">
            <a:xfrm>
              <a:off x="4474" y="2164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4°</a:t>
              </a:r>
              <a:endParaRPr lang="es-ES" altLang="en-US" sz="1800"/>
            </a:p>
          </p:txBody>
        </p:sp>
        <p:sp>
          <p:nvSpPr>
            <p:cNvPr id="27717" name="Line 74"/>
            <p:cNvSpPr>
              <a:spLocks noChangeShapeType="1"/>
            </p:cNvSpPr>
            <p:nvPr/>
          </p:nvSpPr>
          <p:spPr bwMode="auto">
            <a:xfrm>
              <a:off x="3424" y="226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Line 75"/>
            <p:cNvSpPr>
              <a:spLocks noChangeShapeType="1"/>
            </p:cNvSpPr>
            <p:nvPr/>
          </p:nvSpPr>
          <p:spPr bwMode="auto">
            <a:xfrm>
              <a:off x="3878" y="226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19" name="Group 76"/>
            <p:cNvGrpSpPr>
              <a:grpSpLocks/>
            </p:cNvGrpSpPr>
            <p:nvPr/>
          </p:nvGrpSpPr>
          <p:grpSpPr bwMode="auto">
            <a:xfrm>
              <a:off x="4013" y="2160"/>
              <a:ext cx="362" cy="214"/>
              <a:chOff x="3141" y="3757"/>
              <a:chExt cx="1195" cy="360"/>
            </a:xfrm>
          </p:grpSpPr>
          <p:sp>
            <p:nvSpPr>
              <p:cNvPr id="27722" name="Rectangle 77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723" name="Rectangle 78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7720" name="Text Box 79"/>
            <p:cNvSpPr txBox="1">
              <a:spLocks noChangeArrowheads="1"/>
            </p:cNvSpPr>
            <p:nvPr/>
          </p:nvSpPr>
          <p:spPr bwMode="auto">
            <a:xfrm>
              <a:off x="4020" y="2164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3°</a:t>
              </a:r>
              <a:endParaRPr lang="es-ES" altLang="en-US" sz="1800"/>
            </a:p>
          </p:txBody>
        </p:sp>
        <p:sp>
          <p:nvSpPr>
            <p:cNvPr id="27721" name="Line 80"/>
            <p:cNvSpPr>
              <a:spLocks noChangeShapeType="1"/>
            </p:cNvSpPr>
            <p:nvPr/>
          </p:nvSpPr>
          <p:spPr bwMode="auto">
            <a:xfrm>
              <a:off x="4331" y="226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7883525" y="3208338"/>
            <a:ext cx="792163" cy="792162"/>
            <a:chOff x="3016" y="2297"/>
            <a:chExt cx="499" cy="499"/>
          </a:xfrm>
        </p:grpSpPr>
        <p:grpSp>
          <p:nvGrpSpPr>
            <p:cNvPr id="27707" name="Group 82"/>
            <p:cNvGrpSpPr>
              <a:grpSpLocks/>
            </p:cNvGrpSpPr>
            <p:nvPr/>
          </p:nvGrpSpPr>
          <p:grpSpPr bwMode="auto">
            <a:xfrm>
              <a:off x="3061" y="2297"/>
              <a:ext cx="362" cy="214"/>
              <a:chOff x="3141" y="3757"/>
              <a:chExt cx="1195" cy="360"/>
            </a:xfrm>
          </p:grpSpPr>
          <p:sp>
            <p:nvSpPr>
              <p:cNvPr id="27709" name="Rectangle 83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710" name="Rectangle 84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7708" name="Text Box 95"/>
            <p:cNvSpPr txBox="1">
              <a:spLocks noChangeArrowheads="1"/>
            </p:cNvSpPr>
            <p:nvPr/>
          </p:nvSpPr>
          <p:spPr bwMode="auto">
            <a:xfrm>
              <a:off x="3016" y="2569"/>
              <a:ext cx="49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nuevo</a:t>
              </a:r>
            </a:p>
          </p:txBody>
        </p:sp>
      </p:grpSp>
      <p:grpSp>
        <p:nvGrpSpPr>
          <p:cNvPr id="15" name="Group 100"/>
          <p:cNvGrpSpPr>
            <a:grpSpLocks/>
          </p:cNvGrpSpPr>
          <p:nvPr/>
        </p:nvGrpSpPr>
        <p:grpSpPr bwMode="auto">
          <a:xfrm flipH="1">
            <a:off x="755650" y="3136900"/>
            <a:ext cx="293688" cy="436563"/>
            <a:chOff x="938" y="3150"/>
            <a:chExt cx="322" cy="280"/>
          </a:xfrm>
        </p:grpSpPr>
        <p:sp>
          <p:nvSpPr>
            <p:cNvPr id="27702" name="Line 101"/>
            <p:cNvSpPr>
              <a:spLocks noChangeShapeType="1"/>
            </p:cNvSpPr>
            <p:nvPr/>
          </p:nvSpPr>
          <p:spPr bwMode="auto">
            <a:xfrm flipH="1">
              <a:off x="938" y="3150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Line 102"/>
            <p:cNvSpPr>
              <a:spLocks noChangeShapeType="1"/>
            </p:cNvSpPr>
            <p:nvPr/>
          </p:nvSpPr>
          <p:spPr bwMode="auto">
            <a:xfrm flipH="1">
              <a:off x="1144" y="315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Line 103"/>
            <p:cNvSpPr>
              <a:spLocks noChangeShapeType="1"/>
            </p:cNvSpPr>
            <p:nvPr/>
          </p:nvSpPr>
          <p:spPr bwMode="auto">
            <a:xfrm flipH="1">
              <a:off x="1019" y="3376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Line 104"/>
            <p:cNvSpPr>
              <a:spLocks noChangeShapeType="1"/>
            </p:cNvSpPr>
            <p:nvPr/>
          </p:nvSpPr>
          <p:spPr bwMode="auto">
            <a:xfrm flipH="1">
              <a:off x="1090" y="3430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Line 105"/>
            <p:cNvSpPr>
              <a:spLocks noChangeShapeType="1"/>
            </p:cNvSpPr>
            <p:nvPr/>
          </p:nvSpPr>
          <p:spPr bwMode="auto">
            <a:xfrm flipH="1">
              <a:off x="1060" y="3403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1187450" y="3136900"/>
            <a:ext cx="287338" cy="436563"/>
            <a:chOff x="802" y="2066"/>
            <a:chExt cx="322" cy="280"/>
          </a:xfrm>
        </p:grpSpPr>
        <p:sp>
          <p:nvSpPr>
            <p:cNvPr id="27697" name="Line 107"/>
            <p:cNvSpPr>
              <a:spLocks noChangeShapeType="1"/>
            </p:cNvSpPr>
            <p:nvPr/>
          </p:nvSpPr>
          <p:spPr bwMode="auto">
            <a:xfrm>
              <a:off x="802" y="2066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Line 108"/>
            <p:cNvSpPr>
              <a:spLocks noChangeShapeType="1"/>
            </p:cNvSpPr>
            <p:nvPr/>
          </p:nvSpPr>
          <p:spPr bwMode="auto">
            <a:xfrm>
              <a:off x="1008" y="2066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Line 109"/>
            <p:cNvSpPr>
              <a:spLocks noChangeShapeType="1"/>
            </p:cNvSpPr>
            <p:nvPr/>
          </p:nvSpPr>
          <p:spPr bwMode="auto">
            <a:xfrm>
              <a:off x="883" y="2292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Line 110"/>
            <p:cNvSpPr>
              <a:spLocks noChangeShapeType="1"/>
            </p:cNvSpPr>
            <p:nvPr/>
          </p:nvSpPr>
          <p:spPr bwMode="auto">
            <a:xfrm>
              <a:off x="954" y="2346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111"/>
            <p:cNvSpPr>
              <a:spLocks noChangeShapeType="1"/>
            </p:cNvSpPr>
            <p:nvPr/>
          </p:nvSpPr>
          <p:spPr bwMode="auto">
            <a:xfrm>
              <a:off x="924" y="2319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58"/>
          <p:cNvGrpSpPr>
            <a:grpSpLocks/>
          </p:cNvGrpSpPr>
          <p:nvPr/>
        </p:nvGrpSpPr>
        <p:grpSpPr bwMode="auto">
          <a:xfrm>
            <a:off x="0" y="2847975"/>
            <a:ext cx="1558925" cy="509588"/>
            <a:chOff x="0" y="1933"/>
            <a:chExt cx="982" cy="321"/>
          </a:xfrm>
        </p:grpSpPr>
        <p:sp>
          <p:nvSpPr>
            <p:cNvPr id="27694" name="Text Box 99"/>
            <p:cNvSpPr txBox="1">
              <a:spLocks noChangeArrowheads="1"/>
            </p:cNvSpPr>
            <p:nvPr/>
          </p:nvSpPr>
          <p:spPr bwMode="auto">
            <a:xfrm>
              <a:off x="0" y="1933"/>
              <a:ext cx="30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F</a:t>
              </a:r>
            </a:p>
          </p:txBody>
        </p:sp>
        <p:sp>
          <p:nvSpPr>
            <p:cNvPr id="27695" name="Text Box 112"/>
            <p:cNvSpPr txBox="1">
              <a:spLocks noChangeArrowheads="1"/>
            </p:cNvSpPr>
            <p:nvPr/>
          </p:nvSpPr>
          <p:spPr bwMode="auto">
            <a:xfrm>
              <a:off x="710" y="1957"/>
              <a:ext cx="272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sp>
          <p:nvSpPr>
            <p:cNvPr id="27696" name="Text Box 113"/>
            <p:cNvSpPr txBox="1">
              <a:spLocks noChangeArrowheads="1"/>
            </p:cNvSpPr>
            <p:nvPr/>
          </p:nvSpPr>
          <p:spPr bwMode="auto">
            <a:xfrm>
              <a:off x="437" y="1957"/>
              <a:ext cx="272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Fr</a:t>
              </a:r>
            </a:p>
          </p:txBody>
        </p:sp>
      </p:grpSp>
      <p:grpSp>
        <p:nvGrpSpPr>
          <p:cNvPr id="18" name="Group 114"/>
          <p:cNvGrpSpPr>
            <a:grpSpLocks/>
          </p:cNvGrpSpPr>
          <p:nvPr/>
        </p:nvGrpSpPr>
        <p:grpSpPr bwMode="auto">
          <a:xfrm>
            <a:off x="2317750" y="3457575"/>
            <a:ext cx="271463" cy="434975"/>
            <a:chOff x="4041" y="3835"/>
            <a:chExt cx="564" cy="462"/>
          </a:xfrm>
        </p:grpSpPr>
        <p:sp>
          <p:nvSpPr>
            <p:cNvPr id="27688" name="Line 115"/>
            <p:cNvSpPr>
              <a:spLocks noChangeShapeType="1"/>
            </p:cNvSpPr>
            <p:nvPr/>
          </p:nvSpPr>
          <p:spPr bwMode="auto">
            <a:xfrm>
              <a:off x="4182" y="420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89" name="Group 116"/>
            <p:cNvGrpSpPr>
              <a:grpSpLocks/>
            </p:cNvGrpSpPr>
            <p:nvPr/>
          </p:nvGrpSpPr>
          <p:grpSpPr bwMode="auto">
            <a:xfrm>
              <a:off x="4041" y="3835"/>
              <a:ext cx="495" cy="462"/>
              <a:chOff x="4041" y="3835"/>
              <a:chExt cx="495" cy="462"/>
            </a:xfrm>
          </p:grpSpPr>
          <p:sp>
            <p:nvSpPr>
              <p:cNvPr id="27690" name="Line 117"/>
              <p:cNvSpPr>
                <a:spLocks noChangeShapeType="1"/>
              </p:cNvSpPr>
              <p:nvPr/>
            </p:nvSpPr>
            <p:spPr bwMode="auto">
              <a:xfrm>
                <a:off x="4307" y="4297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1" name="Line 118"/>
              <p:cNvSpPr>
                <a:spLocks noChangeShapeType="1"/>
              </p:cNvSpPr>
              <p:nvPr/>
            </p:nvSpPr>
            <p:spPr bwMode="auto">
              <a:xfrm>
                <a:off x="4254" y="4252"/>
                <a:ext cx="2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Line 119"/>
              <p:cNvSpPr>
                <a:spLocks noChangeShapeType="1"/>
              </p:cNvSpPr>
              <p:nvPr/>
            </p:nvSpPr>
            <p:spPr bwMode="auto">
              <a:xfrm>
                <a:off x="4041" y="383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Line 120"/>
              <p:cNvSpPr>
                <a:spLocks noChangeShapeType="1"/>
              </p:cNvSpPr>
              <p:nvPr/>
            </p:nvSpPr>
            <p:spPr bwMode="auto">
              <a:xfrm>
                <a:off x="4401" y="3835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" name="Group 122"/>
          <p:cNvGrpSpPr>
            <a:grpSpLocks/>
          </p:cNvGrpSpPr>
          <p:nvPr/>
        </p:nvGrpSpPr>
        <p:grpSpPr bwMode="auto">
          <a:xfrm>
            <a:off x="1670050" y="3279775"/>
            <a:ext cx="777875" cy="792163"/>
            <a:chOff x="3002" y="2297"/>
            <a:chExt cx="490" cy="499"/>
          </a:xfrm>
        </p:grpSpPr>
        <p:grpSp>
          <p:nvGrpSpPr>
            <p:cNvPr id="27684" name="Group 123"/>
            <p:cNvGrpSpPr>
              <a:grpSpLocks/>
            </p:cNvGrpSpPr>
            <p:nvPr/>
          </p:nvGrpSpPr>
          <p:grpSpPr bwMode="auto">
            <a:xfrm>
              <a:off x="3061" y="2297"/>
              <a:ext cx="362" cy="214"/>
              <a:chOff x="3141" y="3757"/>
              <a:chExt cx="1195" cy="360"/>
            </a:xfrm>
          </p:grpSpPr>
          <p:sp>
            <p:nvSpPr>
              <p:cNvPr id="27686" name="Rectangle 12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687" name="Rectangle 12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7685" name="Text Box 126"/>
            <p:cNvSpPr txBox="1">
              <a:spLocks noChangeArrowheads="1"/>
            </p:cNvSpPr>
            <p:nvPr/>
          </p:nvSpPr>
          <p:spPr bwMode="auto">
            <a:xfrm>
              <a:off x="3002" y="2569"/>
              <a:ext cx="49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600"/>
                <a:t>nuevo</a:t>
              </a:r>
            </a:p>
          </p:txBody>
        </p:sp>
      </p:grpSp>
      <p:sp>
        <p:nvSpPr>
          <p:cNvPr id="291982" name="Rectangle 142"/>
          <p:cNvSpPr>
            <a:spLocks noChangeArrowheads="1"/>
          </p:cNvSpPr>
          <p:nvPr/>
        </p:nvSpPr>
        <p:spPr bwMode="auto">
          <a:xfrm>
            <a:off x="542925" y="2416175"/>
            <a:ext cx="1082675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CASO A</a:t>
            </a:r>
            <a:endParaRPr lang="es-ES" altLang="en-US" sz="1800" b="1">
              <a:sym typeface="Wingdings" panose="05000000000000000000" pitchFamily="2" charset="2"/>
            </a:endParaRPr>
          </a:p>
        </p:txBody>
      </p:sp>
      <p:sp>
        <p:nvSpPr>
          <p:cNvPr id="291983" name="Rectangle 143"/>
          <p:cNvSpPr>
            <a:spLocks noChangeArrowheads="1"/>
          </p:cNvSpPr>
          <p:nvPr/>
        </p:nvSpPr>
        <p:spPr bwMode="auto">
          <a:xfrm>
            <a:off x="2987675" y="2416175"/>
            <a:ext cx="1082675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CASO B</a:t>
            </a:r>
            <a:endParaRPr lang="es-ES" altLang="en-US" sz="1800" b="1">
              <a:sym typeface="Wingdings" panose="05000000000000000000" pitchFamily="2" charset="2"/>
            </a:endParaRPr>
          </a:p>
        </p:txBody>
      </p:sp>
      <p:sp>
        <p:nvSpPr>
          <p:cNvPr id="291984" name="Text Box 144"/>
          <p:cNvSpPr txBox="1">
            <a:spLocks noChangeArrowheads="1"/>
          </p:cNvSpPr>
          <p:nvPr/>
        </p:nvSpPr>
        <p:spPr bwMode="auto">
          <a:xfrm>
            <a:off x="1835150" y="3276600"/>
            <a:ext cx="398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x</a:t>
            </a:r>
          </a:p>
        </p:txBody>
      </p:sp>
      <p:sp>
        <p:nvSpPr>
          <p:cNvPr id="291985" name="Text Box 145"/>
          <p:cNvSpPr txBox="1">
            <a:spLocks noChangeArrowheads="1"/>
          </p:cNvSpPr>
          <p:nvPr/>
        </p:nvSpPr>
        <p:spPr bwMode="auto">
          <a:xfrm>
            <a:off x="7999413" y="3186113"/>
            <a:ext cx="4937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x</a:t>
            </a:r>
          </a:p>
        </p:txBody>
      </p:sp>
      <p:sp>
        <p:nvSpPr>
          <p:cNvPr id="291994" name="Line 154"/>
          <p:cNvSpPr>
            <a:spLocks noChangeShapeType="1"/>
          </p:cNvSpPr>
          <p:nvPr/>
        </p:nvSpPr>
        <p:spPr bwMode="auto">
          <a:xfrm>
            <a:off x="8459788" y="33528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95" name="Line 155"/>
          <p:cNvSpPr>
            <a:spLocks noChangeShapeType="1"/>
          </p:cNvSpPr>
          <p:nvPr/>
        </p:nvSpPr>
        <p:spPr bwMode="auto">
          <a:xfrm>
            <a:off x="2268538" y="34575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97" name="Rectangle 157"/>
          <p:cNvSpPr>
            <a:spLocks noChangeArrowheads="1"/>
          </p:cNvSpPr>
          <p:nvPr/>
        </p:nvSpPr>
        <p:spPr bwMode="auto">
          <a:xfrm>
            <a:off x="3779838" y="5238750"/>
            <a:ext cx="50403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0850" indent="6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/>
              <a:t>CASO B:</a:t>
            </a:r>
            <a:r>
              <a:rPr lang="es-AR" altLang="en-US" sz="1600"/>
              <a:t> Fila con elementos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a. Apuntar el puntero siguiente del ultimo nodo al nuevo nodo   </a:t>
            </a:r>
            <a:r>
              <a:rPr lang="es-AR" altLang="en-US" sz="1600">
                <a:latin typeface="Consolas" panose="020B0609020204030204" pitchFamily="49" charset="0"/>
              </a:rPr>
              <a:t>F.Fi -&gt;siguiente = nuevo </a:t>
            </a:r>
            <a:endParaRPr lang="es-AR" altLang="en-US" sz="16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b. Apuntar el final al nuevo nodo  </a:t>
            </a:r>
            <a:r>
              <a:rPr lang="es-AR" altLang="en-US" sz="1600">
                <a:latin typeface="Consolas" panose="020B0609020204030204" pitchFamily="49" charset="0"/>
              </a:rPr>
              <a:t>F.Fi = nuevo </a:t>
            </a:r>
            <a:endParaRPr lang="es-AR" altLang="en-US" sz="1600"/>
          </a:p>
        </p:txBody>
      </p:sp>
      <p:cxnSp>
        <p:nvCxnSpPr>
          <p:cNvPr id="292002" name="AutoShape 162"/>
          <p:cNvCxnSpPr>
            <a:cxnSpLocks noChangeShapeType="1"/>
          </p:cNvCxnSpPr>
          <p:nvPr/>
        </p:nvCxnSpPr>
        <p:spPr bwMode="auto">
          <a:xfrm rot="16200000" flipH="1">
            <a:off x="1215232" y="2893219"/>
            <a:ext cx="223837" cy="854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003" name="AutoShape 163"/>
          <p:cNvCxnSpPr>
            <a:cxnSpLocks noChangeShapeType="1"/>
          </p:cNvCxnSpPr>
          <p:nvPr/>
        </p:nvCxnSpPr>
        <p:spPr bwMode="auto">
          <a:xfrm>
            <a:off x="1547813" y="3063875"/>
            <a:ext cx="519112" cy="2016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008" name="Line 168"/>
          <p:cNvSpPr>
            <a:spLocks noChangeShapeType="1"/>
          </p:cNvSpPr>
          <p:nvPr/>
        </p:nvSpPr>
        <p:spPr bwMode="auto">
          <a:xfrm flipV="1">
            <a:off x="7667625" y="33797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2009" name="AutoShape 169"/>
          <p:cNvCxnSpPr>
            <a:cxnSpLocks noChangeShapeType="1"/>
          </p:cNvCxnSpPr>
          <p:nvPr/>
        </p:nvCxnSpPr>
        <p:spPr bwMode="auto">
          <a:xfrm>
            <a:off x="4716463" y="3032125"/>
            <a:ext cx="3455987" cy="176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010" name="Rectangle 170"/>
          <p:cNvSpPr>
            <a:spLocks noChangeArrowheads="1"/>
          </p:cNvSpPr>
          <p:nvPr/>
        </p:nvSpPr>
        <p:spPr bwMode="auto">
          <a:xfrm>
            <a:off x="4716463" y="4143375"/>
            <a:ext cx="3887787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Fila Enfila(Fila F, item x);</a:t>
            </a:r>
          </a:p>
        </p:txBody>
      </p:sp>
      <p:sp>
        <p:nvSpPr>
          <p:cNvPr id="93" name="Line 155"/>
          <p:cNvSpPr>
            <a:spLocks noChangeShapeType="1"/>
          </p:cNvSpPr>
          <p:nvPr/>
        </p:nvSpPr>
        <p:spPr bwMode="auto">
          <a:xfrm flipV="1">
            <a:off x="2041525" y="3662363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55"/>
          <p:cNvSpPr>
            <a:spLocks noChangeShapeType="1"/>
          </p:cNvSpPr>
          <p:nvPr/>
        </p:nvSpPr>
        <p:spPr bwMode="auto">
          <a:xfrm flipV="1">
            <a:off x="8234363" y="3586163"/>
            <a:ext cx="1587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Text Box 113"/>
          <p:cNvSpPr txBox="1">
            <a:spLocks noChangeArrowheads="1"/>
          </p:cNvSpPr>
          <p:nvPr/>
        </p:nvSpPr>
        <p:spPr bwMode="auto">
          <a:xfrm>
            <a:off x="439738" y="2887663"/>
            <a:ext cx="288925" cy="338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0</a:t>
            </a:r>
          </a:p>
        </p:txBody>
      </p:sp>
      <p:sp>
        <p:nvSpPr>
          <p:cNvPr id="96" name="Text Box 50"/>
          <p:cNvSpPr txBox="1">
            <a:spLocks noChangeArrowheads="1"/>
          </p:cNvSpPr>
          <p:nvPr/>
        </p:nvSpPr>
        <p:spPr bwMode="auto">
          <a:xfrm>
            <a:off x="3429000" y="2846388"/>
            <a:ext cx="4413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4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3527425" y="2928938"/>
            <a:ext cx="214313" cy="21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458788" y="2973388"/>
            <a:ext cx="214312" cy="21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5" grpId="0" autoUpdateAnimBg="0"/>
      <p:bldP spid="291866" grpId="0" autoUpdateAnimBg="0"/>
      <p:bldP spid="291982" grpId="0" animBg="1"/>
      <p:bldP spid="291983" grpId="0" animBg="1"/>
      <p:bldP spid="291984" grpId="0"/>
      <p:bldP spid="291985" grpId="0"/>
      <p:bldP spid="292010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4716463" y="1643063"/>
            <a:ext cx="4032250" cy="2032000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const int indefinido=-9999;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 nodo* sig;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Fila{ 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nodo* final;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             int longitud;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468313" y="2636838"/>
            <a:ext cx="3529012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latin typeface="Consolas" panose="020B0609020204030204" pitchFamily="49" charset="0"/>
              </a:rPr>
              <a:t>item Frente(Fila F);</a:t>
            </a:r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539750" y="2133600"/>
            <a:ext cx="3913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FRENTE: FILA </a:t>
            </a:r>
            <a:r>
              <a:rPr lang="es-ES" altLang="en-US" sz="1800">
                <a:sym typeface="Wingdings" panose="05000000000000000000" pitchFamily="2" charset="2"/>
              </a:rPr>
              <a:t> item U {indefinido}</a:t>
            </a:r>
            <a:endParaRPr lang="es-AR" altLang="en-US" sz="1800">
              <a:sym typeface="Wingdings" panose="05000000000000000000" pitchFamily="2" charset="2"/>
            </a:endParaRPr>
          </a:p>
        </p:txBody>
      </p:sp>
      <p:sp>
        <p:nvSpPr>
          <p:cNvPr id="295962" name="Rectangle 26"/>
          <p:cNvSpPr>
            <a:spLocks noChangeArrowheads="1"/>
          </p:cNvSpPr>
          <p:nvPr/>
        </p:nvSpPr>
        <p:spPr bwMode="auto">
          <a:xfrm>
            <a:off x="539750" y="1844675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graphicFrame>
        <p:nvGraphicFramePr>
          <p:cNvPr id="296047" name="Group 111"/>
          <p:cNvGraphicFramePr>
            <a:graphicFrameLocks noGrp="1"/>
          </p:cNvGraphicFramePr>
          <p:nvPr>
            <p:ph idx="4294967295"/>
          </p:nvPr>
        </p:nvGraphicFramePr>
        <p:xfrm>
          <a:off x="214313" y="3813175"/>
          <a:ext cx="8483600" cy="2906713"/>
        </p:xfrm>
        <a:graphic>
          <a:graphicData uri="http://schemas.openxmlformats.org/drawingml/2006/table">
            <a:tbl>
              <a:tblPr/>
              <a:tblGrid>
                <a:gridCol w="475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3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CASOS</a:t>
                      </a: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RESULTADO DE APLICAR LA FUNCIÓN</a:t>
                      </a: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4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714375" y="4581525"/>
            <a:ext cx="1714500" cy="725488"/>
            <a:chOff x="-98" y="1933"/>
            <a:chExt cx="1080" cy="457"/>
          </a:xfrm>
        </p:grpSpPr>
        <p:grpSp>
          <p:nvGrpSpPr>
            <p:cNvPr id="28733" name="Group 49"/>
            <p:cNvGrpSpPr>
              <a:grpSpLocks/>
            </p:cNvGrpSpPr>
            <p:nvPr/>
          </p:nvGrpSpPr>
          <p:grpSpPr bwMode="auto">
            <a:xfrm flipH="1">
              <a:off x="476" y="2115"/>
              <a:ext cx="185" cy="275"/>
              <a:chOff x="938" y="3150"/>
              <a:chExt cx="322" cy="280"/>
            </a:xfrm>
          </p:grpSpPr>
          <p:sp>
            <p:nvSpPr>
              <p:cNvPr id="28744" name="Line 50"/>
              <p:cNvSpPr>
                <a:spLocks noChangeShapeType="1"/>
              </p:cNvSpPr>
              <p:nvPr/>
            </p:nvSpPr>
            <p:spPr bwMode="auto">
              <a:xfrm flipH="1">
                <a:off x="938" y="3150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Line 51"/>
              <p:cNvSpPr>
                <a:spLocks noChangeShapeType="1"/>
              </p:cNvSpPr>
              <p:nvPr/>
            </p:nvSpPr>
            <p:spPr bwMode="auto">
              <a:xfrm flipH="1">
                <a:off x="1144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6" name="Line 52"/>
              <p:cNvSpPr>
                <a:spLocks noChangeShapeType="1"/>
              </p:cNvSpPr>
              <p:nvPr/>
            </p:nvSpPr>
            <p:spPr bwMode="auto">
              <a:xfrm flipH="1">
                <a:off x="1019" y="3376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7" name="Line 53"/>
              <p:cNvSpPr>
                <a:spLocks noChangeShapeType="1"/>
              </p:cNvSpPr>
              <p:nvPr/>
            </p:nvSpPr>
            <p:spPr bwMode="auto">
              <a:xfrm flipH="1">
                <a:off x="1090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8" name="Line 54"/>
              <p:cNvSpPr>
                <a:spLocks noChangeShapeType="1"/>
              </p:cNvSpPr>
              <p:nvPr/>
            </p:nvSpPr>
            <p:spPr bwMode="auto">
              <a:xfrm flipH="1">
                <a:off x="1060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4" name="Group 55"/>
            <p:cNvGrpSpPr>
              <a:grpSpLocks/>
            </p:cNvGrpSpPr>
            <p:nvPr/>
          </p:nvGrpSpPr>
          <p:grpSpPr bwMode="auto">
            <a:xfrm>
              <a:off x="748" y="2115"/>
              <a:ext cx="181" cy="275"/>
              <a:chOff x="802" y="2066"/>
              <a:chExt cx="322" cy="280"/>
            </a:xfrm>
          </p:grpSpPr>
          <p:sp>
            <p:nvSpPr>
              <p:cNvPr id="28739" name="Line 56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0" name="Line 57"/>
              <p:cNvSpPr>
                <a:spLocks noChangeShapeType="1"/>
              </p:cNvSpPr>
              <p:nvPr/>
            </p:nvSpPr>
            <p:spPr bwMode="auto">
              <a:xfrm>
                <a:off x="1008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Line 58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Line 59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Line 60"/>
              <p:cNvSpPr>
                <a:spLocks noChangeShapeType="1"/>
              </p:cNvSpPr>
              <p:nvPr/>
            </p:nvSpPr>
            <p:spPr bwMode="auto">
              <a:xfrm>
                <a:off x="924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5" name="Group 61"/>
            <p:cNvGrpSpPr>
              <a:grpSpLocks/>
            </p:cNvGrpSpPr>
            <p:nvPr/>
          </p:nvGrpSpPr>
          <p:grpSpPr bwMode="auto">
            <a:xfrm>
              <a:off x="-98" y="1933"/>
              <a:ext cx="1080" cy="321"/>
              <a:chOff x="-98" y="1933"/>
              <a:chExt cx="1080" cy="321"/>
            </a:xfrm>
          </p:grpSpPr>
          <p:sp>
            <p:nvSpPr>
              <p:cNvPr id="28736" name="Text Box 62"/>
              <p:cNvSpPr txBox="1">
                <a:spLocks noChangeArrowheads="1"/>
              </p:cNvSpPr>
              <p:nvPr/>
            </p:nvSpPr>
            <p:spPr bwMode="auto">
              <a:xfrm>
                <a:off x="-98" y="1933"/>
                <a:ext cx="30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sp>
            <p:nvSpPr>
              <p:cNvPr id="28737" name="Text Box 63"/>
              <p:cNvSpPr txBox="1">
                <a:spLocks noChangeArrowheads="1"/>
              </p:cNvSpPr>
              <p:nvPr/>
            </p:nvSpPr>
            <p:spPr bwMode="auto">
              <a:xfrm>
                <a:off x="710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  <p:sp>
            <p:nvSpPr>
              <p:cNvPr id="28738" name="Text Box 64"/>
              <p:cNvSpPr txBox="1">
                <a:spLocks noChangeArrowheads="1"/>
              </p:cNvSpPr>
              <p:nvPr/>
            </p:nvSpPr>
            <p:spPr bwMode="auto">
              <a:xfrm>
                <a:off x="43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</p:grpSp>
      </p:grp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142875" y="5516563"/>
            <a:ext cx="4773613" cy="1011237"/>
            <a:chOff x="316" y="3475"/>
            <a:chExt cx="3007" cy="637"/>
          </a:xfrm>
        </p:grpSpPr>
        <p:grpSp>
          <p:nvGrpSpPr>
            <p:cNvPr id="28699" name="Group 71"/>
            <p:cNvGrpSpPr>
              <a:grpSpLocks/>
            </p:cNvGrpSpPr>
            <p:nvPr/>
          </p:nvGrpSpPr>
          <p:grpSpPr bwMode="auto">
            <a:xfrm>
              <a:off x="316" y="3475"/>
              <a:ext cx="1158" cy="379"/>
              <a:chOff x="1949" y="1888"/>
              <a:chExt cx="1158" cy="379"/>
            </a:xfrm>
          </p:grpSpPr>
          <p:sp>
            <p:nvSpPr>
              <p:cNvPr id="28728" name="Text Box 72"/>
              <p:cNvSpPr txBox="1">
                <a:spLocks noChangeArrowheads="1"/>
              </p:cNvSpPr>
              <p:nvPr/>
            </p:nvSpPr>
            <p:spPr bwMode="auto">
              <a:xfrm>
                <a:off x="1949" y="1888"/>
                <a:ext cx="314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grpSp>
            <p:nvGrpSpPr>
              <p:cNvPr id="28729" name="Group 73"/>
              <p:cNvGrpSpPr>
                <a:grpSpLocks/>
              </p:cNvGrpSpPr>
              <p:nvPr/>
            </p:nvGrpSpPr>
            <p:grpSpPr bwMode="auto">
              <a:xfrm>
                <a:off x="2427" y="1933"/>
                <a:ext cx="680" cy="334"/>
                <a:chOff x="2427" y="1933"/>
                <a:chExt cx="680" cy="334"/>
              </a:xfrm>
            </p:grpSpPr>
            <p:sp>
              <p:nvSpPr>
                <p:cNvPr id="2873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27" y="1934"/>
                  <a:ext cx="278" cy="2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Fr</a:t>
                  </a:r>
                </a:p>
              </p:txBody>
            </p:sp>
            <p:cxnSp>
              <p:nvCxnSpPr>
                <p:cNvPr id="28731" name="AutoShape 75"/>
                <p:cNvCxnSpPr>
                  <a:cxnSpLocks noChangeShapeType="1"/>
                  <a:stCxn id="28730" idx="2"/>
                  <a:endCxn id="28720" idx="1"/>
                </p:cNvCxnSpPr>
                <p:nvPr/>
              </p:nvCxnSpPr>
              <p:spPr bwMode="auto">
                <a:xfrm rot="16200000" flipH="1">
                  <a:off x="2784" y="1943"/>
                  <a:ext cx="106" cy="541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873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699" y="1933"/>
                  <a:ext cx="272" cy="2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Fi</a:t>
                  </a:r>
                </a:p>
              </p:txBody>
            </p:sp>
          </p:grpSp>
        </p:grpSp>
        <p:cxnSp>
          <p:nvCxnSpPr>
            <p:cNvPr id="28700" name="AutoShape 77"/>
            <p:cNvCxnSpPr>
              <a:cxnSpLocks noChangeShapeType="1"/>
              <a:stCxn id="28732" idx="3"/>
              <a:endCxn id="28708" idx="0"/>
            </p:cNvCxnSpPr>
            <p:nvPr/>
          </p:nvCxnSpPr>
          <p:spPr bwMode="auto">
            <a:xfrm>
              <a:off x="1338" y="3635"/>
              <a:ext cx="1659" cy="1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701" name="Group 78"/>
            <p:cNvGrpSpPr>
              <a:grpSpLocks/>
            </p:cNvGrpSpPr>
            <p:nvPr/>
          </p:nvGrpSpPr>
          <p:grpSpPr bwMode="auto">
            <a:xfrm>
              <a:off x="3152" y="3838"/>
              <a:ext cx="171" cy="274"/>
              <a:chOff x="4041" y="3835"/>
              <a:chExt cx="564" cy="462"/>
            </a:xfrm>
          </p:grpSpPr>
          <p:sp>
            <p:nvSpPr>
              <p:cNvPr id="28722" name="Line 79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23" name="Group 80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28724" name="Line 81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5" name="Line 82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6" name="Line 83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7" name="Line 84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702" name="Group 85"/>
            <p:cNvGrpSpPr>
              <a:grpSpLocks/>
            </p:cNvGrpSpPr>
            <p:nvPr/>
          </p:nvGrpSpPr>
          <p:grpSpPr bwMode="auto">
            <a:xfrm>
              <a:off x="1474" y="3747"/>
              <a:ext cx="1723" cy="324"/>
              <a:chOff x="3107" y="2160"/>
              <a:chExt cx="1723" cy="324"/>
            </a:xfrm>
          </p:grpSpPr>
          <p:grpSp>
            <p:nvGrpSpPr>
              <p:cNvPr id="28703" name="Group 86"/>
              <p:cNvGrpSpPr>
                <a:grpSpLocks/>
              </p:cNvGrpSpPr>
              <p:nvPr/>
            </p:nvGrpSpPr>
            <p:grpSpPr bwMode="auto">
              <a:xfrm>
                <a:off x="3107" y="2160"/>
                <a:ext cx="362" cy="214"/>
                <a:chOff x="3141" y="3757"/>
                <a:chExt cx="1195" cy="360"/>
              </a:xfrm>
            </p:grpSpPr>
            <p:sp>
              <p:nvSpPr>
                <p:cNvPr id="28720" name="Rectangle 87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721" name="Rectangle 88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8704" name="Text Box 89"/>
              <p:cNvSpPr txBox="1">
                <a:spLocks noChangeArrowheads="1"/>
              </p:cNvSpPr>
              <p:nvPr/>
            </p:nvSpPr>
            <p:spPr bwMode="auto">
              <a:xfrm>
                <a:off x="3114" y="2164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x</a:t>
                </a:r>
              </a:p>
            </p:txBody>
          </p:sp>
          <p:grpSp>
            <p:nvGrpSpPr>
              <p:cNvPr id="28705" name="Group 90"/>
              <p:cNvGrpSpPr>
                <a:grpSpLocks/>
              </p:cNvGrpSpPr>
              <p:nvPr/>
            </p:nvGrpSpPr>
            <p:grpSpPr bwMode="auto">
              <a:xfrm>
                <a:off x="3560" y="2160"/>
                <a:ext cx="362" cy="214"/>
                <a:chOff x="3141" y="3757"/>
                <a:chExt cx="1195" cy="360"/>
              </a:xfrm>
            </p:grpSpPr>
            <p:sp>
              <p:nvSpPr>
                <p:cNvPr id="28718" name="Rectangle 91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719" name="Rectangle 92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8706" name="Text Box 93"/>
              <p:cNvSpPr txBox="1">
                <a:spLocks noChangeArrowheads="1"/>
              </p:cNvSpPr>
              <p:nvPr/>
            </p:nvSpPr>
            <p:spPr bwMode="auto">
              <a:xfrm>
                <a:off x="3567" y="2164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y</a:t>
                </a:r>
              </a:p>
            </p:txBody>
          </p:sp>
          <p:grpSp>
            <p:nvGrpSpPr>
              <p:cNvPr id="28707" name="Group 94"/>
              <p:cNvGrpSpPr>
                <a:grpSpLocks/>
              </p:cNvGrpSpPr>
              <p:nvPr/>
            </p:nvGrpSpPr>
            <p:grpSpPr bwMode="auto">
              <a:xfrm>
                <a:off x="4468" y="2160"/>
                <a:ext cx="362" cy="214"/>
                <a:chOff x="3141" y="3757"/>
                <a:chExt cx="1195" cy="360"/>
              </a:xfrm>
            </p:grpSpPr>
            <p:sp>
              <p:nvSpPr>
                <p:cNvPr id="28716" name="Rectangle 95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717" name="Rectangle 96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8708" name="Text Box 97"/>
              <p:cNvSpPr txBox="1">
                <a:spLocks noChangeArrowheads="1"/>
              </p:cNvSpPr>
              <p:nvPr/>
            </p:nvSpPr>
            <p:spPr bwMode="auto">
              <a:xfrm>
                <a:off x="4474" y="2164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w</a:t>
                </a:r>
              </a:p>
            </p:txBody>
          </p:sp>
          <p:sp>
            <p:nvSpPr>
              <p:cNvPr id="28709" name="Line 98"/>
              <p:cNvSpPr>
                <a:spLocks noChangeShapeType="1"/>
              </p:cNvSpPr>
              <p:nvPr/>
            </p:nvSpPr>
            <p:spPr bwMode="auto">
              <a:xfrm>
                <a:off x="3424" y="226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Line 99"/>
              <p:cNvSpPr>
                <a:spLocks noChangeShapeType="1"/>
              </p:cNvSpPr>
              <p:nvPr/>
            </p:nvSpPr>
            <p:spPr bwMode="auto">
              <a:xfrm>
                <a:off x="3878" y="226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11" name="Group 100"/>
              <p:cNvGrpSpPr>
                <a:grpSpLocks/>
              </p:cNvGrpSpPr>
              <p:nvPr/>
            </p:nvGrpSpPr>
            <p:grpSpPr bwMode="auto">
              <a:xfrm>
                <a:off x="4013" y="2160"/>
                <a:ext cx="362" cy="214"/>
                <a:chOff x="3141" y="3757"/>
                <a:chExt cx="1195" cy="360"/>
              </a:xfrm>
            </p:grpSpPr>
            <p:sp>
              <p:nvSpPr>
                <p:cNvPr id="28714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715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8712" name="Text Box 103"/>
              <p:cNvSpPr txBox="1">
                <a:spLocks noChangeArrowheads="1"/>
              </p:cNvSpPr>
              <p:nvPr/>
            </p:nvSpPr>
            <p:spPr bwMode="auto">
              <a:xfrm>
                <a:off x="4020" y="2164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/>
                  <a:t>z</a:t>
                </a:r>
              </a:p>
            </p:txBody>
          </p:sp>
          <p:sp>
            <p:nvSpPr>
              <p:cNvPr id="28713" name="Line 104"/>
              <p:cNvSpPr>
                <a:spLocks noChangeShapeType="1"/>
              </p:cNvSpPr>
              <p:nvPr/>
            </p:nvSpPr>
            <p:spPr bwMode="auto">
              <a:xfrm>
                <a:off x="4331" y="226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6048" name="Text Box 112"/>
          <p:cNvSpPr txBox="1">
            <a:spLocks noChangeArrowheads="1"/>
          </p:cNvSpPr>
          <p:nvPr/>
        </p:nvSpPr>
        <p:spPr bwMode="auto">
          <a:xfrm>
            <a:off x="6011863" y="4724400"/>
            <a:ext cx="1438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Indefinido</a:t>
            </a:r>
          </a:p>
        </p:txBody>
      </p:sp>
      <p:sp>
        <p:nvSpPr>
          <p:cNvPr id="296049" name="Text Box 113"/>
          <p:cNvSpPr txBox="1">
            <a:spLocks noChangeArrowheads="1"/>
          </p:cNvSpPr>
          <p:nvPr/>
        </p:nvSpPr>
        <p:spPr bwMode="auto">
          <a:xfrm>
            <a:off x="6588125" y="57991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1143000" y="4616450"/>
            <a:ext cx="431800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0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552450" y="5592763"/>
            <a:ext cx="360363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nimBg="1"/>
      <p:bldP spid="295960" grpId="0" animBg="1"/>
      <p:bldP spid="295961" grpId="0"/>
      <p:bldP spid="295962" grpId="0"/>
      <p:bldP spid="296048" grpId="0"/>
      <p:bldP spid="296049" grpId="0"/>
      <p:bldP spid="62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539750" y="2133600"/>
            <a:ext cx="242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ym typeface="Wingdings" panose="05000000000000000000" pitchFamily="2" charset="2"/>
              </a:rPr>
              <a:t>DEFILA: FILA  FILA</a:t>
            </a:r>
            <a:endParaRPr lang="es-AR" altLang="en-US" sz="1800">
              <a:sym typeface="Wingdings" panose="05000000000000000000" pitchFamily="2" charset="2"/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539750" y="1844675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graphicFrame>
        <p:nvGraphicFramePr>
          <p:cNvPr id="298135" name="Group 151"/>
          <p:cNvGraphicFramePr>
            <a:graphicFrameLocks noGrp="1"/>
          </p:cNvGraphicFramePr>
          <p:nvPr>
            <p:ph idx="4294967295"/>
          </p:nvPr>
        </p:nvGraphicFramePr>
        <p:xfrm>
          <a:off x="214313" y="2565400"/>
          <a:ext cx="8715375" cy="4179888"/>
        </p:xfrm>
        <a:graphic>
          <a:graphicData uri="http://schemas.openxmlformats.org/drawingml/2006/table">
            <a:tbl>
              <a:tblPr/>
              <a:tblGrid>
                <a:gridCol w="434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CASOS</a:t>
                      </a:r>
                    </a:p>
                  </a:txBody>
                  <a:tcPr marL="89999" marR="89999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RESULTADO DE APLICAR LA FUNCIÓN</a:t>
                      </a:r>
                    </a:p>
                  </a:txBody>
                  <a:tcPr marL="89999" marR="89999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7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9" marR="91439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9999" marR="89999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9" marR="91439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9999" marR="89999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9" marR="91439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9999" marR="89999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14375" y="3357563"/>
            <a:ext cx="2066925" cy="725487"/>
            <a:chOff x="-323" y="1933"/>
            <a:chExt cx="1302" cy="457"/>
          </a:xfrm>
        </p:grpSpPr>
        <p:grpSp>
          <p:nvGrpSpPr>
            <p:cNvPr id="29831" name="Group 22"/>
            <p:cNvGrpSpPr>
              <a:grpSpLocks/>
            </p:cNvGrpSpPr>
            <p:nvPr/>
          </p:nvGrpSpPr>
          <p:grpSpPr bwMode="auto">
            <a:xfrm flipH="1">
              <a:off x="476" y="2115"/>
              <a:ext cx="185" cy="275"/>
              <a:chOff x="938" y="3150"/>
              <a:chExt cx="322" cy="280"/>
            </a:xfrm>
          </p:grpSpPr>
          <p:sp>
            <p:nvSpPr>
              <p:cNvPr id="29842" name="Line 23"/>
              <p:cNvSpPr>
                <a:spLocks noChangeShapeType="1"/>
              </p:cNvSpPr>
              <p:nvPr/>
            </p:nvSpPr>
            <p:spPr bwMode="auto">
              <a:xfrm flipH="1">
                <a:off x="938" y="3150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3" name="Line 24"/>
              <p:cNvSpPr>
                <a:spLocks noChangeShapeType="1"/>
              </p:cNvSpPr>
              <p:nvPr/>
            </p:nvSpPr>
            <p:spPr bwMode="auto">
              <a:xfrm flipH="1">
                <a:off x="1144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4" name="Line 25"/>
              <p:cNvSpPr>
                <a:spLocks noChangeShapeType="1"/>
              </p:cNvSpPr>
              <p:nvPr/>
            </p:nvSpPr>
            <p:spPr bwMode="auto">
              <a:xfrm flipH="1">
                <a:off x="1019" y="3376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5" name="Line 26"/>
              <p:cNvSpPr>
                <a:spLocks noChangeShapeType="1"/>
              </p:cNvSpPr>
              <p:nvPr/>
            </p:nvSpPr>
            <p:spPr bwMode="auto">
              <a:xfrm flipH="1">
                <a:off x="1090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6" name="Line 27"/>
              <p:cNvSpPr>
                <a:spLocks noChangeShapeType="1"/>
              </p:cNvSpPr>
              <p:nvPr/>
            </p:nvSpPr>
            <p:spPr bwMode="auto">
              <a:xfrm flipH="1">
                <a:off x="1060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832" name="Group 28"/>
            <p:cNvGrpSpPr>
              <a:grpSpLocks/>
            </p:cNvGrpSpPr>
            <p:nvPr/>
          </p:nvGrpSpPr>
          <p:grpSpPr bwMode="auto">
            <a:xfrm>
              <a:off x="748" y="2115"/>
              <a:ext cx="181" cy="275"/>
              <a:chOff x="802" y="2066"/>
              <a:chExt cx="322" cy="280"/>
            </a:xfrm>
          </p:grpSpPr>
          <p:sp>
            <p:nvSpPr>
              <p:cNvPr id="29837" name="Line 29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8" name="Line 30"/>
              <p:cNvSpPr>
                <a:spLocks noChangeShapeType="1"/>
              </p:cNvSpPr>
              <p:nvPr/>
            </p:nvSpPr>
            <p:spPr bwMode="auto">
              <a:xfrm>
                <a:off x="1008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9" name="Line 31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0" name="Line 32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1" name="Line 33"/>
              <p:cNvSpPr>
                <a:spLocks noChangeShapeType="1"/>
              </p:cNvSpPr>
              <p:nvPr/>
            </p:nvSpPr>
            <p:spPr bwMode="auto">
              <a:xfrm>
                <a:off x="924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833" name="Group 34"/>
            <p:cNvGrpSpPr>
              <a:grpSpLocks/>
            </p:cNvGrpSpPr>
            <p:nvPr/>
          </p:nvGrpSpPr>
          <p:grpSpPr bwMode="auto">
            <a:xfrm>
              <a:off x="-323" y="1933"/>
              <a:ext cx="1302" cy="321"/>
              <a:chOff x="-323" y="1933"/>
              <a:chExt cx="1302" cy="321"/>
            </a:xfrm>
          </p:grpSpPr>
          <p:sp>
            <p:nvSpPr>
              <p:cNvPr id="29834" name="Text Box 35"/>
              <p:cNvSpPr txBox="1">
                <a:spLocks noChangeArrowheads="1"/>
              </p:cNvSpPr>
              <p:nvPr/>
            </p:nvSpPr>
            <p:spPr bwMode="auto">
              <a:xfrm>
                <a:off x="-323" y="1933"/>
                <a:ext cx="30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sp>
            <p:nvSpPr>
              <p:cNvPr id="29835" name="Text Box 36"/>
              <p:cNvSpPr txBox="1">
                <a:spLocks noChangeArrowheads="1"/>
              </p:cNvSpPr>
              <p:nvPr/>
            </p:nvSpPr>
            <p:spPr bwMode="auto">
              <a:xfrm>
                <a:off x="70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  <p:sp>
            <p:nvSpPr>
              <p:cNvPr id="29836" name="Text Box 37"/>
              <p:cNvSpPr txBox="1">
                <a:spLocks noChangeArrowheads="1"/>
              </p:cNvSpPr>
              <p:nvPr/>
            </p:nvSpPr>
            <p:spPr bwMode="auto">
              <a:xfrm>
                <a:off x="43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</p:grpSp>
      </p:grpSp>
      <p:grpSp>
        <p:nvGrpSpPr>
          <p:cNvPr id="6" name="Group 150"/>
          <p:cNvGrpSpPr>
            <a:grpSpLocks/>
          </p:cNvGrpSpPr>
          <p:nvPr/>
        </p:nvGrpSpPr>
        <p:grpSpPr bwMode="auto">
          <a:xfrm>
            <a:off x="214313" y="5513388"/>
            <a:ext cx="4214812" cy="1011237"/>
            <a:chOff x="-57" y="3521"/>
            <a:chExt cx="2655" cy="637"/>
          </a:xfrm>
        </p:grpSpPr>
        <p:grpSp>
          <p:nvGrpSpPr>
            <p:cNvPr id="29803" name="Group 39"/>
            <p:cNvGrpSpPr>
              <a:grpSpLocks/>
            </p:cNvGrpSpPr>
            <p:nvPr/>
          </p:nvGrpSpPr>
          <p:grpSpPr bwMode="auto">
            <a:xfrm>
              <a:off x="-57" y="3521"/>
              <a:ext cx="1214" cy="379"/>
              <a:chOff x="1893" y="1888"/>
              <a:chExt cx="1214" cy="379"/>
            </a:xfrm>
          </p:grpSpPr>
          <p:sp>
            <p:nvSpPr>
              <p:cNvPr id="29826" name="Text Box 40"/>
              <p:cNvSpPr txBox="1">
                <a:spLocks noChangeArrowheads="1"/>
              </p:cNvSpPr>
              <p:nvPr/>
            </p:nvSpPr>
            <p:spPr bwMode="auto">
              <a:xfrm>
                <a:off x="1893" y="1888"/>
                <a:ext cx="314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grpSp>
            <p:nvGrpSpPr>
              <p:cNvPr id="29827" name="Group 41"/>
              <p:cNvGrpSpPr>
                <a:grpSpLocks/>
              </p:cNvGrpSpPr>
              <p:nvPr/>
            </p:nvGrpSpPr>
            <p:grpSpPr bwMode="auto">
              <a:xfrm>
                <a:off x="2427" y="1940"/>
                <a:ext cx="680" cy="327"/>
                <a:chOff x="2427" y="1940"/>
                <a:chExt cx="680" cy="327"/>
              </a:xfrm>
            </p:grpSpPr>
            <p:sp>
              <p:nvSpPr>
                <p:cNvPr id="2982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427" y="1940"/>
                  <a:ext cx="278" cy="2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Fr</a:t>
                  </a:r>
                </a:p>
              </p:txBody>
            </p:sp>
            <p:cxnSp>
              <p:nvCxnSpPr>
                <p:cNvPr id="29829" name="AutoShape 43"/>
                <p:cNvCxnSpPr>
                  <a:cxnSpLocks noChangeShapeType="1"/>
                  <a:stCxn id="29828" idx="2"/>
                  <a:endCxn id="29818" idx="1"/>
                </p:cNvCxnSpPr>
                <p:nvPr/>
              </p:nvCxnSpPr>
              <p:spPr bwMode="auto">
                <a:xfrm rot="16200000" flipH="1">
                  <a:off x="2784" y="1943"/>
                  <a:ext cx="106" cy="541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83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695" y="1940"/>
                  <a:ext cx="272" cy="21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Fi</a:t>
                  </a:r>
                </a:p>
              </p:txBody>
            </p:sp>
          </p:grpSp>
        </p:grpSp>
        <p:cxnSp>
          <p:nvCxnSpPr>
            <p:cNvPr id="29804" name="AutoShape 45"/>
            <p:cNvCxnSpPr>
              <a:cxnSpLocks noChangeShapeType="1"/>
              <a:stCxn id="29830" idx="3"/>
              <a:endCxn id="29811" idx="0"/>
            </p:cNvCxnSpPr>
            <p:nvPr/>
          </p:nvCxnSpPr>
          <p:spPr bwMode="auto">
            <a:xfrm>
              <a:off x="1017" y="3682"/>
              <a:ext cx="1254" cy="11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805" name="Group 46"/>
            <p:cNvGrpSpPr>
              <a:grpSpLocks/>
            </p:cNvGrpSpPr>
            <p:nvPr/>
          </p:nvGrpSpPr>
          <p:grpSpPr bwMode="auto">
            <a:xfrm>
              <a:off x="2427" y="3884"/>
              <a:ext cx="171" cy="274"/>
              <a:chOff x="4041" y="3835"/>
              <a:chExt cx="564" cy="462"/>
            </a:xfrm>
          </p:grpSpPr>
          <p:sp>
            <p:nvSpPr>
              <p:cNvPr id="29820" name="Line 47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21" name="Group 48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29822" name="Line 49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3" name="Line 50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4" name="Line 51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5" name="Line 52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806" name="Group 54"/>
            <p:cNvGrpSpPr>
              <a:grpSpLocks/>
            </p:cNvGrpSpPr>
            <p:nvPr/>
          </p:nvGrpSpPr>
          <p:grpSpPr bwMode="auto">
            <a:xfrm>
              <a:off x="1157" y="3793"/>
              <a:ext cx="362" cy="214"/>
              <a:chOff x="3141" y="3757"/>
              <a:chExt cx="1195" cy="360"/>
            </a:xfrm>
          </p:grpSpPr>
          <p:sp>
            <p:nvSpPr>
              <p:cNvPr id="29818" name="Rectangle 55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19" name="Rectangle 56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9807" name="Text Box 57"/>
            <p:cNvSpPr txBox="1">
              <a:spLocks noChangeArrowheads="1"/>
            </p:cNvSpPr>
            <p:nvPr/>
          </p:nvSpPr>
          <p:spPr bwMode="auto">
            <a:xfrm>
              <a:off x="1164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x</a:t>
              </a:r>
            </a:p>
          </p:txBody>
        </p:sp>
        <p:grpSp>
          <p:nvGrpSpPr>
            <p:cNvPr id="29808" name="Group 58"/>
            <p:cNvGrpSpPr>
              <a:grpSpLocks/>
            </p:cNvGrpSpPr>
            <p:nvPr/>
          </p:nvGrpSpPr>
          <p:grpSpPr bwMode="auto">
            <a:xfrm>
              <a:off x="1610" y="3793"/>
              <a:ext cx="362" cy="214"/>
              <a:chOff x="3141" y="3757"/>
              <a:chExt cx="1195" cy="360"/>
            </a:xfrm>
          </p:grpSpPr>
          <p:sp>
            <p:nvSpPr>
              <p:cNvPr id="29816" name="Rectangle 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17" name="Rectangle 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9809" name="Text Box 61"/>
            <p:cNvSpPr txBox="1">
              <a:spLocks noChangeArrowheads="1"/>
            </p:cNvSpPr>
            <p:nvPr/>
          </p:nvSpPr>
          <p:spPr bwMode="auto">
            <a:xfrm>
              <a:off x="1617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y</a:t>
              </a:r>
            </a:p>
          </p:txBody>
        </p:sp>
        <p:grpSp>
          <p:nvGrpSpPr>
            <p:cNvPr id="29810" name="Group 62"/>
            <p:cNvGrpSpPr>
              <a:grpSpLocks/>
            </p:cNvGrpSpPr>
            <p:nvPr/>
          </p:nvGrpSpPr>
          <p:grpSpPr bwMode="auto">
            <a:xfrm>
              <a:off x="2110" y="3793"/>
              <a:ext cx="362" cy="214"/>
              <a:chOff x="3141" y="3757"/>
              <a:chExt cx="1195" cy="360"/>
            </a:xfrm>
          </p:grpSpPr>
          <p:sp>
            <p:nvSpPr>
              <p:cNvPr id="29814" name="Rectangle 63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815" name="Rectangle 64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9811" name="Text Box 65"/>
            <p:cNvSpPr txBox="1">
              <a:spLocks noChangeArrowheads="1"/>
            </p:cNvSpPr>
            <p:nvPr/>
          </p:nvSpPr>
          <p:spPr bwMode="auto">
            <a:xfrm>
              <a:off x="2116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z</a:t>
              </a:r>
            </a:p>
          </p:txBody>
        </p:sp>
        <p:sp>
          <p:nvSpPr>
            <p:cNvPr id="29812" name="Line 66"/>
            <p:cNvSpPr>
              <a:spLocks noChangeShapeType="1"/>
            </p:cNvSpPr>
            <p:nvPr/>
          </p:nvSpPr>
          <p:spPr bwMode="auto">
            <a:xfrm>
              <a:off x="1474" y="38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3" name="Line 72"/>
            <p:cNvSpPr>
              <a:spLocks noChangeShapeType="1"/>
            </p:cNvSpPr>
            <p:nvPr/>
          </p:nvSpPr>
          <p:spPr bwMode="auto">
            <a:xfrm>
              <a:off x="1973" y="38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5572125" y="3357563"/>
            <a:ext cx="2000250" cy="725487"/>
            <a:chOff x="-278" y="1933"/>
            <a:chExt cx="1260" cy="457"/>
          </a:xfrm>
        </p:grpSpPr>
        <p:grpSp>
          <p:nvGrpSpPr>
            <p:cNvPr id="29787" name="Group 77"/>
            <p:cNvGrpSpPr>
              <a:grpSpLocks/>
            </p:cNvGrpSpPr>
            <p:nvPr/>
          </p:nvGrpSpPr>
          <p:grpSpPr bwMode="auto">
            <a:xfrm flipH="1">
              <a:off x="476" y="2115"/>
              <a:ext cx="185" cy="275"/>
              <a:chOff x="938" y="3150"/>
              <a:chExt cx="322" cy="280"/>
            </a:xfrm>
          </p:grpSpPr>
          <p:sp>
            <p:nvSpPr>
              <p:cNvPr id="29798" name="Line 78"/>
              <p:cNvSpPr>
                <a:spLocks noChangeShapeType="1"/>
              </p:cNvSpPr>
              <p:nvPr/>
            </p:nvSpPr>
            <p:spPr bwMode="auto">
              <a:xfrm flipH="1">
                <a:off x="938" y="3150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" name="Line 79"/>
              <p:cNvSpPr>
                <a:spLocks noChangeShapeType="1"/>
              </p:cNvSpPr>
              <p:nvPr/>
            </p:nvSpPr>
            <p:spPr bwMode="auto">
              <a:xfrm flipH="1">
                <a:off x="1144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0" name="Line 80"/>
              <p:cNvSpPr>
                <a:spLocks noChangeShapeType="1"/>
              </p:cNvSpPr>
              <p:nvPr/>
            </p:nvSpPr>
            <p:spPr bwMode="auto">
              <a:xfrm flipH="1">
                <a:off x="1019" y="3376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" name="Line 81"/>
              <p:cNvSpPr>
                <a:spLocks noChangeShapeType="1"/>
              </p:cNvSpPr>
              <p:nvPr/>
            </p:nvSpPr>
            <p:spPr bwMode="auto">
              <a:xfrm flipH="1">
                <a:off x="1090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2" name="Line 82"/>
              <p:cNvSpPr>
                <a:spLocks noChangeShapeType="1"/>
              </p:cNvSpPr>
              <p:nvPr/>
            </p:nvSpPr>
            <p:spPr bwMode="auto">
              <a:xfrm flipH="1">
                <a:off x="1060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88" name="Group 83"/>
            <p:cNvGrpSpPr>
              <a:grpSpLocks/>
            </p:cNvGrpSpPr>
            <p:nvPr/>
          </p:nvGrpSpPr>
          <p:grpSpPr bwMode="auto">
            <a:xfrm>
              <a:off x="748" y="2115"/>
              <a:ext cx="181" cy="275"/>
              <a:chOff x="802" y="2066"/>
              <a:chExt cx="322" cy="280"/>
            </a:xfrm>
          </p:grpSpPr>
          <p:sp>
            <p:nvSpPr>
              <p:cNvPr id="29793" name="Line 84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4" name="Line 85"/>
              <p:cNvSpPr>
                <a:spLocks noChangeShapeType="1"/>
              </p:cNvSpPr>
              <p:nvPr/>
            </p:nvSpPr>
            <p:spPr bwMode="auto">
              <a:xfrm>
                <a:off x="1008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5" name="Line 86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6" name="Line 87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7" name="Line 88"/>
              <p:cNvSpPr>
                <a:spLocks noChangeShapeType="1"/>
              </p:cNvSpPr>
              <p:nvPr/>
            </p:nvSpPr>
            <p:spPr bwMode="auto">
              <a:xfrm>
                <a:off x="924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89" name="Group 89"/>
            <p:cNvGrpSpPr>
              <a:grpSpLocks/>
            </p:cNvGrpSpPr>
            <p:nvPr/>
          </p:nvGrpSpPr>
          <p:grpSpPr bwMode="auto">
            <a:xfrm>
              <a:off x="-278" y="1933"/>
              <a:ext cx="1260" cy="321"/>
              <a:chOff x="-278" y="1933"/>
              <a:chExt cx="1260" cy="321"/>
            </a:xfrm>
          </p:grpSpPr>
          <p:sp>
            <p:nvSpPr>
              <p:cNvPr id="29790" name="Text Box 90"/>
              <p:cNvSpPr txBox="1">
                <a:spLocks noChangeArrowheads="1"/>
              </p:cNvSpPr>
              <p:nvPr/>
            </p:nvSpPr>
            <p:spPr bwMode="auto">
              <a:xfrm>
                <a:off x="-278" y="1933"/>
                <a:ext cx="30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sp>
            <p:nvSpPr>
              <p:cNvPr id="29791" name="Text Box 91"/>
              <p:cNvSpPr txBox="1">
                <a:spLocks noChangeArrowheads="1"/>
              </p:cNvSpPr>
              <p:nvPr/>
            </p:nvSpPr>
            <p:spPr bwMode="auto">
              <a:xfrm>
                <a:off x="710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  <p:sp>
            <p:nvSpPr>
              <p:cNvPr id="29792" name="Text Box 92"/>
              <p:cNvSpPr txBox="1">
                <a:spLocks noChangeArrowheads="1"/>
              </p:cNvSpPr>
              <p:nvPr/>
            </p:nvSpPr>
            <p:spPr bwMode="auto">
              <a:xfrm>
                <a:off x="43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</p:grpSp>
      </p:grpSp>
      <p:grpSp>
        <p:nvGrpSpPr>
          <p:cNvPr id="18" name="Group 93"/>
          <p:cNvGrpSpPr>
            <a:grpSpLocks/>
          </p:cNvGrpSpPr>
          <p:nvPr/>
        </p:nvGrpSpPr>
        <p:grpSpPr bwMode="auto">
          <a:xfrm>
            <a:off x="5572125" y="4365625"/>
            <a:ext cx="1924050" cy="725488"/>
            <a:chOff x="-233" y="1933"/>
            <a:chExt cx="1212" cy="457"/>
          </a:xfrm>
        </p:grpSpPr>
        <p:grpSp>
          <p:nvGrpSpPr>
            <p:cNvPr id="29771" name="Group 94"/>
            <p:cNvGrpSpPr>
              <a:grpSpLocks/>
            </p:cNvGrpSpPr>
            <p:nvPr/>
          </p:nvGrpSpPr>
          <p:grpSpPr bwMode="auto">
            <a:xfrm flipH="1">
              <a:off x="476" y="2115"/>
              <a:ext cx="185" cy="275"/>
              <a:chOff x="938" y="3150"/>
              <a:chExt cx="322" cy="280"/>
            </a:xfrm>
          </p:grpSpPr>
          <p:sp>
            <p:nvSpPr>
              <p:cNvPr id="29782" name="Line 95"/>
              <p:cNvSpPr>
                <a:spLocks noChangeShapeType="1"/>
              </p:cNvSpPr>
              <p:nvPr/>
            </p:nvSpPr>
            <p:spPr bwMode="auto">
              <a:xfrm flipH="1">
                <a:off x="938" y="3150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3" name="Line 96"/>
              <p:cNvSpPr>
                <a:spLocks noChangeShapeType="1"/>
              </p:cNvSpPr>
              <p:nvPr/>
            </p:nvSpPr>
            <p:spPr bwMode="auto">
              <a:xfrm flipH="1">
                <a:off x="1144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4" name="Line 97"/>
              <p:cNvSpPr>
                <a:spLocks noChangeShapeType="1"/>
              </p:cNvSpPr>
              <p:nvPr/>
            </p:nvSpPr>
            <p:spPr bwMode="auto">
              <a:xfrm flipH="1">
                <a:off x="1019" y="3376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5" name="Line 98"/>
              <p:cNvSpPr>
                <a:spLocks noChangeShapeType="1"/>
              </p:cNvSpPr>
              <p:nvPr/>
            </p:nvSpPr>
            <p:spPr bwMode="auto">
              <a:xfrm flipH="1">
                <a:off x="1090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6" name="Line 99"/>
              <p:cNvSpPr>
                <a:spLocks noChangeShapeType="1"/>
              </p:cNvSpPr>
              <p:nvPr/>
            </p:nvSpPr>
            <p:spPr bwMode="auto">
              <a:xfrm flipH="1">
                <a:off x="1060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72" name="Group 100"/>
            <p:cNvGrpSpPr>
              <a:grpSpLocks/>
            </p:cNvGrpSpPr>
            <p:nvPr/>
          </p:nvGrpSpPr>
          <p:grpSpPr bwMode="auto">
            <a:xfrm>
              <a:off x="748" y="2115"/>
              <a:ext cx="181" cy="275"/>
              <a:chOff x="802" y="2066"/>
              <a:chExt cx="322" cy="280"/>
            </a:xfrm>
          </p:grpSpPr>
          <p:sp>
            <p:nvSpPr>
              <p:cNvPr id="29777" name="Line 101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8" name="Line 102"/>
              <p:cNvSpPr>
                <a:spLocks noChangeShapeType="1"/>
              </p:cNvSpPr>
              <p:nvPr/>
            </p:nvSpPr>
            <p:spPr bwMode="auto">
              <a:xfrm>
                <a:off x="1008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9" name="Line 103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0" name="Line 104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1" name="Line 105"/>
              <p:cNvSpPr>
                <a:spLocks noChangeShapeType="1"/>
              </p:cNvSpPr>
              <p:nvPr/>
            </p:nvSpPr>
            <p:spPr bwMode="auto">
              <a:xfrm>
                <a:off x="924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73" name="Group 106"/>
            <p:cNvGrpSpPr>
              <a:grpSpLocks/>
            </p:cNvGrpSpPr>
            <p:nvPr/>
          </p:nvGrpSpPr>
          <p:grpSpPr bwMode="auto">
            <a:xfrm>
              <a:off x="-233" y="1933"/>
              <a:ext cx="1212" cy="321"/>
              <a:chOff x="-233" y="1933"/>
              <a:chExt cx="1212" cy="321"/>
            </a:xfrm>
          </p:grpSpPr>
          <p:sp>
            <p:nvSpPr>
              <p:cNvPr id="29774" name="Text Box 107"/>
              <p:cNvSpPr txBox="1">
                <a:spLocks noChangeArrowheads="1"/>
              </p:cNvSpPr>
              <p:nvPr/>
            </p:nvSpPr>
            <p:spPr bwMode="auto">
              <a:xfrm>
                <a:off x="-233" y="1933"/>
                <a:ext cx="30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sp>
            <p:nvSpPr>
              <p:cNvPr id="29775" name="Text Box 108"/>
              <p:cNvSpPr txBox="1">
                <a:spLocks noChangeArrowheads="1"/>
              </p:cNvSpPr>
              <p:nvPr/>
            </p:nvSpPr>
            <p:spPr bwMode="auto">
              <a:xfrm>
                <a:off x="70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Fi</a:t>
                </a:r>
              </a:p>
            </p:txBody>
          </p:sp>
          <p:sp>
            <p:nvSpPr>
              <p:cNvPr id="29776" name="Text Box 109"/>
              <p:cNvSpPr txBox="1">
                <a:spLocks noChangeArrowheads="1"/>
              </p:cNvSpPr>
              <p:nvPr/>
            </p:nvSpPr>
            <p:spPr bwMode="auto">
              <a:xfrm>
                <a:off x="437" y="1957"/>
                <a:ext cx="272" cy="2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Fr</a:t>
                </a:r>
              </a:p>
            </p:txBody>
          </p:sp>
        </p:grpSp>
      </p:grpSp>
      <p:grpSp>
        <p:nvGrpSpPr>
          <p:cNvPr id="22" name="Group 181"/>
          <p:cNvGrpSpPr>
            <a:grpSpLocks/>
          </p:cNvGrpSpPr>
          <p:nvPr/>
        </p:nvGrpSpPr>
        <p:grpSpPr bwMode="auto">
          <a:xfrm>
            <a:off x="5214938" y="5513388"/>
            <a:ext cx="3571875" cy="1011237"/>
            <a:chOff x="2671" y="3521"/>
            <a:chExt cx="2250" cy="637"/>
          </a:xfrm>
        </p:grpSpPr>
        <p:grpSp>
          <p:nvGrpSpPr>
            <p:cNvPr id="29748" name="Group 152"/>
            <p:cNvGrpSpPr>
              <a:grpSpLocks/>
            </p:cNvGrpSpPr>
            <p:nvPr/>
          </p:nvGrpSpPr>
          <p:grpSpPr bwMode="auto">
            <a:xfrm>
              <a:off x="2671" y="3521"/>
              <a:ext cx="1319" cy="379"/>
              <a:chOff x="1788" y="1888"/>
              <a:chExt cx="1319" cy="379"/>
            </a:xfrm>
          </p:grpSpPr>
          <p:sp>
            <p:nvSpPr>
              <p:cNvPr id="29766" name="Text Box 153"/>
              <p:cNvSpPr txBox="1">
                <a:spLocks noChangeArrowheads="1"/>
              </p:cNvSpPr>
              <p:nvPr/>
            </p:nvSpPr>
            <p:spPr bwMode="auto">
              <a:xfrm>
                <a:off x="1788" y="1888"/>
                <a:ext cx="314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grpSp>
            <p:nvGrpSpPr>
              <p:cNvPr id="29767" name="Group 154"/>
              <p:cNvGrpSpPr>
                <a:grpSpLocks/>
              </p:cNvGrpSpPr>
              <p:nvPr/>
            </p:nvGrpSpPr>
            <p:grpSpPr bwMode="auto">
              <a:xfrm>
                <a:off x="2427" y="1934"/>
                <a:ext cx="680" cy="333"/>
                <a:chOff x="2427" y="1934"/>
                <a:chExt cx="680" cy="333"/>
              </a:xfrm>
            </p:grpSpPr>
            <p:sp>
              <p:nvSpPr>
                <p:cNvPr id="29768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27" y="1934"/>
                  <a:ext cx="278" cy="2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Fr</a:t>
                  </a:r>
                </a:p>
              </p:txBody>
            </p:sp>
            <p:cxnSp>
              <p:nvCxnSpPr>
                <p:cNvPr id="29769" name="AutoShape 156"/>
                <p:cNvCxnSpPr>
                  <a:cxnSpLocks noChangeShapeType="1"/>
                  <a:stCxn id="29768" idx="2"/>
                  <a:endCxn id="29758" idx="1"/>
                </p:cNvCxnSpPr>
                <p:nvPr/>
              </p:nvCxnSpPr>
              <p:spPr bwMode="auto">
                <a:xfrm rot="16200000" flipH="1">
                  <a:off x="2784" y="1943"/>
                  <a:ext cx="106" cy="541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70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699" y="1934"/>
                  <a:ext cx="272" cy="2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Fi</a:t>
                  </a:r>
                </a:p>
              </p:txBody>
            </p:sp>
          </p:grpSp>
        </p:grpSp>
        <p:cxnSp>
          <p:nvCxnSpPr>
            <p:cNvPr id="29749" name="AutoShape 158"/>
            <p:cNvCxnSpPr>
              <a:cxnSpLocks noChangeShapeType="1"/>
              <a:stCxn id="29770" idx="3"/>
              <a:endCxn id="29754" idx="0"/>
            </p:cNvCxnSpPr>
            <p:nvPr/>
          </p:nvCxnSpPr>
          <p:spPr bwMode="auto">
            <a:xfrm>
              <a:off x="3854" y="3680"/>
              <a:ext cx="741" cy="11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50" name="Group 159"/>
            <p:cNvGrpSpPr>
              <a:grpSpLocks/>
            </p:cNvGrpSpPr>
            <p:nvPr/>
          </p:nvGrpSpPr>
          <p:grpSpPr bwMode="auto">
            <a:xfrm>
              <a:off x="4750" y="3884"/>
              <a:ext cx="171" cy="274"/>
              <a:chOff x="4041" y="3835"/>
              <a:chExt cx="564" cy="462"/>
            </a:xfrm>
          </p:grpSpPr>
          <p:sp>
            <p:nvSpPr>
              <p:cNvPr id="29760" name="Line 160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61" name="Group 161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29762" name="Line 162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3" name="Line 163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4" name="Line 164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5" name="Line 165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51" name="Group 166"/>
            <p:cNvGrpSpPr>
              <a:grpSpLocks/>
            </p:cNvGrpSpPr>
            <p:nvPr/>
          </p:nvGrpSpPr>
          <p:grpSpPr bwMode="auto">
            <a:xfrm>
              <a:off x="3990" y="3793"/>
              <a:ext cx="362" cy="214"/>
              <a:chOff x="3141" y="3757"/>
              <a:chExt cx="1195" cy="360"/>
            </a:xfrm>
          </p:grpSpPr>
          <p:sp>
            <p:nvSpPr>
              <p:cNvPr id="29758" name="Rectangle 167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59" name="Rectangle 168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9752" name="Text Box 169"/>
            <p:cNvSpPr txBox="1">
              <a:spLocks noChangeArrowheads="1"/>
            </p:cNvSpPr>
            <p:nvPr/>
          </p:nvSpPr>
          <p:spPr bwMode="auto">
            <a:xfrm>
              <a:off x="3997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y</a:t>
              </a:r>
            </a:p>
          </p:txBody>
        </p:sp>
        <p:grpSp>
          <p:nvGrpSpPr>
            <p:cNvPr id="29753" name="Group 174"/>
            <p:cNvGrpSpPr>
              <a:grpSpLocks/>
            </p:cNvGrpSpPr>
            <p:nvPr/>
          </p:nvGrpSpPr>
          <p:grpSpPr bwMode="auto">
            <a:xfrm>
              <a:off x="4433" y="3793"/>
              <a:ext cx="362" cy="214"/>
              <a:chOff x="3141" y="3757"/>
              <a:chExt cx="1195" cy="360"/>
            </a:xfrm>
          </p:grpSpPr>
          <p:sp>
            <p:nvSpPr>
              <p:cNvPr id="29756" name="Rectangle 175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57" name="Rectangle 176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9754" name="Text Box 177"/>
            <p:cNvSpPr txBox="1">
              <a:spLocks noChangeArrowheads="1"/>
            </p:cNvSpPr>
            <p:nvPr/>
          </p:nvSpPr>
          <p:spPr bwMode="auto">
            <a:xfrm>
              <a:off x="4439" y="3797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z</a:t>
              </a:r>
            </a:p>
          </p:txBody>
        </p:sp>
        <p:sp>
          <p:nvSpPr>
            <p:cNvPr id="29755" name="Line 178"/>
            <p:cNvSpPr>
              <a:spLocks noChangeShapeType="1"/>
            </p:cNvSpPr>
            <p:nvPr/>
          </p:nvSpPr>
          <p:spPr bwMode="auto">
            <a:xfrm>
              <a:off x="4307" y="389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51"/>
          <p:cNvGrpSpPr>
            <a:grpSpLocks/>
          </p:cNvGrpSpPr>
          <p:nvPr/>
        </p:nvGrpSpPr>
        <p:grpSpPr bwMode="auto">
          <a:xfrm>
            <a:off x="633413" y="4294188"/>
            <a:ext cx="2928937" cy="1004887"/>
            <a:chOff x="48" y="2704"/>
            <a:chExt cx="1845" cy="633"/>
          </a:xfrm>
        </p:grpSpPr>
        <p:grpSp>
          <p:nvGrpSpPr>
            <p:cNvPr id="29730" name="Group 228"/>
            <p:cNvGrpSpPr>
              <a:grpSpLocks/>
            </p:cNvGrpSpPr>
            <p:nvPr/>
          </p:nvGrpSpPr>
          <p:grpSpPr bwMode="auto">
            <a:xfrm>
              <a:off x="48" y="2704"/>
              <a:ext cx="1381" cy="383"/>
              <a:chOff x="1726" y="1888"/>
              <a:chExt cx="1381" cy="383"/>
            </a:xfrm>
          </p:grpSpPr>
          <p:sp>
            <p:nvSpPr>
              <p:cNvPr id="29743" name="Text Box 229"/>
              <p:cNvSpPr txBox="1">
                <a:spLocks noChangeArrowheads="1"/>
              </p:cNvSpPr>
              <p:nvPr/>
            </p:nvSpPr>
            <p:spPr bwMode="auto">
              <a:xfrm>
                <a:off x="1726" y="1888"/>
                <a:ext cx="314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000"/>
                  <a:t>F</a:t>
                </a:r>
              </a:p>
            </p:txBody>
          </p:sp>
          <p:grpSp>
            <p:nvGrpSpPr>
              <p:cNvPr id="29744" name="Group 230"/>
              <p:cNvGrpSpPr>
                <a:grpSpLocks/>
              </p:cNvGrpSpPr>
              <p:nvPr/>
            </p:nvGrpSpPr>
            <p:grpSpPr bwMode="auto">
              <a:xfrm>
                <a:off x="2427" y="1937"/>
                <a:ext cx="680" cy="334"/>
                <a:chOff x="2427" y="1937"/>
                <a:chExt cx="680" cy="334"/>
              </a:xfrm>
            </p:grpSpPr>
            <p:sp>
              <p:nvSpPr>
                <p:cNvPr id="29745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2427" y="1938"/>
                  <a:ext cx="278" cy="2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Fr</a:t>
                  </a:r>
                </a:p>
              </p:txBody>
            </p:sp>
            <p:cxnSp>
              <p:nvCxnSpPr>
                <p:cNvPr id="29746" name="AutoShape 232"/>
                <p:cNvCxnSpPr>
                  <a:cxnSpLocks noChangeShapeType="1"/>
                  <a:stCxn id="29745" idx="2"/>
                </p:cNvCxnSpPr>
                <p:nvPr/>
              </p:nvCxnSpPr>
              <p:spPr bwMode="auto">
                <a:xfrm rot="16200000" flipH="1">
                  <a:off x="2784" y="1947"/>
                  <a:ext cx="106" cy="541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47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2699" y="1937"/>
                  <a:ext cx="272" cy="2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1800"/>
                    <a:t>Fi</a:t>
                  </a:r>
                </a:p>
              </p:txBody>
            </p:sp>
          </p:grpSp>
        </p:grpSp>
        <p:cxnSp>
          <p:nvCxnSpPr>
            <p:cNvPr id="29731" name="AutoShape 234"/>
            <p:cNvCxnSpPr>
              <a:cxnSpLocks noChangeShapeType="1"/>
              <a:stCxn id="29747" idx="3"/>
              <a:endCxn id="29734" idx="0"/>
            </p:cNvCxnSpPr>
            <p:nvPr/>
          </p:nvCxnSpPr>
          <p:spPr bwMode="auto">
            <a:xfrm>
              <a:off x="1293" y="2868"/>
              <a:ext cx="285" cy="10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32" name="Group 235"/>
            <p:cNvGrpSpPr>
              <a:grpSpLocks/>
            </p:cNvGrpSpPr>
            <p:nvPr/>
          </p:nvGrpSpPr>
          <p:grpSpPr bwMode="auto">
            <a:xfrm>
              <a:off x="1722" y="3063"/>
              <a:ext cx="171" cy="274"/>
              <a:chOff x="4041" y="3835"/>
              <a:chExt cx="564" cy="462"/>
            </a:xfrm>
          </p:grpSpPr>
          <p:sp>
            <p:nvSpPr>
              <p:cNvPr id="29737" name="Line 236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38" name="Group 237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29739" name="Line 238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0" name="Line 239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Line 240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2" name="Line 241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33" name="Group 246"/>
            <p:cNvGrpSpPr>
              <a:grpSpLocks/>
            </p:cNvGrpSpPr>
            <p:nvPr/>
          </p:nvGrpSpPr>
          <p:grpSpPr bwMode="auto">
            <a:xfrm>
              <a:off x="1422" y="2976"/>
              <a:ext cx="362" cy="214"/>
              <a:chOff x="3141" y="3757"/>
              <a:chExt cx="1195" cy="360"/>
            </a:xfrm>
          </p:grpSpPr>
          <p:sp>
            <p:nvSpPr>
              <p:cNvPr id="29735" name="Rectangle 247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36" name="Rectangle 248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9734" name="Text Box 249"/>
            <p:cNvSpPr txBox="1">
              <a:spLocks noChangeArrowheads="1"/>
            </p:cNvSpPr>
            <p:nvPr/>
          </p:nvSpPr>
          <p:spPr bwMode="auto">
            <a:xfrm>
              <a:off x="1422" y="2976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x</a:t>
              </a:r>
            </a:p>
          </p:txBody>
        </p:sp>
      </p:grpSp>
      <p:sp>
        <p:nvSpPr>
          <p:cNvPr id="129" name="Text Box 37"/>
          <p:cNvSpPr txBox="1">
            <a:spLocks noChangeArrowheads="1"/>
          </p:cNvSpPr>
          <p:nvPr/>
        </p:nvSpPr>
        <p:spPr bwMode="auto">
          <a:xfrm>
            <a:off x="1497013" y="3392488"/>
            <a:ext cx="431800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0</a:t>
            </a:r>
          </a:p>
        </p:txBody>
      </p:sp>
      <p:sp>
        <p:nvSpPr>
          <p:cNvPr id="130" name="Text Box 37"/>
          <p:cNvSpPr txBox="1">
            <a:spLocks noChangeArrowheads="1"/>
          </p:cNvSpPr>
          <p:nvPr/>
        </p:nvSpPr>
        <p:spPr bwMode="auto">
          <a:xfrm>
            <a:off x="1327150" y="4373563"/>
            <a:ext cx="431800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1</a:t>
            </a:r>
          </a:p>
        </p:txBody>
      </p:sp>
      <p:sp>
        <p:nvSpPr>
          <p:cNvPr id="132" name="Text Box 42"/>
          <p:cNvSpPr txBox="1">
            <a:spLocks noChangeArrowheads="1"/>
          </p:cNvSpPr>
          <p:nvPr/>
        </p:nvSpPr>
        <p:spPr bwMode="auto">
          <a:xfrm>
            <a:off x="625475" y="5595938"/>
            <a:ext cx="441325" cy="347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3</a:t>
            </a:r>
          </a:p>
        </p:txBody>
      </p:sp>
      <p:sp>
        <p:nvSpPr>
          <p:cNvPr id="133" name="Text Box 92"/>
          <p:cNvSpPr txBox="1">
            <a:spLocks noChangeArrowheads="1"/>
          </p:cNvSpPr>
          <p:nvPr/>
        </p:nvSpPr>
        <p:spPr bwMode="auto">
          <a:xfrm>
            <a:off x="6300788" y="3392488"/>
            <a:ext cx="431800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0</a:t>
            </a:r>
          </a:p>
        </p:txBody>
      </p:sp>
      <p:sp>
        <p:nvSpPr>
          <p:cNvPr id="134" name="Text Box 109"/>
          <p:cNvSpPr txBox="1">
            <a:spLocks noChangeArrowheads="1"/>
          </p:cNvSpPr>
          <p:nvPr/>
        </p:nvSpPr>
        <p:spPr bwMode="auto">
          <a:xfrm>
            <a:off x="6211888" y="4400550"/>
            <a:ext cx="431800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0</a:t>
            </a:r>
          </a:p>
        </p:txBody>
      </p:sp>
      <p:sp>
        <p:nvSpPr>
          <p:cNvPr id="135" name="Text Box 155"/>
          <p:cNvSpPr txBox="1">
            <a:spLocks noChangeArrowheads="1"/>
          </p:cNvSpPr>
          <p:nvPr/>
        </p:nvSpPr>
        <p:spPr bwMode="auto">
          <a:xfrm>
            <a:off x="5800725" y="5589588"/>
            <a:ext cx="441325" cy="354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/>
      <p:bldP spid="297990" grpId="0"/>
      <p:bldP spid="129" grpId="0" animBg="1"/>
      <p:bldP spid="130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30723" name="Rectangle 10"/>
          <p:cNvSpPr>
            <a:spLocks noChangeArrowheads="1"/>
          </p:cNvSpPr>
          <p:nvPr/>
        </p:nvSpPr>
        <p:spPr bwMode="auto">
          <a:xfrm>
            <a:off x="5651500" y="1700213"/>
            <a:ext cx="3168650" cy="1384300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 nodo* sig;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struct Fila{ 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	    nodo* final;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>
                <a:latin typeface="Consolas" panose="020B0609020204030204" pitchFamily="49" charset="0"/>
              </a:rPr>
              <a:t>             int longitud;}; </a:t>
            </a:r>
          </a:p>
        </p:txBody>
      </p:sp>
      <p:sp>
        <p:nvSpPr>
          <p:cNvPr id="30724" name="Rectangle 11"/>
          <p:cNvSpPr>
            <a:spLocks noChangeArrowheads="1"/>
          </p:cNvSpPr>
          <p:nvPr/>
        </p:nvSpPr>
        <p:spPr bwMode="auto">
          <a:xfrm>
            <a:off x="539750" y="2133600"/>
            <a:ext cx="242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DEFILA: FILA </a:t>
            </a:r>
            <a:r>
              <a:rPr lang="es-ES" altLang="en-US" sz="1800">
                <a:sym typeface="Wingdings" panose="05000000000000000000" pitchFamily="2" charset="2"/>
              </a:rPr>
              <a:t> FILA</a:t>
            </a:r>
          </a:p>
        </p:txBody>
      </p:sp>
      <p:sp>
        <p:nvSpPr>
          <p:cNvPr id="30725" name="Rectangle 12"/>
          <p:cNvSpPr>
            <a:spLocks noChangeArrowheads="1"/>
          </p:cNvSpPr>
          <p:nvPr/>
        </p:nvSpPr>
        <p:spPr bwMode="auto">
          <a:xfrm>
            <a:off x="539750" y="1844675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OPERACIÓN</a:t>
            </a:r>
            <a:endParaRPr lang="es-AR" altLang="en-US" sz="1800" b="1">
              <a:sym typeface="Wingdings" panose="05000000000000000000" pitchFamily="2" charset="2"/>
            </a:endParaRPr>
          </a:p>
        </p:txBody>
      </p:sp>
      <p:sp>
        <p:nvSpPr>
          <p:cNvPr id="299021" name="Text Box 13"/>
          <p:cNvSpPr txBox="1">
            <a:spLocks noChangeArrowheads="1"/>
          </p:cNvSpPr>
          <p:nvPr/>
        </p:nvSpPr>
        <p:spPr bwMode="auto">
          <a:xfrm>
            <a:off x="250825" y="4286250"/>
            <a:ext cx="853122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PASOS CASOS B y 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Declarar puntero auxiliar a un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Apuntar aux al nodo que se encuentra en el frente de la Fila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Redireccionar punteros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	  </a:t>
            </a:r>
            <a:r>
              <a:rPr lang="es-AR" altLang="en-US" sz="1600" b="1"/>
              <a:t>CASO B:</a:t>
            </a:r>
            <a:r>
              <a:rPr lang="es-AR" altLang="en-US" sz="1600"/>
              <a:t> Fila con un solo elemento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s-AR" altLang="en-US" sz="1600"/>
              <a:t>Apuntar Fr a NULL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s-AR" altLang="en-US" sz="1600"/>
              <a:t>Apuntar Fi a NULL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s-AR" altLang="en-US" sz="1600"/>
              <a:t>Liberar la memoria del nodo al que apunta aux (delete/free)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s-AR" altLang="en-US" sz="1600"/>
              <a:t>Decrementar longitud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6.   Retornar la cabecera de la Fila</a:t>
            </a:r>
          </a:p>
        </p:txBody>
      </p:sp>
      <p:cxnSp>
        <p:nvCxnSpPr>
          <p:cNvPr id="299026" name="AutoShape 18"/>
          <p:cNvCxnSpPr>
            <a:cxnSpLocks noChangeShapeType="1"/>
            <a:stCxn id="30806" idx="2"/>
            <a:endCxn id="30797" idx="1"/>
          </p:cNvCxnSpPr>
          <p:nvPr/>
        </p:nvCxnSpPr>
        <p:spPr bwMode="auto">
          <a:xfrm rot="16200000" flipH="1">
            <a:off x="4808538" y="3214688"/>
            <a:ext cx="407987" cy="8397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3573463" y="3070225"/>
            <a:ext cx="1662112" cy="573088"/>
            <a:chOff x="1923" y="1934"/>
            <a:chExt cx="1047" cy="361"/>
          </a:xfrm>
        </p:grpSpPr>
        <p:sp>
          <p:nvSpPr>
            <p:cNvPr id="30805" name="Text Box 15"/>
            <p:cNvSpPr txBox="1">
              <a:spLocks noChangeArrowheads="1"/>
            </p:cNvSpPr>
            <p:nvPr/>
          </p:nvSpPr>
          <p:spPr bwMode="auto">
            <a:xfrm>
              <a:off x="1923" y="1939"/>
              <a:ext cx="31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F</a:t>
              </a:r>
            </a:p>
          </p:txBody>
        </p:sp>
        <p:sp>
          <p:nvSpPr>
            <p:cNvPr id="30806" name="Text Box 17"/>
            <p:cNvSpPr txBox="1">
              <a:spLocks noChangeArrowheads="1"/>
            </p:cNvSpPr>
            <p:nvPr/>
          </p:nvSpPr>
          <p:spPr bwMode="auto">
            <a:xfrm>
              <a:off x="2426" y="1934"/>
              <a:ext cx="278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Fr</a:t>
              </a:r>
            </a:p>
          </p:txBody>
        </p:sp>
        <p:sp>
          <p:nvSpPr>
            <p:cNvPr id="30807" name="Text Box 19"/>
            <p:cNvSpPr txBox="1">
              <a:spLocks noChangeArrowheads="1"/>
            </p:cNvSpPr>
            <p:nvPr/>
          </p:nvSpPr>
          <p:spPr bwMode="auto">
            <a:xfrm>
              <a:off x="2698" y="1935"/>
              <a:ext cx="27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</p:grpSp>
      <p:cxnSp>
        <p:nvCxnSpPr>
          <p:cNvPr id="299028" name="AutoShape 20"/>
          <p:cNvCxnSpPr>
            <a:cxnSpLocks noChangeShapeType="1"/>
            <a:endCxn id="30793" idx="0"/>
          </p:cNvCxnSpPr>
          <p:nvPr/>
        </p:nvCxnSpPr>
        <p:spPr bwMode="auto">
          <a:xfrm>
            <a:off x="5219700" y="3213100"/>
            <a:ext cx="2611438" cy="4286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116888" y="3786188"/>
            <a:ext cx="271462" cy="434975"/>
            <a:chOff x="4041" y="3835"/>
            <a:chExt cx="564" cy="462"/>
          </a:xfrm>
        </p:grpSpPr>
        <p:sp>
          <p:nvSpPr>
            <p:cNvPr id="30799" name="Line 22"/>
            <p:cNvSpPr>
              <a:spLocks noChangeShapeType="1"/>
            </p:cNvSpPr>
            <p:nvPr/>
          </p:nvSpPr>
          <p:spPr bwMode="auto">
            <a:xfrm>
              <a:off x="4182" y="420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00" name="Group 23"/>
            <p:cNvGrpSpPr>
              <a:grpSpLocks/>
            </p:cNvGrpSpPr>
            <p:nvPr/>
          </p:nvGrpSpPr>
          <p:grpSpPr bwMode="auto">
            <a:xfrm>
              <a:off x="4041" y="3835"/>
              <a:ext cx="495" cy="462"/>
              <a:chOff x="4041" y="3835"/>
              <a:chExt cx="495" cy="462"/>
            </a:xfrm>
          </p:grpSpPr>
          <p:sp>
            <p:nvSpPr>
              <p:cNvPr id="30801" name="Line 24"/>
              <p:cNvSpPr>
                <a:spLocks noChangeShapeType="1"/>
              </p:cNvSpPr>
              <p:nvPr/>
            </p:nvSpPr>
            <p:spPr bwMode="auto">
              <a:xfrm>
                <a:off x="4307" y="4297"/>
                <a:ext cx="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Line 25"/>
              <p:cNvSpPr>
                <a:spLocks noChangeShapeType="1"/>
              </p:cNvSpPr>
              <p:nvPr/>
            </p:nvSpPr>
            <p:spPr bwMode="auto">
              <a:xfrm>
                <a:off x="4254" y="4252"/>
                <a:ext cx="2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Line 26"/>
              <p:cNvSpPr>
                <a:spLocks noChangeShapeType="1"/>
              </p:cNvSpPr>
              <p:nvPr/>
            </p:nvSpPr>
            <p:spPr bwMode="auto">
              <a:xfrm>
                <a:off x="4041" y="383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Line 27"/>
              <p:cNvSpPr>
                <a:spLocks noChangeShapeType="1"/>
              </p:cNvSpPr>
              <p:nvPr/>
            </p:nvSpPr>
            <p:spPr bwMode="auto">
              <a:xfrm>
                <a:off x="4401" y="3835"/>
                <a:ext cx="0" cy="3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432425" y="3668713"/>
            <a:ext cx="574675" cy="339725"/>
            <a:chOff x="3141" y="3757"/>
            <a:chExt cx="1195" cy="360"/>
          </a:xfrm>
        </p:grpSpPr>
        <p:sp>
          <p:nvSpPr>
            <p:cNvPr id="30797" name="Rectangle 30"/>
            <p:cNvSpPr>
              <a:spLocks noChangeArrowheads="1"/>
            </p:cNvSpPr>
            <p:nvPr/>
          </p:nvSpPr>
          <p:spPr bwMode="auto">
            <a:xfrm>
              <a:off x="3141" y="375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98" name="Rectangle 31"/>
            <p:cNvSpPr>
              <a:spLocks noChangeArrowheads="1"/>
            </p:cNvSpPr>
            <p:nvPr/>
          </p:nvSpPr>
          <p:spPr bwMode="auto">
            <a:xfrm>
              <a:off x="4036" y="3757"/>
              <a:ext cx="3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9040" name="Text Box 32"/>
          <p:cNvSpPr txBox="1">
            <a:spLocks noChangeArrowheads="1"/>
          </p:cNvSpPr>
          <p:nvPr/>
        </p:nvSpPr>
        <p:spPr bwMode="auto">
          <a:xfrm>
            <a:off x="5443538" y="3675063"/>
            <a:ext cx="4937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Times New Roman" panose="02020603050405020304" pitchFamily="18" charset="0"/>
              </a:rPr>
              <a:t>1°</a:t>
            </a:r>
            <a:endParaRPr lang="es-ES" altLang="en-US" sz="1800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172200" y="3641725"/>
            <a:ext cx="574675" cy="339725"/>
            <a:chOff x="3141" y="3757"/>
            <a:chExt cx="1195" cy="360"/>
          </a:xfrm>
        </p:grpSpPr>
        <p:sp>
          <p:nvSpPr>
            <p:cNvPr id="30795" name="Rectangle 34"/>
            <p:cNvSpPr>
              <a:spLocks noChangeArrowheads="1"/>
            </p:cNvSpPr>
            <p:nvPr/>
          </p:nvSpPr>
          <p:spPr bwMode="auto">
            <a:xfrm>
              <a:off x="3141" y="375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96" name="Rectangle 35"/>
            <p:cNvSpPr>
              <a:spLocks noChangeArrowheads="1"/>
            </p:cNvSpPr>
            <p:nvPr/>
          </p:nvSpPr>
          <p:spPr bwMode="auto">
            <a:xfrm>
              <a:off x="4036" y="3757"/>
              <a:ext cx="3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9044" name="Text Box 36"/>
          <p:cNvSpPr txBox="1">
            <a:spLocks noChangeArrowheads="1"/>
          </p:cNvSpPr>
          <p:nvPr/>
        </p:nvSpPr>
        <p:spPr bwMode="auto">
          <a:xfrm>
            <a:off x="6183313" y="3648075"/>
            <a:ext cx="4937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Times New Roman" panose="02020603050405020304" pitchFamily="18" charset="0"/>
              </a:rPr>
              <a:t>2°</a:t>
            </a:r>
            <a:endParaRPr lang="es-ES" altLang="en-US" sz="1800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7613650" y="3641725"/>
            <a:ext cx="574675" cy="339725"/>
            <a:chOff x="3141" y="3757"/>
            <a:chExt cx="1195" cy="360"/>
          </a:xfrm>
        </p:grpSpPr>
        <p:sp>
          <p:nvSpPr>
            <p:cNvPr id="30793" name="Rectangle 38"/>
            <p:cNvSpPr>
              <a:spLocks noChangeArrowheads="1"/>
            </p:cNvSpPr>
            <p:nvPr/>
          </p:nvSpPr>
          <p:spPr bwMode="auto">
            <a:xfrm>
              <a:off x="3141" y="375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94" name="Rectangle 39"/>
            <p:cNvSpPr>
              <a:spLocks noChangeArrowheads="1"/>
            </p:cNvSpPr>
            <p:nvPr/>
          </p:nvSpPr>
          <p:spPr bwMode="auto">
            <a:xfrm>
              <a:off x="4036" y="3757"/>
              <a:ext cx="3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9048" name="Text Box 40"/>
          <p:cNvSpPr txBox="1">
            <a:spLocks noChangeArrowheads="1"/>
          </p:cNvSpPr>
          <p:nvPr/>
        </p:nvSpPr>
        <p:spPr bwMode="auto">
          <a:xfrm>
            <a:off x="7623175" y="3648075"/>
            <a:ext cx="493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Times New Roman" panose="02020603050405020304" pitchFamily="18" charset="0"/>
              </a:rPr>
              <a:t>4°</a:t>
            </a:r>
            <a:endParaRPr lang="es-ES" altLang="en-US" sz="1800"/>
          </a:p>
        </p:txBody>
      </p:sp>
      <p:sp>
        <p:nvSpPr>
          <p:cNvPr id="299049" name="Line 41"/>
          <p:cNvSpPr>
            <a:spLocks noChangeShapeType="1"/>
          </p:cNvSpPr>
          <p:nvPr/>
        </p:nvSpPr>
        <p:spPr bwMode="auto">
          <a:xfrm>
            <a:off x="5935663" y="38354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0" name="Line 42"/>
          <p:cNvSpPr>
            <a:spLocks noChangeShapeType="1"/>
          </p:cNvSpPr>
          <p:nvPr/>
        </p:nvSpPr>
        <p:spPr bwMode="auto">
          <a:xfrm>
            <a:off x="6677025" y="38084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6891338" y="3641725"/>
            <a:ext cx="574675" cy="339725"/>
            <a:chOff x="3141" y="3757"/>
            <a:chExt cx="1195" cy="360"/>
          </a:xfrm>
        </p:grpSpPr>
        <p:sp>
          <p:nvSpPr>
            <p:cNvPr id="30791" name="Rectangle 44"/>
            <p:cNvSpPr>
              <a:spLocks noChangeArrowheads="1"/>
            </p:cNvSpPr>
            <p:nvPr/>
          </p:nvSpPr>
          <p:spPr bwMode="auto">
            <a:xfrm>
              <a:off x="3141" y="3757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92" name="Rectangle 45"/>
            <p:cNvSpPr>
              <a:spLocks noChangeArrowheads="1"/>
            </p:cNvSpPr>
            <p:nvPr/>
          </p:nvSpPr>
          <p:spPr bwMode="auto">
            <a:xfrm>
              <a:off x="4036" y="3757"/>
              <a:ext cx="3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9054" name="Text Box 46"/>
          <p:cNvSpPr txBox="1">
            <a:spLocks noChangeArrowheads="1"/>
          </p:cNvSpPr>
          <p:nvPr/>
        </p:nvSpPr>
        <p:spPr bwMode="auto">
          <a:xfrm>
            <a:off x="6902450" y="3648075"/>
            <a:ext cx="493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Times New Roman" panose="02020603050405020304" pitchFamily="18" charset="0"/>
              </a:rPr>
              <a:t>3°</a:t>
            </a:r>
            <a:endParaRPr lang="es-ES" altLang="en-US" sz="1800"/>
          </a:p>
        </p:txBody>
      </p:sp>
      <p:sp>
        <p:nvSpPr>
          <p:cNvPr id="299055" name="Line 47"/>
          <p:cNvSpPr>
            <a:spLocks noChangeShapeType="1"/>
          </p:cNvSpPr>
          <p:nvPr/>
        </p:nvSpPr>
        <p:spPr bwMode="auto">
          <a:xfrm>
            <a:off x="7396163" y="38084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 flipH="1">
            <a:off x="1049338" y="3357563"/>
            <a:ext cx="293687" cy="436562"/>
            <a:chOff x="938" y="3150"/>
            <a:chExt cx="322" cy="280"/>
          </a:xfrm>
        </p:grpSpPr>
        <p:sp>
          <p:nvSpPr>
            <p:cNvPr id="30786" name="Line 54"/>
            <p:cNvSpPr>
              <a:spLocks noChangeShapeType="1"/>
            </p:cNvSpPr>
            <p:nvPr/>
          </p:nvSpPr>
          <p:spPr bwMode="auto">
            <a:xfrm flipH="1">
              <a:off x="938" y="3150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Line 55"/>
            <p:cNvSpPr>
              <a:spLocks noChangeShapeType="1"/>
            </p:cNvSpPr>
            <p:nvPr/>
          </p:nvSpPr>
          <p:spPr bwMode="auto">
            <a:xfrm flipH="1">
              <a:off x="1144" y="315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8" name="Line 56"/>
            <p:cNvSpPr>
              <a:spLocks noChangeShapeType="1"/>
            </p:cNvSpPr>
            <p:nvPr/>
          </p:nvSpPr>
          <p:spPr bwMode="auto">
            <a:xfrm flipH="1">
              <a:off x="1019" y="3376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Line 57"/>
            <p:cNvSpPr>
              <a:spLocks noChangeShapeType="1"/>
            </p:cNvSpPr>
            <p:nvPr/>
          </p:nvSpPr>
          <p:spPr bwMode="auto">
            <a:xfrm flipH="1">
              <a:off x="1090" y="3430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Line 58"/>
            <p:cNvSpPr>
              <a:spLocks noChangeShapeType="1"/>
            </p:cNvSpPr>
            <p:nvPr/>
          </p:nvSpPr>
          <p:spPr bwMode="auto">
            <a:xfrm flipH="1">
              <a:off x="1060" y="3403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1481138" y="3357563"/>
            <a:ext cx="287337" cy="436562"/>
            <a:chOff x="802" y="2066"/>
            <a:chExt cx="322" cy="280"/>
          </a:xfrm>
        </p:grpSpPr>
        <p:sp>
          <p:nvSpPr>
            <p:cNvPr id="30781" name="Line 60"/>
            <p:cNvSpPr>
              <a:spLocks noChangeShapeType="1"/>
            </p:cNvSpPr>
            <p:nvPr/>
          </p:nvSpPr>
          <p:spPr bwMode="auto">
            <a:xfrm>
              <a:off x="802" y="2066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61"/>
            <p:cNvSpPr>
              <a:spLocks noChangeShapeType="1"/>
            </p:cNvSpPr>
            <p:nvPr/>
          </p:nvSpPr>
          <p:spPr bwMode="auto">
            <a:xfrm>
              <a:off x="1008" y="2066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Line 62"/>
            <p:cNvSpPr>
              <a:spLocks noChangeShapeType="1"/>
            </p:cNvSpPr>
            <p:nvPr/>
          </p:nvSpPr>
          <p:spPr bwMode="auto">
            <a:xfrm>
              <a:off x="883" y="2292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Line 63"/>
            <p:cNvSpPr>
              <a:spLocks noChangeShapeType="1"/>
            </p:cNvSpPr>
            <p:nvPr/>
          </p:nvSpPr>
          <p:spPr bwMode="auto">
            <a:xfrm>
              <a:off x="954" y="2346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Line 64"/>
            <p:cNvSpPr>
              <a:spLocks noChangeShapeType="1"/>
            </p:cNvSpPr>
            <p:nvPr/>
          </p:nvSpPr>
          <p:spPr bwMode="auto">
            <a:xfrm>
              <a:off x="924" y="2319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82550" y="3068638"/>
            <a:ext cx="1770063" cy="509587"/>
            <a:chOff x="-133" y="1933"/>
            <a:chExt cx="1115" cy="321"/>
          </a:xfrm>
        </p:grpSpPr>
        <p:sp>
          <p:nvSpPr>
            <p:cNvPr id="30778" name="Text Box 66"/>
            <p:cNvSpPr txBox="1">
              <a:spLocks noChangeArrowheads="1"/>
            </p:cNvSpPr>
            <p:nvPr/>
          </p:nvSpPr>
          <p:spPr bwMode="auto">
            <a:xfrm>
              <a:off x="-133" y="1933"/>
              <a:ext cx="30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F</a:t>
              </a:r>
            </a:p>
          </p:txBody>
        </p:sp>
        <p:sp>
          <p:nvSpPr>
            <p:cNvPr id="30779" name="Text Box 67"/>
            <p:cNvSpPr txBox="1">
              <a:spLocks noChangeArrowheads="1"/>
            </p:cNvSpPr>
            <p:nvPr/>
          </p:nvSpPr>
          <p:spPr bwMode="auto">
            <a:xfrm>
              <a:off x="710" y="1957"/>
              <a:ext cx="272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sp>
          <p:nvSpPr>
            <p:cNvPr id="30780" name="Text Box 68"/>
            <p:cNvSpPr txBox="1">
              <a:spLocks noChangeArrowheads="1"/>
            </p:cNvSpPr>
            <p:nvPr/>
          </p:nvSpPr>
          <p:spPr bwMode="auto">
            <a:xfrm>
              <a:off x="437" y="1957"/>
              <a:ext cx="272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Fr</a:t>
              </a:r>
            </a:p>
          </p:txBody>
        </p:sp>
      </p:grpSp>
      <p:sp>
        <p:nvSpPr>
          <p:cNvPr id="299089" name="Rectangle 81"/>
          <p:cNvSpPr>
            <a:spLocks noChangeArrowheads="1"/>
          </p:cNvSpPr>
          <p:nvPr/>
        </p:nvSpPr>
        <p:spPr bwMode="auto">
          <a:xfrm>
            <a:off x="833438" y="2636838"/>
            <a:ext cx="1082675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CASO B</a:t>
            </a:r>
            <a:endParaRPr lang="es-ES" altLang="en-US" sz="1800" b="1">
              <a:sym typeface="Wingdings" panose="05000000000000000000" pitchFamily="2" charset="2"/>
            </a:endParaRPr>
          </a:p>
        </p:txBody>
      </p:sp>
      <p:sp>
        <p:nvSpPr>
          <p:cNvPr id="299090" name="Rectangle 82"/>
          <p:cNvSpPr>
            <a:spLocks noChangeArrowheads="1"/>
          </p:cNvSpPr>
          <p:nvPr/>
        </p:nvSpPr>
        <p:spPr bwMode="auto">
          <a:xfrm>
            <a:off x="3508375" y="2636838"/>
            <a:ext cx="1082675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CASO C</a:t>
            </a:r>
            <a:endParaRPr lang="es-ES" altLang="en-US" sz="1800" b="1">
              <a:sym typeface="Wingdings" panose="05000000000000000000" pitchFamily="2" charset="2"/>
            </a:endParaRPr>
          </a:p>
        </p:txBody>
      </p: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1985963" y="3500438"/>
            <a:ext cx="896937" cy="652462"/>
            <a:chOff x="1066" y="2205"/>
            <a:chExt cx="565" cy="411"/>
          </a:xfrm>
        </p:grpSpPr>
        <p:grpSp>
          <p:nvGrpSpPr>
            <p:cNvPr id="30765" name="Group 69"/>
            <p:cNvGrpSpPr>
              <a:grpSpLocks/>
            </p:cNvGrpSpPr>
            <p:nvPr/>
          </p:nvGrpSpPr>
          <p:grpSpPr bwMode="auto">
            <a:xfrm>
              <a:off x="1460" y="2319"/>
              <a:ext cx="171" cy="274"/>
              <a:chOff x="4041" y="3835"/>
              <a:chExt cx="564" cy="462"/>
            </a:xfrm>
          </p:grpSpPr>
          <p:sp>
            <p:nvSpPr>
              <p:cNvPr id="30772" name="Line 70"/>
              <p:cNvSpPr>
                <a:spLocks noChangeShapeType="1"/>
              </p:cNvSpPr>
              <p:nvPr/>
            </p:nvSpPr>
            <p:spPr bwMode="auto">
              <a:xfrm>
                <a:off x="4182" y="4208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73" name="Group 71"/>
              <p:cNvGrpSpPr>
                <a:grpSpLocks/>
              </p:cNvGrpSpPr>
              <p:nvPr/>
            </p:nvGrpSpPr>
            <p:grpSpPr bwMode="auto">
              <a:xfrm>
                <a:off x="4041" y="3835"/>
                <a:ext cx="495" cy="462"/>
                <a:chOff x="4041" y="3835"/>
                <a:chExt cx="495" cy="462"/>
              </a:xfrm>
            </p:grpSpPr>
            <p:sp>
              <p:nvSpPr>
                <p:cNvPr id="30774" name="Line 72"/>
                <p:cNvSpPr>
                  <a:spLocks noChangeShapeType="1"/>
                </p:cNvSpPr>
                <p:nvPr/>
              </p:nvSpPr>
              <p:spPr bwMode="auto">
                <a:xfrm>
                  <a:off x="4307" y="4297"/>
                  <a:ext cx="1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5" name="Line 73"/>
                <p:cNvSpPr>
                  <a:spLocks noChangeShapeType="1"/>
                </p:cNvSpPr>
                <p:nvPr/>
              </p:nvSpPr>
              <p:spPr bwMode="auto">
                <a:xfrm>
                  <a:off x="4254" y="4252"/>
                  <a:ext cx="2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6" name="Line 74"/>
                <p:cNvSpPr>
                  <a:spLocks noChangeShapeType="1"/>
                </p:cNvSpPr>
                <p:nvPr/>
              </p:nvSpPr>
              <p:spPr bwMode="auto">
                <a:xfrm>
                  <a:off x="4041" y="3835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7" name="Line 75"/>
                <p:cNvSpPr>
                  <a:spLocks noChangeShapeType="1"/>
                </p:cNvSpPr>
                <p:nvPr/>
              </p:nvSpPr>
              <p:spPr bwMode="auto">
                <a:xfrm>
                  <a:off x="4401" y="3835"/>
                  <a:ext cx="0" cy="36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766" name="Group 76"/>
            <p:cNvGrpSpPr>
              <a:grpSpLocks/>
            </p:cNvGrpSpPr>
            <p:nvPr/>
          </p:nvGrpSpPr>
          <p:grpSpPr bwMode="auto">
            <a:xfrm>
              <a:off x="1066" y="2208"/>
              <a:ext cx="499" cy="408"/>
              <a:chOff x="3016" y="2297"/>
              <a:chExt cx="499" cy="408"/>
            </a:xfrm>
          </p:grpSpPr>
          <p:grpSp>
            <p:nvGrpSpPr>
              <p:cNvPr id="30768" name="Group 77"/>
              <p:cNvGrpSpPr>
                <a:grpSpLocks/>
              </p:cNvGrpSpPr>
              <p:nvPr/>
            </p:nvGrpSpPr>
            <p:grpSpPr bwMode="auto">
              <a:xfrm>
                <a:off x="3061" y="2297"/>
                <a:ext cx="362" cy="214"/>
                <a:chOff x="3141" y="3757"/>
                <a:chExt cx="1195" cy="360"/>
              </a:xfrm>
            </p:grpSpPr>
            <p:sp>
              <p:nvSpPr>
                <p:cNvPr id="30770" name="Rectangle 78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0771" name="Rectangle 79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30769" name="Text Box 80"/>
              <p:cNvSpPr txBox="1">
                <a:spLocks noChangeArrowheads="1"/>
              </p:cNvSpPr>
              <p:nvPr/>
            </p:nvSpPr>
            <p:spPr bwMode="auto">
              <a:xfrm>
                <a:off x="3016" y="2478"/>
                <a:ext cx="499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600"/>
              </a:p>
            </p:txBody>
          </p:sp>
        </p:grpSp>
        <p:sp>
          <p:nvSpPr>
            <p:cNvPr id="30767" name="Text Box 83"/>
            <p:cNvSpPr txBox="1">
              <a:spLocks noChangeArrowheads="1"/>
            </p:cNvSpPr>
            <p:nvPr/>
          </p:nvSpPr>
          <p:spPr bwMode="auto">
            <a:xfrm>
              <a:off x="1163" y="220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x</a:t>
              </a:r>
            </a:p>
          </p:txBody>
        </p:sp>
      </p:grpSp>
      <p:sp>
        <p:nvSpPr>
          <p:cNvPr id="299095" name="Rectangle 87"/>
          <p:cNvSpPr>
            <a:spLocks noChangeArrowheads="1"/>
          </p:cNvSpPr>
          <p:nvPr/>
        </p:nvSpPr>
        <p:spPr bwMode="auto">
          <a:xfrm>
            <a:off x="3922713" y="5207000"/>
            <a:ext cx="4752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/>
              <a:t>CASO C:</a:t>
            </a:r>
            <a:r>
              <a:rPr lang="es-AR" altLang="en-US" sz="1600"/>
              <a:t> Fila con elementos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a. Apuntar Fr al siguiente nodo</a:t>
            </a:r>
          </a:p>
        </p:txBody>
      </p:sp>
      <p:cxnSp>
        <p:nvCxnSpPr>
          <p:cNvPr id="299096" name="AutoShape 88"/>
          <p:cNvCxnSpPr>
            <a:cxnSpLocks noChangeShapeType="1"/>
          </p:cNvCxnSpPr>
          <p:nvPr/>
        </p:nvCxnSpPr>
        <p:spPr bwMode="auto">
          <a:xfrm rot="16200000" flipH="1">
            <a:off x="1508919" y="3113881"/>
            <a:ext cx="223838" cy="854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097" name="AutoShape 89"/>
          <p:cNvCxnSpPr>
            <a:cxnSpLocks noChangeShapeType="1"/>
          </p:cNvCxnSpPr>
          <p:nvPr/>
        </p:nvCxnSpPr>
        <p:spPr bwMode="auto">
          <a:xfrm>
            <a:off x="1841500" y="3284538"/>
            <a:ext cx="519113" cy="2016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1" name="Rectangle 92"/>
          <p:cNvSpPr>
            <a:spLocks noChangeArrowheads="1"/>
          </p:cNvSpPr>
          <p:nvPr/>
        </p:nvSpPr>
        <p:spPr bwMode="auto">
          <a:xfrm>
            <a:off x="4716463" y="4357688"/>
            <a:ext cx="3887787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Fila Defila(Fila F);</a:t>
            </a:r>
          </a:p>
        </p:txBody>
      </p:sp>
      <p:sp>
        <p:nvSpPr>
          <p:cNvPr id="299104" name="Rectangle 96"/>
          <p:cNvSpPr>
            <a:spLocks noChangeArrowheads="1"/>
          </p:cNvSpPr>
          <p:nvPr/>
        </p:nvSpPr>
        <p:spPr bwMode="auto">
          <a:xfrm>
            <a:off x="2581275" y="3168650"/>
            <a:ext cx="215900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9105" name="Line 97"/>
          <p:cNvSpPr>
            <a:spLocks noChangeShapeType="1"/>
          </p:cNvSpPr>
          <p:nvPr/>
        </p:nvSpPr>
        <p:spPr bwMode="auto">
          <a:xfrm>
            <a:off x="2705100" y="32131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6" name="Text Box 98"/>
          <p:cNvSpPr txBox="1">
            <a:spLocks noChangeArrowheads="1"/>
          </p:cNvSpPr>
          <p:nvPr/>
        </p:nvSpPr>
        <p:spPr bwMode="auto">
          <a:xfrm>
            <a:off x="2417763" y="2852738"/>
            <a:ext cx="511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aux</a:t>
            </a:r>
          </a:p>
        </p:txBody>
      </p:sp>
      <p:sp>
        <p:nvSpPr>
          <p:cNvPr id="299107" name="Rectangle 99"/>
          <p:cNvSpPr>
            <a:spLocks noChangeArrowheads="1"/>
          </p:cNvSpPr>
          <p:nvPr/>
        </p:nvSpPr>
        <p:spPr bwMode="auto">
          <a:xfrm>
            <a:off x="4859338" y="4078288"/>
            <a:ext cx="215900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9108" name="Line 100"/>
          <p:cNvSpPr>
            <a:spLocks noChangeShapeType="1"/>
          </p:cNvSpPr>
          <p:nvPr/>
        </p:nvSpPr>
        <p:spPr bwMode="auto">
          <a:xfrm flipH="1" flipV="1">
            <a:off x="4572000" y="4078288"/>
            <a:ext cx="4318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9" name="Text Box 101"/>
          <p:cNvSpPr txBox="1">
            <a:spLocks noChangeArrowheads="1"/>
          </p:cNvSpPr>
          <p:nvPr/>
        </p:nvSpPr>
        <p:spPr bwMode="auto">
          <a:xfrm>
            <a:off x="4716463" y="3789363"/>
            <a:ext cx="511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aux</a:t>
            </a:r>
          </a:p>
        </p:txBody>
      </p:sp>
      <p:sp>
        <p:nvSpPr>
          <p:cNvPr id="299110" name="Line 102"/>
          <p:cNvSpPr>
            <a:spLocks noChangeShapeType="1"/>
          </p:cNvSpPr>
          <p:nvPr/>
        </p:nvSpPr>
        <p:spPr bwMode="auto">
          <a:xfrm flipH="1">
            <a:off x="2489200" y="32131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1" name="Line 103"/>
          <p:cNvSpPr>
            <a:spLocks noChangeShapeType="1"/>
          </p:cNvSpPr>
          <p:nvPr/>
        </p:nvSpPr>
        <p:spPr bwMode="auto">
          <a:xfrm flipV="1">
            <a:off x="5003800" y="3862388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9112" name="AutoShape 104"/>
          <p:cNvCxnSpPr>
            <a:cxnSpLocks noChangeShapeType="1"/>
          </p:cNvCxnSpPr>
          <p:nvPr/>
        </p:nvCxnSpPr>
        <p:spPr bwMode="auto">
          <a:xfrm rot="16200000" flipH="1">
            <a:off x="5382419" y="2618581"/>
            <a:ext cx="217488" cy="1838325"/>
          </a:xfrm>
          <a:prstGeom prst="bentConnector3">
            <a:avLst>
              <a:gd name="adj1" fmla="val 4963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68"/>
          <p:cNvSpPr txBox="1">
            <a:spLocks noChangeArrowheads="1"/>
          </p:cNvSpPr>
          <p:nvPr/>
        </p:nvSpPr>
        <p:spPr bwMode="auto">
          <a:xfrm>
            <a:off x="585788" y="3103563"/>
            <a:ext cx="40957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1</a:t>
            </a:r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auto">
          <a:xfrm>
            <a:off x="4000500" y="3071813"/>
            <a:ext cx="384175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4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615950" y="3173413"/>
            <a:ext cx="357188" cy="21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4027488" y="3157538"/>
            <a:ext cx="288925" cy="21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0" grpId="0"/>
      <p:bldP spid="299040" grpId="1"/>
      <p:bldP spid="299044" grpId="0"/>
      <p:bldP spid="299048" grpId="0"/>
      <p:bldP spid="299054" grpId="0"/>
      <p:bldP spid="299089" grpId="0" animBg="1"/>
      <p:bldP spid="299090" grpId="0" animBg="1"/>
      <p:bldP spid="299106" grpId="0"/>
      <p:bldP spid="299106" grpId="1"/>
      <p:bldP spid="299109" grpId="0"/>
      <p:bldP spid="299109" grpId="1"/>
      <p:bldP spid="84" grpId="0" animBg="1"/>
      <p:bldP spid="85" grpId="0" animBg="1"/>
      <p:bldP spid="86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TRABAJO PRÁCTICO N° 6</a:t>
            </a:r>
            <a:endParaRPr lang="en-US" altLang="en-US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3575" y="3933825"/>
            <a:ext cx="8229600" cy="25177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AR" altLang="en-US" sz="2400" b="1" smtClean="0"/>
              <a:t>FUNCION </a:t>
            </a:r>
            <a:r>
              <a:rPr lang="es-AR" altLang="en-US" sz="2400" smtClean="0"/>
              <a:t>Mezclar(F1, F2): FILA x FILA </a:t>
            </a:r>
            <a:r>
              <a:rPr lang="es-AR" altLang="en-US" sz="2400" smtClean="0">
                <a:sym typeface="Wingdings" panose="05000000000000000000" pitchFamily="2" charset="2"/>
              </a:rPr>
              <a:t></a:t>
            </a:r>
            <a:r>
              <a:rPr lang="es-AR" altLang="en-US" sz="2400" smtClean="0"/>
              <a:t> F</a:t>
            </a:r>
            <a:r>
              <a:rPr lang="es-ES" altLang="en-US" sz="2400" smtClean="0"/>
              <a:t>ILA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" altLang="en-US" sz="2000" b="1" smtClean="0"/>
              <a:t>AUX</a:t>
            </a:r>
            <a:r>
              <a:rPr lang="es-ES" altLang="en-US" sz="2000" smtClean="0"/>
              <a:t>:  Faux: FILA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AR" altLang="en-US" sz="2400" smtClean="0"/>
              <a:t>	Faux ← FilaVacia()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AR" altLang="en-US" sz="2400" smtClean="0"/>
              <a:t>	Faux ←MezclarRecursivo(F1, F2, Faux)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AR" altLang="en-US" sz="2400" smtClean="0"/>
              <a:t>	RETORNA Faux</a:t>
            </a:r>
            <a:endParaRPr lang="en-US" altLang="en-US" sz="2400" smtClean="0"/>
          </a:p>
        </p:txBody>
      </p:sp>
      <p:sp>
        <p:nvSpPr>
          <p:cNvPr id="31748" name="Rectangle 24"/>
          <p:cNvSpPr>
            <a:spLocks noChangeArrowheads="1"/>
          </p:cNvSpPr>
          <p:nvPr/>
        </p:nvSpPr>
        <p:spPr bwMode="auto">
          <a:xfrm>
            <a:off x="487363" y="1639888"/>
            <a:ext cx="8405812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AR" altLang="en-US" sz="1800"/>
              <a:t>2. Como usuario del ADT Fila diseñe una </a:t>
            </a:r>
            <a:r>
              <a:rPr lang="es-AR" altLang="en-US" sz="1800" b="1"/>
              <a:t>función recursiva</a:t>
            </a:r>
            <a:r>
              <a:rPr lang="es-AR" altLang="en-US" sz="1800"/>
              <a:t> MEZCLAR que, dadas dos filas de enteros ordenadas retorne una fila ordenada que resulta de la combinación de ambas filas.</a:t>
            </a:r>
            <a:endParaRPr lang="en-US" altLang="en-US" sz="1800"/>
          </a:p>
        </p:txBody>
      </p: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3132138" y="2736850"/>
            <a:ext cx="5832475" cy="1196975"/>
            <a:chOff x="3131840" y="2736949"/>
            <a:chExt cx="5832648" cy="1196876"/>
          </a:xfrm>
        </p:grpSpPr>
        <p:sp>
          <p:nvSpPr>
            <p:cNvPr id="31753" name="Rectangle 24"/>
            <p:cNvSpPr>
              <a:spLocks noChangeArrowheads="1"/>
            </p:cNvSpPr>
            <p:nvPr/>
          </p:nvSpPr>
          <p:spPr bwMode="auto">
            <a:xfrm>
              <a:off x="4355976" y="2736949"/>
              <a:ext cx="4608512" cy="923330"/>
            </a:xfrm>
            <a:prstGeom prst="rect">
              <a:avLst/>
            </a:prstGeom>
            <a:solidFill>
              <a:srgbClr val="9999FF">
                <a:alpha val="30196"/>
              </a:srgbClr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s-AR" altLang="en-US" sz="1800"/>
                <a:t>Función que permite </a:t>
              </a:r>
              <a:r>
                <a:rPr lang="es-AR" altLang="en-US" sz="1800" b="1"/>
                <a:t>ocultar al usuario </a:t>
              </a:r>
              <a:r>
                <a:rPr lang="es-AR" altLang="en-US" sz="1800"/>
                <a:t>la necesidad de utilizar variables auxiliares inicializadas con un determinado valor</a:t>
              </a:r>
              <a:endParaRPr lang="en-US" altLang="en-US" sz="1800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3131840" y="3429042"/>
              <a:ext cx="1223998" cy="504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4630738" y="4400550"/>
            <a:ext cx="3541712" cy="792163"/>
            <a:chOff x="4630561" y="4400693"/>
            <a:chExt cx="3541839" cy="792156"/>
          </a:xfrm>
        </p:grpSpPr>
        <p:sp>
          <p:nvSpPr>
            <p:cNvPr id="31751" name="Rectangle 24"/>
            <p:cNvSpPr>
              <a:spLocks noChangeArrowheads="1"/>
            </p:cNvSpPr>
            <p:nvPr/>
          </p:nvSpPr>
          <p:spPr bwMode="auto">
            <a:xfrm>
              <a:off x="5868144" y="4400693"/>
              <a:ext cx="2304256" cy="646331"/>
            </a:xfrm>
            <a:prstGeom prst="rect">
              <a:avLst/>
            </a:prstGeom>
            <a:solidFill>
              <a:srgbClr val="9999FF">
                <a:alpha val="30196"/>
              </a:srgbClr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s-AR" altLang="en-US" sz="1800"/>
                <a:t>Función que realiza la tarea solicitada</a:t>
              </a:r>
              <a:endParaRPr lang="en-US" altLang="en-US" sz="1800"/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H="1">
              <a:off x="4630561" y="4688028"/>
              <a:ext cx="1224006" cy="504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0" y="2420938"/>
            <a:ext cx="9144000" cy="1371600"/>
          </a:xfrm>
        </p:spPr>
        <p:txBody>
          <a:bodyPr/>
          <a:lstStyle/>
          <a:p>
            <a:pPr algn="ctr"/>
            <a:r>
              <a:rPr lang="es-AR" altLang="en-US" smtClean="0"/>
              <a:t>ADT  LC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n-US" smtClean="0"/>
              <a:t>TAD LC(item)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1200"/>
            <a:ext cx="8785225" cy="3886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Colección de elementos en la que el último nodo apunta al primero.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Dinámica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Estructura Lineal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Evita excepciones</a:t>
            </a:r>
            <a:endParaRPr lang="es-AR" altLang="en-US" sz="2800" b="1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b="1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AR" altLang="en-US" sz="2800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71813"/>
            <a:ext cx="34385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14425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LISTA CIRCULAR 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 </a:t>
            </a:r>
            <a:endParaRPr lang="en-US" altLang="en-US" sz="3200" smtClean="0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663575" y="2008188"/>
            <a:ext cx="758031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OPERACIONES</a:t>
            </a:r>
            <a:r>
              <a:rPr lang="es-ES_tradnl" altLang="en-US" sz="18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Sintaxis: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LCVACIA: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LISTACIRCULAR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LCINSERTAR: LISTACIRCULAR X ITEM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LISTACIRCULAR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LCVALOR: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ITEM U {indefinido}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ESLCVACIA: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BOOLEAN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LCBORRAR: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LISTACIRCULAR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LCROTAR: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LISTACIRCULAR</a:t>
            </a:r>
            <a:endParaRPr lang="es-AR" altLang="en-US" sz="1800"/>
          </a:p>
        </p:txBody>
      </p:sp>
      <p:grpSp>
        <p:nvGrpSpPr>
          <p:cNvPr id="34820" name="Group 19"/>
          <p:cNvGrpSpPr>
            <a:grpSpLocks/>
          </p:cNvGrpSpPr>
          <p:nvPr/>
        </p:nvGrpSpPr>
        <p:grpSpPr bwMode="auto">
          <a:xfrm>
            <a:off x="7235825" y="2636838"/>
            <a:ext cx="1944688" cy="1008062"/>
            <a:chOff x="4581" y="1706"/>
            <a:chExt cx="1225" cy="635"/>
          </a:xfrm>
        </p:grpSpPr>
        <p:sp>
          <p:nvSpPr>
            <p:cNvPr id="34830" name="AutoShape 7"/>
            <p:cNvSpPr>
              <a:spLocks/>
            </p:cNvSpPr>
            <p:nvPr/>
          </p:nvSpPr>
          <p:spPr bwMode="auto">
            <a:xfrm>
              <a:off x="4604" y="1706"/>
              <a:ext cx="91" cy="635"/>
            </a:xfrm>
            <a:prstGeom prst="rightBrace">
              <a:avLst>
                <a:gd name="adj1" fmla="val 5815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34831" name="Text Box 8"/>
            <p:cNvSpPr txBox="1">
              <a:spLocks noChangeArrowheads="1"/>
            </p:cNvSpPr>
            <p:nvPr/>
          </p:nvSpPr>
          <p:spPr bwMode="auto">
            <a:xfrm>
              <a:off x="4581" y="1797"/>
              <a:ext cx="122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Constructoras Primitivas</a:t>
              </a:r>
            </a:p>
          </p:txBody>
        </p:sp>
      </p:grpSp>
      <p:grpSp>
        <p:nvGrpSpPr>
          <p:cNvPr id="34821" name="Group 12"/>
          <p:cNvGrpSpPr>
            <a:grpSpLocks/>
          </p:cNvGrpSpPr>
          <p:nvPr/>
        </p:nvGrpSpPr>
        <p:grpSpPr bwMode="auto">
          <a:xfrm>
            <a:off x="5940425" y="4437063"/>
            <a:ext cx="989013" cy="366712"/>
            <a:chOff x="3769" y="2931"/>
            <a:chExt cx="623" cy="231"/>
          </a:xfrm>
        </p:grpSpPr>
        <p:sp>
          <p:nvSpPr>
            <p:cNvPr id="34828" name="Line 13"/>
            <p:cNvSpPr>
              <a:spLocks noChangeShapeType="1"/>
            </p:cNvSpPr>
            <p:nvPr/>
          </p:nvSpPr>
          <p:spPr bwMode="auto">
            <a:xfrm>
              <a:off x="3769" y="3067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Text Box 14"/>
            <p:cNvSpPr txBox="1">
              <a:spLocks noChangeArrowheads="1"/>
            </p:cNvSpPr>
            <p:nvPr/>
          </p:nvSpPr>
          <p:spPr bwMode="auto">
            <a:xfrm>
              <a:off x="3996" y="29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Test</a:t>
              </a:r>
            </a:p>
          </p:txBody>
        </p:sp>
      </p:grpSp>
      <p:grpSp>
        <p:nvGrpSpPr>
          <p:cNvPr id="34822" name="Group 15"/>
          <p:cNvGrpSpPr>
            <a:grpSpLocks/>
          </p:cNvGrpSpPr>
          <p:nvPr/>
        </p:nvGrpSpPr>
        <p:grpSpPr bwMode="auto">
          <a:xfrm>
            <a:off x="6516688" y="4005263"/>
            <a:ext cx="1550987" cy="366712"/>
            <a:chOff x="3990" y="2655"/>
            <a:chExt cx="977" cy="231"/>
          </a:xfrm>
        </p:grpSpPr>
        <p:sp>
          <p:nvSpPr>
            <p:cNvPr id="34826" name="Text Box 16"/>
            <p:cNvSpPr txBox="1">
              <a:spLocks noChangeArrowheads="1"/>
            </p:cNvSpPr>
            <p:nvPr/>
          </p:nvSpPr>
          <p:spPr bwMode="auto">
            <a:xfrm>
              <a:off x="4243" y="2655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Selectora</a:t>
              </a:r>
            </a:p>
          </p:txBody>
        </p:sp>
        <p:sp>
          <p:nvSpPr>
            <p:cNvPr id="34827" name="Line 17"/>
            <p:cNvSpPr>
              <a:spLocks noChangeShapeType="1"/>
            </p:cNvSpPr>
            <p:nvPr/>
          </p:nvSpPr>
          <p:spPr bwMode="auto">
            <a:xfrm>
              <a:off x="3990" y="2766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3" name="Group 39"/>
          <p:cNvGrpSpPr>
            <a:grpSpLocks/>
          </p:cNvGrpSpPr>
          <p:nvPr/>
        </p:nvGrpSpPr>
        <p:grpSpPr bwMode="auto">
          <a:xfrm>
            <a:off x="6300788" y="5013325"/>
            <a:ext cx="1944687" cy="1008063"/>
            <a:chOff x="2653" y="1117"/>
            <a:chExt cx="1225" cy="635"/>
          </a:xfrm>
        </p:grpSpPr>
        <p:sp>
          <p:nvSpPr>
            <p:cNvPr id="34824" name="AutoShape 37"/>
            <p:cNvSpPr>
              <a:spLocks/>
            </p:cNvSpPr>
            <p:nvPr/>
          </p:nvSpPr>
          <p:spPr bwMode="auto">
            <a:xfrm>
              <a:off x="2653" y="1117"/>
              <a:ext cx="91" cy="635"/>
            </a:xfrm>
            <a:prstGeom prst="rightBrace">
              <a:avLst>
                <a:gd name="adj1" fmla="val 5815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34825" name="Text Box 38"/>
            <p:cNvSpPr txBox="1">
              <a:spLocks noChangeArrowheads="1"/>
            </p:cNvSpPr>
            <p:nvPr/>
          </p:nvSpPr>
          <p:spPr bwMode="auto">
            <a:xfrm>
              <a:off x="2653" y="1310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Modificadoras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LISTA CIRCULAR 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n-US" altLang="en-US" sz="32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7747000" cy="48720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n-US" sz="1800" b="1" smtClean="0"/>
              <a:t>Semántica:</a:t>
            </a:r>
            <a:r>
              <a:rPr lang="es-ES_tradnl" altLang="en-US" sz="1800" smtClean="0"/>
              <a:t> Para todo   c </a:t>
            </a:r>
            <a:r>
              <a:rPr lang="es-ES_tradnl" altLang="en-US" sz="1800" smtClean="0">
                <a:sym typeface="Symbol" panose="05050102010706020507" pitchFamily="18" charset="2"/>
              </a:rPr>
              <a:t></a:t>
            </a:r>
            <a:r>
              <a:rPr lang="es-ES_tradnl" altLang="en-US" sz="1800" smtClean="0"/>
              <a:t> LISTACIRCULAR,  </a:t>
            </a:r>
            <a:r>
              <a:rPr lang="es-ES_tradnl" altLang="en-US" sz="1800" smtClean="0">
                <a:sym typeface="Symbol" panose="05050102010706020507" pitchFamily="18" charset="2"/>
              </a:rPr>
              <a:t></a:t>
            </a:r>
            <a:r>
              <a:rPr lang="es-ES_tradnl" altLang="en-US" sz="1800" smtClean="0"/>
              <a:t>  i,j </a:t>
            </a:r>
            <a:r>
              <a:rPr lang="es-ES_tradnl" altLang="en-US" sz="1800" smtClean="0">
                <a:sym typeface="Symbol" panose="05050102010706020507" pitchFamily="18" charset="2"/>
              </a:rPr>
              <a:t></a:t>
            </a:r>
            <a:r>
              <a:rPr lang="es-ES_tradnl" altLang="en-US" sz="1800" smtClean="0"/>
              <a:t> ITEM</a:t>
            </a:r>
          </a:p>
          <a:p>
            <a:pPr eaLnBrk="1" hangingPunct="1">
              <a:buFontTx/>
              <a:buNone/>
            </a:pP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ESLCVACIA(LCVACIA) 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TRUE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ESLCVACIA(LCINSERTAR(c,i))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FALSE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LCBORRAR(LCVACIA)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LCVACIA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LCBORRAR(LCINSERTAR(c,i))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c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 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LCVALOR(LCVACIA)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indefinido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LCVALOR(LCINSERTAR(c,i))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i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 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LCROTAR(LCVACIA)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LCVACIA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LCROTAR(LCINSERTAR(LCVACIA,i))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LCINSERTAR(LCVACIA,i)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	LCROTAR(LCINSERTAR(LCINSERTAR(c,i),j)) 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                   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				LCINSERTAR(LCROTAR(LCINSERTAR(c,j)),i)</a:t>
            </a:r>
            <a:endParaRPr lang="en-US" altLang="en-US" sz="180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0" y="2420938"/>
            <a:ext cx="9144000" cy="1371600"/>
          </a:xfrm>
        </p:spPr>
        <p:txBody>
          <a:bodyPr/>
          <a:lstStyle/>
          <a:p>
            <a:pPr algn="ctr"/>
            <a:r>
              <a:rPr lang="es-AR" altLang="en-US" smtClean="0"/>
              <a:t>ADT  FILA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2470150" y="6146800"/>
            <a:ext cx="590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07950" y="4797425"/>
            <a:ext cx="972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1201738" y="4814888"/>
            <a:ext cx="761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107950" y="4003675"/>
            <a:ext cx="972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179388" y="2968625"/>
            <a:ext cx="9107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 b="1">
                <a:solidFill>
                  <a:srgbClr val="CC0099"/>
                </a:solidFill>
              </a:rPr>
              <a:t>LCROT(</a:t>
            </a:r>
            <a:r>
              <a:rPr lang="es-AR" altLang="es-AR" sz="2600"/>
              <a:t>        					                      </a:t>
            </a:r>
            <a:r>
              <a:rPr lang="es-ES_tradnl" altLang="es-AR" sz="2600"/>
              <a:t>  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2771775" y="29972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3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1547813" y="2997200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4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3687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57200"/>
            <a:ext cx="8229600" cy="1371600"/>
          </a:xfrm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LISTA CIRCULAR 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23850" y="1700213"/>
            <a:ext cx="8640763" cy="12001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CC0099"/>
                </a:solidFill>
              </a:rPr>
              <a:t>LCROTAR(</a:t>
            </a:r>
            <a:r>
              <a:rPr lang="es-ES_tradnl" altLang="en-US" sz="1800"/>
              <a:t>LCVACIA</a:t>
            </a:r>
            <a:r>
              <a:rPr lang="es-ES_tradnl" altLang="en-US" sz="1800">
                <a:solidFill>
                  <a:srgbClr val="CC0099"/>
                </a:solidFill>
              </a:rPr>
              <a:t>)</a:t>
            </a:r>
            <a:r>
              <a:rPr lang="es-ES_tradnl" altLang="en-US" sz="1800"/>
              <a:t>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LCVACIA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CC0099"/>
                </a:solidFill>
              </a:rPr>
              <a:t>LCROTAR(</a:t>
            </a:r>
            <a:r>
              <a:rPr lang="es-ES_tradnl" altLang="en-US" sz="1800"/>
              <a:t>LCINSERTAR(LCVACIA,i)</a:t>
            </a:r>
            <a:r>
              <a:rPr lang="es-ES_tradnl" altLang="en-US" sz="1800">
                <a:solidFill>
                  <a:srgbClr val="CC0099"/>
                </a:solidFill>
              </a:rPr>
              <a:t>)</a:t>
            </a:r>
            <a:r>
              <a:rPr lang="es-ES_tradnl" altLang="en-US" sz="1800"/>
              <a:t>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LCINSERTAR(LCVACIA,i)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CC0099"/>
                </a:solidFill>
              </a:rPr>
              <a:t>LCROTAR(</a:t>
            </a:r>
            <a:r>
              <a:rPr lang="es-ES_tradnl" altLang="en-US" sz="1800"/>
              <a:t>LCINSERTAR(LCINSERTAR(</a:t>
            </a:r>
            <a:r>
              <a:rPr lang="es-ES_tradnl" altLang="en-US" sz="1800" b="1">
                <a:solidFill>
                  <a:srgbClr val="008000"/>
                </a:solidFill>
              </a:rPr>
              <a:t>c</a:t>
            </a:r>
            <a:r>
              <a:rPr lang="es-ES_tradnl" altLang="en-US" sz="1800"/>
              <a:t>,</a:t>
            </a:r>
            <a:r>
              <a:rPr lang="es-ES_tradnl" altLang="en-US" sz="1800" b="1">
                <a:solidFill>
                  <a:srgbClr val="CC3300"/>
                </a:solidFill>
              </a:rPr>
              <a:t>i</a:t>
            </a:r>
            <a:r>
              <a:rPr lang="es-ES_tradnl" altLang="en-US" sz="1800"/>
              <a:t>),</a:t>
            </a:r>
            <a:r>
              <a:rPr lang="es-ES_tradnl" altLang="en-US" sz="1800" b="1">
                <a:solidFill>
                  <a:srgbClr val="0000FF"/>
                </a:solidFill>
              </a:rPr>
              <a:t>j</a:t>
            </a:r>
            <a:r>
              <a:rPr lang="es-ES_tradnl" altLang="en-US" sz="1800"/>
              <a:t>)</a:t>
            </a:r>
            <a:r>
              <a:rPr lang="es-ES_tradnl" altLang="en-US" sz="1800">
                <a:solidFill>
                  <a:srgbClr val="CC0099"/>
                </a:solidFill>
              </a:rPr>
              <a:t>)</a:t>
            </a:r>
            <a:r>
              <a:rPr lang="es-ES_tradnl" altLang="en-US" sz="1800"/>
              <a:t> 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                   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				LCINSERTAR(</a:t>
            </a:r>
            <a:r>
              <a:rPr lang="es-ES_tradnl" altLang="en-US" sz="1800">
                <a:solidFill>
                  <a:srgbClr val="CC0099"/>
                </a:solidFill>
              </a:rPr>
              <a:t>LCROTAR(</a:t>
            </a:r>
            <a:r>
              <a:rPr lang="es-ES_tradnl" altLang="en-US" sz="1800"/>
              <a:t>LCINSERTAR(</a:t>
            </a:r>
            <a:r>
              <a:rPr lang="es-ES_tradnl" altLang="en-US" sz="1800" b="1">
                <a:solidFill>
                  <a:srgbClr val="008000"/>
                </a:solidFill>
              </a:rPr>
              <a:t>c</a:t>
            </a:r>
            <a:r>
              <a:rPr lang="es-ES_tradnl" altLang="en-US" sz="1800"/>
              <a:t>,</a:t>
            </a:r>
            <a:r>
              <a:rPr lang="es-ES_tradnl" altLang="en-US" sz="1800" b="1">
                <a:solidFill>
                  <a:srgbClr val="0000FF"/>
                </a:solidFill>
              </a:rPr>
              <a:t>j</a:t>
            </a:r>
            <a:r>
              <a:rPr lang="es-ES_tradnl" altLang="en-US" sz="1800"/>
              <a:t>)</a:t>
            </a:r>
            <a:r>
              <a:rPr lang="es-ES_tradnl" altLang="en-US" sz="1800">
                <a:solidFill>
                  <a:srgbClr val="CC0099"/>
                </a:solidFill>
              </a:rPr>
              <a:t>)</a:t>
            </a:r>
            <a:r>
              <a:rPr lang="es-ES_tradnl" altLang="en-US" sz="1800"/>
              <a:t>,</a:t>
            </a:r>
            <a:r>
              <a:rPr lang="es-ES_tradnl" altLang="en-US" sz="1800" b="1">
                <a:solidFill>
                  <a:srgbClr val="CC3300"/>
                </a:solidFill>
              </a:rPr>
              <a:t>i</a:t>
            </a:r>
            <a:r>
              <a:rPr lang="es-ES_tradnl" altLang="en-US" sz="1800"/>
              <a:t>)</a:t>
            </a:r>
            <a:endParaRPr lang="es-ES" altLang="en-US" sz="1800"/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3924300" y="2997200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5076825" y="301307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6127750" y="3054350"/>
            <a:ext cx="792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3924300" y="2997200"/>
            <a:ext cx="3960813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7985125" y="2997200"/>
            <a:ext cx="360363" cy="504825"/>
          </a:xfrm>
          <a:prstGeom prst="rect">
            <a:avLst/>
          </a:prstGeom>
          <a:solidFill>
            <a:srgbClr val="CC33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8459788" y="2997200"/>
            <a:ext cx="360362" cy="5048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19 CuadroTexto"/>
          <p:cNvSpPr txBox="1">
            <a:spLocks noChangeArrowheads="1"/>
          </p:cNvSpPr>
          <p:nvPr/>
        </p:nvSpPr>
        <p:spPr bwMode="auto">
          <a:xfrm>
            <a:off x="1189038" y="4005263"/>
            <a:ext cx="9107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 b="1">
                <a:solidFill>
                  <a:srgbClr val="CC0099"/>
                </a:solidFill>
              </a:rPr>
              <a:t>LCROT(</a:t>
            </a:r>
            <a:r>
              <a:rPr lang="es-AR" altLang="es-AR" sz="2600"/>
              <a:t>                         		                      </a:t>
            </a:r>
            <a:r>
              <a:rPr lang="es-ES_tradnl" altLang="es-AR" sz="2600"/>
              <a:t>   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12" name="19 CuadroTexto"/>
          <p:cNvSpPr txBox="1">
            <a:spLocks noChangeArrowheads="1"/>
          </p:cNvSpPr>
          <p:nvPr/>
        </p:nvSpPr>
        <p:spPr bwMode="auto">
          <a:xfrm>
            <a:off x="2628900" y="4003675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, </a:t>
            </a:r>
            <a:r>
              <a:rPr lang="es-AR" altLang="es-AR" sz="2400" b="1">
                <a:solidFill>
                  <a:srgbClr val="0000FF"/>
                </a:solidFill>
              </a:rPr>
              <a:t>4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3" name="19 CuadroTexto"/>
          <p:cNvSpPr txBox="1">
            <a:spLocks noChangeArrowheads="1"/>
          </p:cNvSpPr>
          <p:nvPr/>
        </p:nvSpPr>
        <p:spPr bwMode="auto">
          <a:xfrm>
            <a:off x="3781425" y="4003675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4" name="19 CuadroTexto"/>
          <p:cNvSpPr txBox="1">
            <a:spLocks noChangeArrowheads="1"/>
          </p:cNvSpPr>
          <p:nvPr/>
        </p:nvSpPr>
        <p:spPr bwMode="auto">
          <a:xfrm>
            <a:off x="4933950" y="401955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5" name="19 CuadroTexto"/>
          <p:cNvSpPr txBox="1">
            <a:spLocks noChangeArrowheads="1"/>
          </p:cNvSpPr>
          <p:nvPr/>
        </p:nvSpPr>
        <p:spPr bwMode="auto">
          <a:xfrm>
            <a:off x="5984875" y="4060825"/>
            <a:ext cx="792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  <p:sp>
        <p:nvSpPr>
          <p:cNvPr id="51248" name="Rectangle 48"/>
          <p:cNvSpPr>
            <a:spLocks noChangeArrowheads="1"/>
          </p:cNvSpPr>
          <p:nvPr/>
        </p:nvSpPr>
        <p:spPr bwMode="auto">
          <a:xfrm>
            <a:off x="5005388" y="4005263"/>
            <a:ext cx="2160587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7308850" y="3990975"/>
            <a:ext cx="360363" cy="504825"/>
          </a:xfrm>
          <a:prstGeom prst="rect">
            <a:avLst/>
          </a:prstGeom>
          <a:solidFill>
            <a:srgbClr val="CC33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7842250" y="4005263"/>
            <a:ext cx="360363" cy="5048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" name="19 CuadroTexto"/>
          <p:cNvSpPr txBox="1">
            <a:spLocks noChangeArrowheads="1"/>
          </p:cNvSpPr>
          <p:nvPr/>
        </p:nvSpPr>
        <p:spPr bwMode="auto">
          <a:xfrm>
            <a:off x="2339975" y="4799013"/>
            <a:ext cx="66246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 b="1">
                <a:solidFill>
                  <a:srgbClr val="CC0099"/>
                </a:solidFill>
              </a:rPr>
              <a:t>LCROT(</a:t>
            </a:r>
            <a:r>
              <a:rPr lang="es-AR" altLang="es-AR" sz="2600"/>
              <a:t>                                         </a:t>
            </a:r>
            <a:r>
              <a:rPr lang="es-ES_tradnl" altLang="es-AR" sz="2600"/>
              <a:t> 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17" name="19 CuadroTexto"/>
          <p:cNvSpPr txBox="1">
            <a:spLocks noChangeArrowheads="1"/>
          </p:cNvSpPr>
          <p:nvPr/>
        </p:nvSpPr>
        <p:spPr bwMode="auto">
          <a:xfrm>
            <a:off x="3635375" y="4816475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, </a:t>
            </a:r>
            <a:r>
              <a:rPr lang="es-AR" altLang="es-AR" sz="2400" b="1">
                <a:solidFill>
                  <a:srgbClr val="0000FF"/>
                </a:solidFill>
              </a:rPr>
              <a:t>4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8" name="19 CuadroTexto"/>
          <p:cNvSpPr txBox="1">
            <a:spLocks noChangeArrowheads="1"/>
          </p:cNvSpPr>
          <p:nvPr/>
        </p:nvSpPr>
        <p:spPr bwMode="auto">
          <a:xfrm>
            <a:off x="4716463" y="4830763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5795963" y="4868863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  <p:sp>
        <p:nvSpPr>
          <p:cNvPr id="51257" name="Rectangle 57"/>
          <p:cNvSpPr>
            <a:spLocks noChangeArrowheads="1"/>
          </p:cNvSpPr>
          <p:nvPr/>
        </p:nvSpPr>
        <p:spPr bwMode="auto">
          <a:xfrm>
            <a:off x="5795963" y="4824413"/>
            <a:ext cx="649287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6588125" y="4872038"/>
            <a:ext cx="360363" cy="504825"/>
          </a:xfrm>
          <a:prstGeom prst="rect">
            <a:avLst/>
          </a:prstGeom>
          <a:solidFill>
            <a:srgbClr val="CC33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9" name="Rectangle 59"/>
          <p:cNvSpPr>
            <a:spLocks noChangeArrowheads="1"/>
          </p:cNvSpPr>
          <p:nvPr/>
        </p:nvSpPr>
        <p:spPr bwMode="auto">
          <a:xfrm>
            <a:off x="7164388" y="4872038"/>
            <a:ext cx="360362" cy="5048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" name="19 CuadroTexto"/>
          <p:cNvSpPr txBox="1">
            <a:spLocks noChangeArrowheads="1"/>
          </p:cNvSpPr>
          <p:nvPr/>
        </p:nvSpPr>
        <p:spPr bwMode="auto">
          <a:xfrm>
            <a:off x="107950" y="5451475"/>
            <a:ext cx="972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22" name="19 CuadroTexto"/>
          <p:cNvSpPr txBox="1">
            <a:spLocks noChangeArrowheads="1"/>
          </p:cNvSpPr>
          <p:nvPr/>
        </p:nvSpPr>
        <p:spPr bwMode="auto">
          <a:xfrm>
            <a:off x="1201738" y="5411788"/>
            <a:ext cx="761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                      ,</a:t>
            </a:r>
            <a:r>
              <a:rPr lang="es-AR" altLang="es-AR" sz="2400" b="1">
                <a:solidFill>
                  <a:srgbClr val="CC3300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3" name="19 CuadroTexto"/>
          <p:cNvSpPr txBox="1">
            <a:spLocks noChangeArrowheads="1"/>
          </p:cNvSpPr>
          <p:nvPr/>
        </p:nvSpPr>
        <p:spPr bwMode="auto">
          <a:xfrm>
            <a:off x="3535363" y="5414963"/>
            <a:ext cx="66246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 b="1">
                <a:solidFill>
                  <a:srgbClr val="CC0099"/>
                </a:solidFill>
              </a:rPr>
              <a:t>LCROT(</a:t>
            </a:r>
            <a:r>
              <a:rPr lang="es-AR" altLang="es-AR" sz="2600"/>
              <a:t>                                         </a:t>
            </a:r>
            <a:r>
              <a:rPr lang="es-ES_tradnl" altLang="es-AR" sz="2600"/>
              <a:t>  </a:t>
            </a:r>
            <a:r>
              <a:rPr lang="es-ES_tradnl" altLang="es-AR" sz="2600" b="1">
                <a:solidFill>
                  <a:srgbClr val="CC0099"/>
                </a:solidFill>
              </a:rPr>
              <a:t>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24" name="19 CuadroTexto"/>
          <p:cNvSpPr txBox="1">
            <a:spLocks noChangeArrowheads="1"/>
          </p:cNvSpPr>
          <p:nvPr/>
        </p:nvSpPr>
        <p:spPr bwMode="auto">
          <a:xfrm>
            <a:off x="2411413" y="5430838"/>
            <a:ext cx="590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</a:t>
            </a:r>
            <a:r>
              <a:rPr lang="es-AR" altLang="es-AR" sz="2400" b="1">
                <a:solidFill>
                  <a:srgbClr val="CC0099"/>
                </a:solidFill>
              </a:rPr>
              <a:t>)</a:t>
            </a:r>
            <a:r>
              <a:rPr lang="es-AR" altLang="es-AR" sz="2400"/>
              <a:t>   , </a:t>
            </a:r>
            <a:r>
              <a:rPr lang="es-AR" altLang="es-AR" sz="2400" b="1">
                <a:solidFill>
                  <a:srgbClr val="CC3300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5" name="19 CuadroTexto"/>
          <p:cNvSpPr txBox="1">
            <a:spLocks noChangeArrowheads="1"/>
          </p:cNvSpPr>
          <p:nvPr/>
        </p:nvSpPr>
        <p:spPr bwMode="auto">
          <a:xfrm>
            <a:off x="5003800" y="5434013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0000FF"/>
                </a:solidFill>
              </a:rPr>
              <a:t>4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6" name="19 CuadroTexto"/>
          <p:cNvSpPr txBox="1">
            <a:spLocks noChangeArrowheads="1"/>
          </p:cNvSpPr>
          <p:nvPr/>
        </p:nvSpPr>
        <p:spPr bwMode="auto">
          <a:xfrm>
            <a:off x="6048375" y="5468938"/>
            <a:ext cx="792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  <p:sp>
        <p:nvSpPr>
          <p:cNvPr id="27" name="19 CuadroTexto"/>
          <p:cNvSpPr txBox="1">
            <a:spLocks noChangeArrowheads="1"/>
          </p:cNvSpPr>
          <p:nvPr/>
        </p:nvSpPr>
        <p:spPr bwMode="auto">
          <a:xfrm>
            <a:off x="107950" y="6113463"/>
            <a:ext cx="972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28" name="19 CuadroTexto"/>
          <p:cNvSpPr txBox="1">
            <a:spLocks noChangeArrowheads="1"/>
          </p:cNvSpPr>
          <p:nvPr/>
        </p:nvSpPr>
        <p:spPr bwMode="auto">
          <a:xfrm>
            <a:off x="1201738" y="6130925"/>
            <a:ext cx="761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9" name="19 CuadroTexto"/>
          <p:cNvSpPr txBox="1">
            <a:spLocks noChangeArrowheads="1"/>
          </p:cNvSpPr>
          <p:nvPr/>
        </p:nvSpPr>
        <p:spPr bwMode="auto">
          <a:xfrm>
            <a:off x="4787900" y="6119813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0000FF"/>
                </a:solidFill>
              </a:rPr>
              <a:t>4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30" name="19 CuadroTexto"/>
          <p:cNvSpPr txBox="1">
            <a:spLocks noChangeArrowheads="1"/>
          </p:cNvSpPr>
          <p:nvPr/>
        </p:nvSpPr>
        <p:spPr bwMode="auto">
          <a:xfrm>
            <a:off x="5795963" y="6161088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3" grpId="0"/>
      <p:bldP spid="4" grpId="0"/>
      <p:bldP spid="5" grpId="0"/>
      <p:bldP spid="6" grpId="0"/>
      <p:bldP spid="7" grpId="0"/>
      <p:bldP spid="51219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>
            <a:spLocks noChangeArrowheads="1"/>
          </p:cNvSpPr>
          <p:nvPr/>
        </p:nvSpPr>
        <p:spPr bwMode="auto">
          <a:xfrm>
            <a:off x="1081088" y="5399088"/>
            <a:ext cx="538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37891" name="Oval 10"/>
          <p:cNvSpPr>
            <a:spLocks noChangeArrowheads="1"/>
          </p:cNvSpPr>
          <p:nvPr/>
        </p:nvSpPr>
        <p:spPr bwMode="auto">
          <a:xfrm>
            <a:off x="5095875" y="2044700"/>
            <a:ext cx="1439863" cy="151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7892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5138" y="4235450"/>
            <a:ext cx="338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LCVACIA: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528638" y="4832350"/>
            <a:ext cx="20161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LCVACIA();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4735513" y="2403475"/>
            <a:ext cx="719137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85825" y="5668963"/>
            <a:ext cx="1382713" cy="765175"/>
            <a:chOff x="657" y="2750"/>
            <a:chExt cx="600" cy="481"/>
          </a:xfrm>
        </p:grpSpPr>
        <p:cxnSp>
          <p:nvCxnSpPr>
            <p:cNvPr id="37906" name="41 Conector angular"/>
            <p:cNvCxnSpPr>
              <a:cxnSpLocks noChangeShapeType="1"/>
            </p:cNvCxnSpPr>
            <p:nvPr/>
          </p:nvCxnSpPr>
          <p:spPr bwMode="auto">
            <a:xfrm>
              <a:off x="975" y="2840"/>
              <a:ext cx="207" cy="31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7" name="Text Box 9"/>
            <p:cNvSpPr txBox="1">
              <a:spLocks noChangeArrowheads="1"/>
            </p:cNvSpPr>
            <p:nvPr/>
          </p:nvSpPr>
          <p:spPr bwMode="auto">
            <a:xfrm>
              <a:off x="657" y="2750"/>
              <a:ext cx="346" cy="173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>
              <a:off x="1120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1121" y="31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>
              <a:off x="1120" y="32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7" name="Rectangle 23"/>
          <p:cNvSpPr>
            <a:spLocks noChangeArrowheads="1"/>
          </p:cNvSpPr>
          <p:nvPr/>
        </p:nvSpPr>
        <p:spPr bwMode="auto">
          <a:xfrm>
            <a:off x="1744663" y="2582863"/>
            <a:ext cx="57610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s-ES" alt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>
              <a:latin typeface="Consolas" panose="020B0609020204030204" pitchFamily="49" charset="0"/>
            </a:endParaRPr>
          </a:p>
        </p:txBody>
      </p:sp>
      <p:sp>
        <p:nvSpPr>
          <p:cNvPr id="3" name="11 CuadroTexto"/>
          <p:cNvSpPr txBox="1">
            <a:spLocks noChangeArrowheads="1"/>
          </p:cNvSpPr>
          <p:nvPr/>
        </p:nvSpPr>
        <p:spPr bwMode="auto">
          <a:xfrm>
            <a:off x="4481513" y="4232275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>
                <a:solidFill>
                  <a:schemeClr val="tx2"/>
                </a:solidFill>
              </a:rPr>
              <a:t>TIPIFICACIÓN DE LC</a:t>
            </a:r>
            <a:endParaRPr lang="es-ES_tradnl" altLang="en-US" sz="2400" b="1">
              <a:solidFill>
                <a:schemeClr val="tx2"/>
              </a:solidFill>
            </a:endParaRPr>
          </a:p>
        </p:txBody>
      </p:sp>
      <p:sp>
        <p:nvSpPr>
          <p:cNvPr id="4" name="11 CuadroTexto"/>
          <p:cNvSpPr txBox="1">
            <a:spLocks noChangeArrowheads="1"/>
          </p:cNvSpPr>
          <p:nvPr/>
        </p:nvSpPr>
        <p:spPr bwMode="auto">
          <a:xfrm>
            <a:off x="4176713" y="4735513"/>
            <a:ext cx="3794125" cy="2032000"/>
          </a:xfrm>
          <a:prstGeom prst="rect">
            <a:avLst/>
          </a:prstGeom>
          <a:noFill/>
          <a:ln w="9525">
            <a:solidFill>
              <a:srgbClr val="33CC3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const item indefinido=-9999;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struct nodo { ...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typedef struct{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 nodo* cabecera;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 int longitud;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}LC; </a:t>
            </a:r>
            <a:endParaRPr lang="es-ES_tradnl" altLang="en-US" sz="180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>
            <a:spLocks noChangeArrowheads="1"/>
          </p:cNvSpPr>
          <p:nvPr/>
        </p:nvSpPr>
        <p:spPr bwMode="auto">
          <a:xfrm>
            <a:off x="931863" y="559435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0  </a:t>
            </a:r>
            <a:r>
              <a:rPr lang="es-ES" altLang="en-US" sz="1800"/>
              <a:t>|</a:t>
            </a:r>
            <a:endParaRPr lang="en-US" altLang="en-US" sz="1800"/>
          </a:p>
        </p:txBody>
      </p:sp>
      <p:sp>
        <p:nvSpPr>
          <p:cNvPr id="21" name="6 Flecha circular"/>
          <p:cNvSpPr/>
          <p:nvPr/>
        </p:nvSpPr>
        <p:spPr>
          <a:xfrm rot="16200000">
            <a:off x="4165600" y="1776413"/>
            <a:ext cx="2201863" cy="2179637"/>
          </a:xfrm>
          <a:prstGeom prst="circularArrow">
            <a:avLst>
              <a:gd name="adj1" fmla="val 4611"/>
              <a:gd name="adj2" fmla="val 483185"/>
              <a:gd name="adj3" fmla="val 20388952"/>
              <a:gd name="adj4" fmla="val 17577220"/>
              <a:gd name="adj5" fmla="val 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8 Llamada con línea 1"/>
          <p:cNvSpPr/>
          <p:nvPr/>
        </p:nvSpPr>
        <p:spPr>
          <a:xfrm>
            <a:off x="1930400" y="2568575"/>
            <a:ext cx="1655763" cy="504825"/>
          </a:xfrm>
          <a:prstGeom prst="borderCallout1">
            <a:avLst>
              <a:gd name="adj1" fmla="val 49377"/>
              <a:gd name="adj2" fmla="val 101398"/>
              <a:gd name="adj3" fmla="val 48209"/>
              <a:gd name="adj4" fmla="val 1611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Ventana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903" name="11 CuadroTexto"/>
          <p:cNvSpPr txBox="1">
            <a:spLocks noChangeArrowheads="1"/>
          </p:cNvSpPr>
          <p:nvPr/>
        </p:nvSpPr>
        <p:spPr bwMode="auto">
          <a:xfrm>
            <a:off x="5245100" y="1747838"/>
            <a:ext cx="1638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/>
              <a:t>LCINSERTAR</a:t>
            </a:r>
          </a:p>
        </p:txBody>
      </p:sp>
      <p:sp>
        <p:nvSpPr>
          <p:cNvPr id="37904" name="11 CuadroTexto"/>
          <p:cNvSpPr txBox="1">
            <a:spLocks noChangeArrowheads="1"/>
          </p:cNvSpPr>
          <p:nvPr/>
        </p:nvSpPr>
        <p:spPr bwMode="auto">
          <a:xfrm>
            <a:off x="5246688" y="3562350"/>
            <a:ext cx="1638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/>
              <a:t>LCROTAR</a:t>
            </a:r>
          </a:p>
        </p:txBody>
      </p:sp>
      <p:sp>
        <p:nvSpPr>
          <p:cNvPr id="27" name="6 Flecha circular"/>
          <p:cNvSpPr/>
          <p:nvPr/>
        </p:nvSpPr>
        <p:spPr>
          <a:xfrm rot="5400000" flipV="1">
            <a:off x="4164807" y="1658144"/>
            <a:ext cx="2203450" cy="2179637"/>
          </a:xfrm>
          <a:prstGeom prst="circularArrow">
            <a:avLst>
              <a:gd name="adj1" fmla="val 4611"/>
              <a:gd name="adj2" fmla="val 483185"/>
              <a:gd name="adj3" fmla="val 20388952"/>
              <a:gd name="adj4" fmla="val 17577220"/>
              <a:gd name="adj5" fmla="val 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2" grpId="0" animBg="1"/>
      <p:bldP spid="3" grpId="0"/>
      <p:bldP spid="4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LCINSERTAR: LISTACIRCULAR X ITEM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538163" y="2205038"/>
            <a:ext cx="4105275" cy="40005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LCINSERTAR(LC L, item x);</a:t>
            </a: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323850" y="3068638"/>
            <a:ext cx="1584325" cy="1223962"/>
            <a:chOff x="204" y="1933"/>
            <a:chExt cx="998" cy="771"/>
          </a:xfrm>
        </p:grpSpPr>
        <p:sp>
          <p:nvSpPr>
            <p:cNvPr id="38964" name="Oval 2"/>
            <p:cNvSpPr>
              <a:spLocks noChangeArrowheads="1"/>
            </p:cNvSpPr>
            <p:nvPr/>
          </p:nvSpPr>
          <p:spPr bwMode="auto">
            <a:xfrm>
              <a:off x="431" y="1933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38965" name="Oval 6"/>
            <p:cNvSpPr>
              <a:spLocks noChangeArrowheads="1"/>
            </p:cNvSpPr>
            <p:nvPr/>
          </p:nvSpPr>
          <p:spPr bwMode="auto">
            <a:xfrm>
              <a:off x="204" y="2115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</p:grpSp>
      <p:sp>
        <p:nvSpPr>
          <p:cNvPr id="3" name="11 CuadroTexto"/>
          <p:cNvSpPr txBox="1">
            <a:spLocks noChangeArrowheads="1"/>
          </p:cNvSpPr>
          <p:nvPr/>
        </p:nvSpPr>
        <p:spPr bwMode="auto">
          <a:xfrm>
            <a:off x="1908175" y="2774950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LCINSERTAR(L,a)</a:t>
            </a:r>
          </a:p>
        </p:txBody>
      </p:sp>
      <p:sp>
        <p:nvSpPr>
          <p:cNvPr id="305166" name="AutoShape 14"/>
          <p:cNvSpPr>
            <a:spLocks noChangeArrowheads="1"/>
          </p:cNvSpPr>
          <p:nvPr/>
        </p:nvSpPr>
        <p:spPr bwMode="auto">
          <a:xfrm>
            <a:off x="2195513" y="350043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3851275" y="3074988"/>
            <a:ext cx="1512888" cy="1223962"/>
            <a:chOff x="2426" y="1937"/>
            <a:chExt cx="953" cy="771"/>
          </a:xfrm>
        </p:grpSpPr>
        <p:sp>
          <p:nvSpPr>
            <p:cNvPr id="38962" name="Oval 17"/>
            <p:cNvSpPr>
              <a:spLocks noChangeArrowheads="1"/>
            </p:cNvSpPr>
            <p:nvPr/>
          </p:nvSpPr>
          <p:spPr bwMode="auto">
            <a:xfrm>
              <a:off x="2608" y="1937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38963" name="Oval 16"/>
            <p:cNvSpPr>
              <a:spLocks noChangeArrowheads="1"/>
            </p:cNvSpPr>
            <p:nvPr/>
          </p:nvSpPr>
          <p:spPr bwMode="auto">
            <a:xfrm>
              <a:off x="2426" y="2072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11" name="75 Grupo"/>
          <p:cNvGrpSpPr>
            <a:grpSpLocks/>
          </p:cNvGrpSpPr>
          <p:nvPr/>
        </p:nvGrpSpPr>
        <p:grpSpPr bwMode="auto">
          <a:xfrm>
            <a:off x="3706813" y="4440238"/>
            <a:ext cx="1595437" cy="1011237"/>
            <a:chOff x="619602" y="3786190"/>
            <a:chExt cx="1941011" cy="1010684"/>
          </a:xfrm>
        </p:grpSpPr>
        <p:sp>
          <p:nvSpPr>
            <p:cNvPr id="38955" name="Text Box 9"/>
            <p:cNvSpPr txBox="1">
              <a:spLocks noChangeArrowheads="1"/>
            </p:cNvSpPr>
            <p:nvPr/>
          </p:nvSpPr>
          <p:spPr bwMode="auto">
            <a:xfrm>
              <a:off x="619602" y="3786190"/>
              <a:ext cx="1001213" cy="272900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grpSp>
          <p:nvGrpSpPr>
            <p:cNvPr id="38956" name="Group 15"/>
            <p:cNvGrpSpPr>
              <a:grpSpLocks/>
            </p:cNvGrpSpPr>
            <p:nvPr/>
          </p:nvGrpSpPr>
          <p:grpSpPr bwMode="auto">
            <a:xfrm>
              <a:off x="1360463" y="4502152"/>
              <a:ext cx="1200150" cy="274638"/>
              <a:chOff x="839" y="2160"/>
              <a:chExt cx="756" cy="173"/>
            </a:xfrm>
          </p:grpSpPr>
          <p:sp>
            <p:nvSpPr>
              <p:cNvPr id="38960" name="Text Box 16"/>
              <p:cNvSpPr txBox="1">
                <a:spLocks noChangeArrowheads="1"/>
              </p:cNvSpPr>
              <p:nvPr/>
            </p:nvSpPr>
            <p:spPr bwMode="auto">
              <a:xfrm>
                <a:off x="839" y="2160"/>
                <a:ext cx="691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600"/>
              </a:p>
            </p:txBody>
          </p:sp>
          <p:sp>
            <p:nvSpPr>
              <p:cNvPr id="38961" name="Text Box 17"/>
              <p:cNvSpPr txBox="1">
                <a:spLocks noChangeArrowheads="1"/>
              </p:cNvSpPr>
              <p:nvPr/>
            </p:nvSpPr>
            <p:spPr bwMode="auto">
              <a:xfrm>
                <a:off x="1487" y="2160"/>
                <a:ext cx="108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8957" name="Text Box 22"/>
            <p:cNvSpPr txBox="1">
              <a:spLocks noChangeArrowheads="1"/>
            </p:cNvSpPr>
            <p:nvPr/>
          </p:nvSpPr>
          <p:spPr bwMode="auto">
            <a:xfrm>
              <a:off x="1791934" y="4430362"/>
              <a:ext cx="378545" cy="36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a</a:t>
              </a:r>
            </a:p>
          </p:txBody>
        </p:sp>
        <p:cxnSp>
          <p:nvCxnSpPr>
            <p:cNvPr id="39" name="38 Conector curvado"/>
            <p:cNvCxnSpPr/>
            <p:nvPr/>
          </p:nvCxnSpPr>
          <p:spPr>
            <a:xfrm flipH="1">
              <a:off x="1361242" y="4639798"/>
              <a:ext cx="1199371" cy="1586"/>
            </a:xfrm>
            <a:prstGeom prst="curvedConnector5">
              <a:avLst>
                <a:gd name="adj1" fmla="val -19048"/>
                <a:gd name="adj2" fmla="val 23042758"/>
                <a:gd name="adj3" fmla="val 1190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41 Conector angular"/>
            <p:cNvCxnSpPr>
              <a:stCxn id="38955" idx="3"/>
              <a:endCxn id="38957" idx="0"/>
            </p:cNvCxnSpPr>
            <p:nvPr/>
          </p:nvCxnSpPr>
          <p:spPr>
            <a:xfrm>
              <a:off x="1620044" y="3922640"/>
              <a:ext cx="361163" cy="5077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457200" y="4508500"/>
            <a:ext cx="1377950" cy="763588"/>
            <a:chOff x="657" y="2750"/>
            <a:chExt cx="600" cy="481"/>
          </a:xfrm>
        </p:grpSpPr>
        <p:cxnSp>
          <p:nvCxnSpPr>
            <p:cNvPr id="38950" name="41 Conector angular"/>
            <p:cNvCxnSpPr>
              <a:cxnSpLocks noChangeShapeType="1"/>
            </p:cNvCxnSpPr>
            <p:nvPr/>
          </p:nvCxnSpPr>
          <p:spPr bwMode="auto">
            <a:xfrm>
              <a:off x="975" y="2840"/>
              <a:ext cx="207" cy="31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51" name="Text Box 9"/>
            <p:cNvSpPr txBox="1">
              <a:spLocks noChangeArrowheads="1"/>
            </p:cNvSpPr>
            <p:nvPr/>
          </p:nvSpPr>
          <p:spPr bwMode="auto">
            <a:xfrm>
              <a:off x="657" y="2750"/>
              <a:ext cx="346" cy="173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sp>
          <p:nvSpPr>
            <p:cNvPr id="38952" name="Line 43"/>
            <p:cNvSpPr>
              <a:spLocks noChangeShapeType="1"/>
            </p:cNvSpPr>
            <p:nvPr/>
          </p:nvSpPr>
          <p:spPr bwMode="auto">
            <a:xfrm>
              <a:off x="1120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Line 44"/>
            <p:cNvSpPr>
              <a:spLocks noChangeShapeType="1"/>
            </p:cNvSpPr>
            <p:nvPr/>
          </p:nvSpPr>
          <p:spPr bwMode="auto">
            <a:xfrm>
              <a:off x="1121" y="31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Line 45"/>
            <p:cNvSpPr>
              <a:spLocks noChangeShapeType="1"/>
            </p:cNvSpPr>
            <p:nvPr/>
          </p:nvSpPr>
          <p:spPr bwMode="auto">
            <a:xfrm>
              <a:off x="1120" y="32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11 CuadroTexto"/>
          <p:cNvSpPr txBox="1">
            <a:spLocks noChangeArrowheads="1"/>
          </p:cNvSpPr>
          <p:nvPr/>
        </p:nvSpPr>
        <p:spPr bwMode="auto">
          <a:xfrm>
            <a:off x="5364163" y="278130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LCINSERTAR(L,b)</a:t>
            </a:r>
          </a:p>
        </p:txBody>
      </p:sp>
      <p:sp>
        <p:nvSpPr>
          <p:cNvPr id="305200" name="AutoShape 48"/>
          <p:cNvSpPr>
            <a:spLocks noChangeArrowheads="1"/>
          </p:cNvSpPr>
          <p:nvPr/>
        </p:nvSpPr>
        <p:spPr bwMode="auto">
          <a:xfrm>
            <a:off x="5653088" y="350678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7308850" y="2787650"/>
            <a:ext cx="1584325" cy="1517650"/>
            <a:chOff x="4604" y="1756"/>
            <a:chExt cx="998" cy="956"/>
          </a:xfrm>
        </p:grpSpPr>
        <p:sp>
          <p:nvSpPr>
            <p:cNvPr id="38947" name="Oval 49"/>
            <p:cNvSpPr>
              <a:spLocks noChangeArrowheads="1"/>
            </p:cNvSpPr>
            <p:nvPr/>
          </p:nvSpPr>
          <p:spPr bwMode="auto">
            <a:xfrm>
              <a:off x="4785" y="1941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38948" name="Oval 50"/>
            <p:cNvSpPr>
              <a:spLocks noChangeArrowheads="1"/>
            </p:cNvSpPr>
            <p:nvPr/>
          </p:nvSpPr>
          <p:spPr bwMode="auto">
            <a:xfrm>
              <a:off x="4604" y="2073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38949" name="Oval 51"/>
            <p:cNvSpPr>
              <a:spLocks noChangeArrowheads="1"/>
            </p:cNvSpPr>
            <p:nvPr/>
          </p:nvSpPr>
          <p:spPr bwMode="auto">
            <a:xfrm>
              <a:off x="5149" y="1756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16" name="74 Grupo"/>
          <p:cNvGrpSpPr>
            <a:grpSpLocks/>
          </p:cNvGrpSpPr>
          <p:nvPr/>
        </p:nvGrpSpPr>
        <p:grpSpPr bwMode="auto">
          <a:xfrm>
            <a:off x="6946900" y="4511675"/>
            <a:ext cx="1873250" cy="925513"/>
            <a:chOff x="3786182" y="3861599"/>
            <a:chExt cx="1873250" cy="924723"/>
          </a:xfrm>
        </p:grpSpPr>
        <p:grpSp>
          <p:nvGrpSpPr>
            <p:cNvPr id="38937" name="Group 46"/>
            <p:cNvGrpSpPr>
              <a:grpSpLocks/>
            </p:cNvGrpSpPr>
            <p:nvPr/>
          </p:nvGrpSpPr>
          <p:grpSpPr bwMode="auto">
            <a:xfrm>
              <a:off x="4867269" y="4498984"/>
              <a:ext cx="792163" cy="287338"/>
              <a:chOff x="4581" y="1777"/>
              <a:chExt cx="1260" cy="432"/>
            </a:xfrm>
          </p:grpSpPr>
          <p:sp>
            <p:nvSpPr>
              <p:cNvPr id="38945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38946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38938" name="Group 56"/>
            <p:cNvGrpSpPr>
              <a:grpSpLocks/>
            </p:cNvGrpSpPr>
            <p:nvPr/>
          </p:nvGrpSpPr>
          <p:grpSpPr bwMode="auto">
            <a:xfrm>
              <a:off x="3786182" y="4498984"/>
              <a:ext cx="792163" cy="287338"/>
              <a:chOff x="4581" y="1777"/>
              <a:chExt cx="1260" cy="432"/>
            </a:xfrm>
          </p:grpSpPr>
          <p:sp>
            <p:nvSpPr>
              <p:cNvPr id="38943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38944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8939" name="Line 59"/>
            <p:cNvSpPr>
              <a:spLocks noChangeShapeType="1"/>
            </p:cNvSpPr>
            <p:nvPr/>
          </p:nvSpPr>
          <p:spPr bwMode="auto">
            <a:xfrm>
              <a:off x="4576757" y="4641859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60 Conector curvado"/>
            <p:cNvCxnSpPr/>
            <p:nvPr/>
          </p:nvCxnSpPr>
          <p:spPr>
            <a:xfrm flipH="1">
              <a:off x="3786182" y="4641982"/>
              <a:ext cx="1873250" cy="1587"/>
            </a:xfrm>
            <a:prstGeom prst="curvedConnector5">
              <a:avLst>
                <a:gd name="adj1" fmla="val -12203"/>
                <a:gd name="adj2" fmla="val 23442632"/>
                <a:gd name="adj3" fmla="val 1122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1" name="Text Box 9"/>
            <p:cNvSpPr txBox="1">
              <a:spLocks noChangeArrowheads="1"/>
            </p:cNvSpPr>
            <p:nvPr/>
          </p:nvSpPr>
          <p:spPr bwMode="auto">
            <a:xfrm>
              <a:off x="4003670" y="3861599"/>
              <a:ext cx="846150" cy="271107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64" name="41 Conector angular"/>
            <p:cNvCxnSpPr>
              <a:stCxn id="38941" idx="3"/>
            </p:cNvCxnSpPr>
            <p:nvPr/>
          </p:nvCxnSpPr>
          <p:spPr>
            <a:xfrm>
              <a:off x="4849807" y="3996422"/>
              <a:ext cx="328613" cy="50915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6657975" y="5016500"/>
            <a:ext cx="1214438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7" name="44 Rectángulo"/>
          <p:cNvSpPr/>
          <p:nvPr/>
        </p:nvSpPr>
        <p:spPr>
          <a:xfrm>
            <a:off x="4149725" y="5016500"/>
            <a:ext cx="1214438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8" name="11 CuadroTexto"/>
          <p:cNvSpPr txBox="1">
            <a:spLocks noChangeArrowheads="1"/>
          </p:cNvSpPr>
          <p:nvPr/>
        </p:nvSpPr>
        <p:spPr bwMode="auto">
          <a:xfrm>
            <a:off x="6011863" y="5876925"/>
            <a:ext cx="2879725" cy="40005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item LCVALOR(LC L);</a:t>
            </a:r>
          </a:p>
        </p:txBody>
      </p:sp>
      <p:sp>
        <p:nvSpPr>
          <p:cNvPr id="9" name="11 CuadroTexto"/>
          <p:cNvSpPr txBox="1">
            <a:spLocks noChangeArrowheads="1"/>
          </p:cNvSpPr>
          <p:nvPr/>
        </p:nvSpPr>
        <p:spPr bwMode="auto">
          <a:xfrm>
            <a:off x="179388" y="5916613"/>
            <a:ext cx="590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LCVALOR: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ITEM U {indefinido}</a:t>
            </a:r>
          </a:p>
        </p:txBody>
      </p:sp>
      <p:sp>
        <p:nvSpPr>
          <p:cNvPr id="48" name="CuadroTexto 47"/>
          <p:cNvSpPr txBox="1">
            <a:spLocks noChangeArrowheads="1"/>
          </p:cNvSpPr>
          <p:nvPr/>
        </p:nvSpPr>
        <p:spPr bwMode="auto">
          <a:xfrm>
            <a:off x="509588" y="4427538"/>
            <a:ext cx="449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0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1" name="CuadroTexto 50"/>
          <p:cNvSpPr txBox="1">
            <a:spLocks noChangeArrowheads="1"/>
          </p:cNvSpPr>
          <p:nvPr/>
        </p:nvSpPr>
        <p:spPr bwMode="auto">
          <a:xfrm>
            <a:off x="3775075" y="43688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1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4" name="CuadroTexto 53"/>
          <p:cNvSpPr txBox="1">
            <a:spLocks noChangeArrowheads="1"/>
          </p:cNvSpPr>
          <p:nvPr/>
        </p:nvSpPr>
        <p:spPr bwMode="auto">
          <a:xfrm>
            <a:off x="7232650" y="4437063"/>
            <a:ext cx="43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2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2" name="CuadroTexto 51"/>
          <p:cNvSpPr txBox="1">
            <a:spLocks noChangeArrowheads="1"/>
          </p:cNvSpPr>
          <p:nvPr/>
        </p:nvSpPr>
        <p:spPr bwMode="auto">
          <a:xfrm>
            <a:off x="663575" y="4252913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53" name="CuadroTexto 52"/>
          <p:cNvSpPr txBox="1">
            <a:spLocks noChangeArrowheads="1"/>
          </p:cNvSpPr>
          <p:nvPr/>
        </p:nvSpPr>
        <p:spPr bwMode="auto">
          <a:xfrm>
            <a:off x="3914775" y="4173538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55" name="CuadroTexto 54"/>
          <p:cNvSpPr txBox="1">
            <a:spLocks noChangeArrowheads="1"/>
          </p:cNvSpPr>
          <p:nvPr/>
        </p:nvSpPr>
        <p:spPr bwMode="auto">
          <a:xfrm>
            <a:off x="7377113" y="4225925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3" grpId="0"/>
      <p:bldP spid="305166" grpId="0" animBg="1"/>
      <p:bldP spid="6" grpId="0"/>
      <p:bldP spid="305200" grpId="0" animBg="1"/>
      <p:bldP spid="45" grpId="0" animBg="1"/>
      <p:bldP spid="7" grpId="0" animBg="1"/>
      <p:bldP spid="8" grpId="0" animBg="1"/>
      <p:bldP spid="9" grpId="0"/>
      <p:bldP spid="48" grpId="0"/>
      <p:bldP spid="51" grpId="0"/>
      <p:bldP spid="54" grpId="0"/>
      <p:bldP spid="52" grpId="0"/>
      <p:bldP spid="53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39939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LCINSERTAR: LISTACIRCULAR X ITEM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132138" y="30670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LCINSERTAR(L,c)</a:t>
            </a:r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3421063" y="379253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4" name="74 Grupo"/>
          <p:cNvGrpSpPr>
            <a:grpSpLocks/>
          </p:cNvGrpSpPr>
          <p:nvPr/>
        </p:nvGrpSpPr>
        <p:grpSpPr bwMode="auto">
          <a:xfrm>
            <a:off x="1404938" y="4795838"/>
            <a:ext cx="1873250" cy="925512"/>
            <a:chOff x="3786182" y="3861600"/>
            <a:chExt cx="1873250" cy="924722"/>
          </a:xfrm>
        </p:grpSpPr>
        <p:grpSp>
          <p:nvGrpSpPr>
            <p:cNvPr id="39973" name="Group 46"/>
            <p:cNvGrpSpPr>
              <a:grpSpLocks/>
            </p:cNvGrpSpPr>
            <p:nvPr/>
          </p:nvGrpSpPr>
          <p:grpSpPr bwMode="auto">
            <a:xfrm>
              <a:off x="4867269" y="4498984"/>
              <a:ext cx="792163" cy="287338"/>
              <a:chOff x="4581" y="1777"/>
              <a:chExt cx="1260" cy="432"/>
            </a:xfrm>
          </p:grpSpPr>
          <p:sp>
            <p:nvSpPr>
              <p:cNvPr id="39981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39982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39974" name="Group 56"/>
            <p:cNvGrpSpPr>
              <a:grpSpLocks/>
            </p:cNvGrpSpPr>
            <p:nvPr/>
          </p:nvGrpSpPr>
          <p:grpSpPr bwMode="auto">
            <a:xfrm>
              <a:off x="3786182" y="4498984"/>
              <a:ext cx="792163" cy="287338"/>
              <a:chOff x="4581" y="1777"/>
              <a:chExt cx="1260" cy="432"/>
            </a:xfrm>
          </p:grpSpPr>
          <p:sp>
            <p:nvSpPr>
              <p:cNvPr id="39979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39980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9975" name="Line 59"/>
            <p:cNvSpPr>
              <a:spLocks noChangeShapeType="1"/>
            </p:cNvSpPr>
            <p:nvPr/>
          </p:nvSpPr>
          <p:spPr bwMode="auto">
            <a:xfrm>
              <a:off x="4576757" y="4641859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60 Conector curvado"/>
            <p:cNvCxnSpPr/>
            <p:nvPr/>
          </p:nvCxnSpPr>
          <p:spPr>
            <a:xfrm flipH="1">
              <a:off x="3786182" y="4641983"/>
              <a:ext cx="1873250" cy="1586"/>
            </a:xfrm>
            <a:prstGeom prst="curvedConnector5">
              <a:avLst>
                <a:gd name="adj1" fmla="val -12203"/>
                <a:gd name="adj2" fmla="val 23442632"/>
                <a:gd name="adj3" fmla="val 1122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77" name="Text Box 9"/>
            <p:cNvSpPr txBox="1">
              <a:spLocks noChangeArrowheads="1"/>
            </p:cNvSpPr>
            <p:nvPr/>
          </p:nvSpPr>
          <p:spPr bwMode="auto">
            <a:xfrm>
              <a:off x="4000917" y="3861600"/>
              <a:ext cx="848904" cy="26940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64" name="41 Conector angular"/>
            <p:cNvCxnSpPr>
              <a:stCxn id="39977" idx="3"/>
            </p:cNvCxnSpPr>
            <p:nvPr/>
          </p:nvCxnSpPr>
          <p:spPr>
            <a:xfrm>
              <a:off x="4849807" y="3996422"/>
              <a:ext cx="328612" cy="50915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1116013" y="5300663"/>
            <a:ext cx="1214437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06219" name="Oval 43"/>
          <p:cNvSpPr>
            <a:spLocks noChangeArrowheads="1"/>
          </p:cNvSpPr>
          <p:nvPr/>
        </p:nvSpPr>
        <p:spPr bwMode="auto">
          <a:xfrm>
            <a:off x="1401763" y="3290888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6220" name="Oval 44"/>
          <p:cNvSpPr>
            <a:spLocks noChangeArrowheads="1"/>
          </p:cNvSpPr>
          <p:nvPr/>
        </p:nvSpPr>
        <p:spPr bwMode="auto">
          <a:xfrm>
            <a:off x="1114425" y="3500438"/>
            <a:ext cx="719138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306221" name="Oval 45"/>
          <p:cNvSpPr>
            <a:spLocks noChangeArrowheads="1"/>
          </p:cNvSpPr>
          <p:nvPr/>
        </p:nvSpPr>
        <p:spPr bwMode="auto">
          <a:xfrm>
            <a:off x="1979613" y="2997200"/>
            <a:ext cx="719137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5653088" y="3068638"/>
            <a:ext cx="1798637" cy="1655762"/>
            <a:chOff x="3561" y="1933"/>
            <a:chExt cx="1133" cy="1043"/>
          </a:xfrm>
        </p:grpSpPr>
        <p:sp>
          <p:nvSpPr>
            <p:cNvPr id="39969" name="Oval 46"/>
            <p:cNvSpPr>
              <a:spLocks noChangeArrowheads="1"/>
            </p:cNvSpPr>
            <p:nvPr/>
          </p:nvSpPr>
          <p:spPr bwMode="auto">
            <a:xfrm>
              <a:off x="3742" y="2119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39970" name="Oval 47"/>
            <p:cNvSpPr>
              <a:spLocks noChangeArrowheads="1"/>
            </p:cNvSpPr>
            <p:nvPr/>
          </p:nvSpPr>
          <p:spPr bwMode="auto">
            <a:xfrm>
              <a:off x="3561" y="2251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c</a:t>
              </a:r>
            </a:p>
          </p:txBody>
        </p:sp>
        <p:sp>
          <p:nvSpPr>
            <p:cNvPr id="39971" name="Oval 48"/>
            <p:cNvSpPr>
              <a:spLocks noChangeArrowheads="1"/>
            </p:cNvSpPr>
            <p:nvPr/>
          </p:nvSpPr>
          <p:spPr bwMode="auto">
            <a:xfrm>
              <a:off x="4105" y="1933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39972" name="Oval 49"/>
            <p:cNvSpPr>
              <a:spLocks noChangeArrowheads="1"/>
            </p:cNvSpPr>
            <p:nvPr/>
          </p:nvSpPr>
          <p:spPr bwMode="auto">
            <a:xfrm>
              <a:off x="4241" y="2522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8" name="9 Grupo"/>
          <p:cNvGrpSpPr>
            <a:grpSpLocks/>
          </p:cNvGrpSpPr>
          <p:nvPr/>
        </p:nvGrpSpPr>
        <p:grpSpPr bwMode="auto">
          <a:xfrm>
            <a:off x="4954588" y="4791075"/>
            <a:ext cx="2786062" cy="925513"/>
            <a:chOff x="5857884" y="4433103"/>
            <a:chExt cx="2786082" cy="926309"/>
          </a:xfrm>
        </p:grpSpPr>
        <p:grpSp>
          <p:nvGrpSpPr>
            <p:cNvPr id="39955" name="Group 46"/>
            <p:cNvGrpSpPr>
              <a:grpSpLocks/>
            </p:cNvGrpSpPr>
            <p:nvPr/>
          </p:nvGrpSpPr>
          <p:grpSpPr bwMode="auto">
            <a:xfrm>
              <a:off x="7851803" y="5070488"/>
              <a:ext cx="792163" cy="287338"/>
              <a:chOff x="4581" y="1777"/>
              <a:chExt cx="1260" cy="432"/>
            </a:xfrm>
          </p:grpSpPr>
          <p:sp>
            <p:nvSpPr>
              <p:cNvPr id="39967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39968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39956" name="Group 56"/>
            <p:cNvGrpSpPr>
              <a:grpSpLocks/>
            </p:cNvGrpSpPr>
            <p:nvPr/>
          </p:nvGrpSpPr>
          <p:grpSpPr bwMode="auto">
            <a:xfrm>
              <a:off x="6786578" y="5070488"/>
              <a:ext cx="776301" cy="287338"/>
              <a:chOff x="4581" y="1777"/>
              <a:chExt cx="1260" cy="432"/>
            </a:xfrm>
          </p:grpSpPr>
          <p:sp>
            <p:nvSpPr>
              <p:cNvPr id="39965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39966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9957" name="Line 59"/>
            <p:cNvSpPr>
              <a:spLocks noChangeShapeType="1"/>
            </p:cNvSpPr>
            <p:nvPr/>
          </p:nvSpPr>
          <p:spPr bwMode="auto">
            <a:xfrm>
              <a:off x="7561291" y="5213363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39963" idx="1"/>
            </p:cNvCxnSpPr>
            <p:nvPr/>
          </p:nvCxnSpPr>
          <p:spPr>
            <a:xfrm rot="10800000" flipV="1">
              <a:off x="5857884" y="5214825"/>
              <a:ext cx="2786082" cy="1589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9" name="Text Box 9"/>
            <p:cNvSpPr txBox="1">
              <a:spLocks noChangeArrowheads="1"/>
            </p:cNvSpPr>
            <p:nvPr/>
          </p:nvSpPr>
          <p:spPr bwMode="auto">
            <a:xfrm>
              <a:off x="7059482" y="4433103"/>
              <a:ext cx="774874" cy="27463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18" name="41 Conector angular"/>
            <p:cNvCxnSpPr>
              <a:stCxn id="39959" idx="3"/>
            </p:cNvCxnSpPr>
            <p:nvPr/>
          </p:nvCxnSpPr>
          <p:spPr>
            <a:xfrm>
              <a:off x="7834335" y="4569745"/>
              <a:ext cx="328615" cy="50843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61" name="Group 56"/>
            <p:cNvGrpSpPr>
              <a:grpSpLocks/>
            </p:cNvGrpSpPr>
            <p:nvPr/>
          </p:nvGrpSpPr>
          <p:grpSpPr bwMode="auto">
            <a:xfrm>
              <a:off x="5857884" y="5072074"/>
              <a:ext cx="792163" cy="287338"/>
              <a:chOff x="4581" y="1777"/>
              <a:chExt cx="1260" cy="432"/>
            </a:xfrm>
          </p:grpSpPr>
          <p:sp>
            <p:nvSpPr>
              <p:cNvPr id="39963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39964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9962" name="Line 59"/>
            <p:cNvSpPr>
              <a:spLocks noChangeShapeType="1"/>
            </p:cNvSpPr>
            <p:nvPr/>
          </p:nvSpPr>
          <p:spPr bwMode="auto">
            <a:xfrm>
              <a:off x="6648459" y="5214948"/>
              <a:ext cx="138119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4859338" y="5300663"/>
            <a:ext cx="950912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9950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410527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LCINSERTAR(LC L, item x);</a:t>
            </a:r>
          </a:p>
        </p:txBody>
      </p:sp>
      <p:sp>
        <p:nvSpPr>
          <p:cNvPr id="44" name="CuadroTexto 43"/>
          <p:cNvSpPr txBox="1">
            <a:spLocks noChangeArrowheads="1"/>
          </p:cNvSpPr>
          <p:nvPr/>
        </p:nvSpPr>
        <p:spPr bwMode="auto">
          <a:xfrm>
            <a:off x="1666875" y="47228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2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46" name="CuadroTexto 45"/>
          <p:cNvSpPr txBox="1">
            <a:spLocks noChangeArrowheads="1"/>
          </p:cNvSpPr>
          <p:nvPr/>
        </p:nvSpPr>
        <p:spPr bwMode="auto">
          <a:xfrm>
            <a:off x="6186488" y="471011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  </a:t>
            </a:r>
            <a:r>
              <a:rPr lang="es-ES" altLang="en-US" sz="1800"/>
              <a:t>|</a:t>
            </a:r>
            <a:endParaRPr lang="en-US" altLang="en-US" sz="1200"/>
          </a:p>
        </p:txBody>
      </p:sp>
      <p:sp>
        <p:nvSpPr>
          <p:cNvPr id="47" name="CuadroTexto 46"/>
          <p:cNvSpPr txBox="1">
            <a:spLocks noChangeArrowheads="1"/>
          </p:cNvSpPr>
          <p:nvPr/>
        </p:nvSpPr>
        <p:spPr bwMode="auto">
          <a:xfrm>
            <a:off x="1849438" y="4535488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48" name="CuadroTexto 47"/>
          <p:cNvSpPr txBox="1">
            <a:spLocks noChangeArrowheads="1"/>
          </p:cNvSpPr>
          <p:nvPr/>
        </p:nvSpPr>
        <p:spPr bwMode="auto">
          <a:xfrm>
            <a:off x="6351588" y="4535488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6184" grpId="0" animBg="1"/>
      <p:bldP spid="45" grpId="0" animBg="1"/>
      <p:bldP spid="306219" grpId="0" animBg="1"/>
      <p:bldP spid="306220" grpId="0" animBg="1"/>
      <p:bldP spid="306221" grpId="0" animBg="1"/>
      <p:bldP spid="50" grpId="0" animBg="1"/>
      <p:bldP spid="44" grpId="0"/>
      <p:bldP spid="46" grpId="0"/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LCBORRAR: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132138" y="3068638"/>
            <a:ext cx="2160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LCBORRAR(L)</a:t>
            </a:r>
          </a:p>
        </p:txBody>
      </p:sp>
      <p:sp>
        <p:nvSpPr>
          <p:cNvPr id="308230" name="AutoShape 6"/>
          <p:cNvSpPr>
            <a:spLocks noChangeArrowheads="1"/>
          </p:cNvSpPr>
          <p:nvPr/>
        </p:nvSpPr>
        <p:spPr bwMode="auto">
          <a:xfrm>
            <a:off x="3276600" y="3575050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4" name="74 Grupo"/>
          <p:cNvGrpSpPr>
            <a:grpSpLocks/>
          </p:cNvGrpSpPr>
          <p:nvPr/>
        </p:nvGrpSpPr>
        <p:grpSpPr bwMode="auto">
          <a:xfrm>
            <a:off x="6013450" y="4652963"/>
            <a:ext cx="1873250" cy="925512"/>
            <a:chOff x="3786182" y="3861599"/>
            <a:chExt cx="1873250" cy="924723"/>
          </a:xfrm>
        </p:grpSpPr>
        <p:grpSp>
          <p:nvGrpSpPr>
            <p:cNvPr id="40997" name="Group 46"/>
            <p:cNvGrpSpPr>
              <a:grpSpLocks/>
            </p:cNvGrpSpPr>
            <p:nvPr/>
          </p:nvGrpSpPr>
          <p:grpSpPr bwMode="auto">
            <a:xfrm>
              <a:off x="4867269" y="4498984"/>
              <a:ext cx="792163" cy="287338"/>
              <a:chOff x="4581" y="1777"/>
              <a:chExt cx="1260" cy="432"/>
            </a:xfrm>
          </p:grpSpPr>
          <p:sp>
            <p:nvSpPr>
              <p:cNvPr id="41005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41006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40998" name="Group 56"/>
            <p:cNvGrpSpPr>
              <a:grpSpLocks/>
            </p:cNvGrpSpPr>
            <p:nvPr/>
          </p:nvGrpSpPr>
          <p:grpSpPr bwMode="auto">
            <a:xfrm>
              <a:off x="3786182" y="4498984"/>
              <a:ext cx="792163" cy="287338"/>
              <a:chOff x="4581" y="1777"/>
              <a:chExt cx="1260" cy="432"/>
            </a:xfrm>
          </p:grpSpPr>
          <p:sp>
            <p:nvSpPr>
              <p:cNvPr id="41003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41004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0999" name="Line 59"/>
            <p:cNvSpPr>
              <a:spLocks noChangeShapeType="1"/>
            </p:cNvSpPr>
            <p:nvPr/>
          </p:nvSpPr>
          <p:spPr bwMode="auto">
            <a:xfrm>
              <a:off x="4576757" y="4641859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60 Conector curvado"/>
            <p:cNvCxnSpPr/>
            <p:nvPr/>
          </p:nvCxnSpPr>
          <p:spPr>
            <a:xfrm flipH="1">
              <a:off x="3786182" y="4641983"/>
              <a:ext cx="1873250" cy="1586"/>
            </a:xfrm>
            <a:prstGeom prst="curvedConnector5">
              <a:avLst>
                <a:gd name="adj1" fmla="val -12203"/>
                <a:gd name="adj2" fmla="val 23442632"/>
                <a:gd name="adj3" fmla="val 1122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01" name="Text Box 9"/>
            <p:cNvSpPr txBox="1">
              <a:spLocks noChangeArrowheads="1"/>
            </p:cNvSpPr>
            <p:nvPr/>
          </p:nvSpPr>
          <p:spPr bwMode="auto">
            <a:xfrm>
              <a:off x="4071933" y="3861599"/>
              <a:ext cx="777887" cy="274637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64" name="41 Conector angular"/>
            <p:cNvCxnSpPr>
              <a:stCxn id="41001" idx="3"/>
            </p:cNvCxnSpPr>
            <p:nvPr/>
          </p:nvCxnSpPr>
          <p:spPr>
            <a:xfrm>
              <a:off x="4849807" y="3999593"/>
              <a:ext cx="328613" cy="50598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5724525" y="5157788"/>
            <a:ext cx="1214438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011863" y="2709863"/>
            <a:ext cx="1584325" cy="1517650"/>
            <a:chOff x="3787" y="1707"/>
            <a:chExt cx="998" cy="956"/>
          </a:xfrm>
        </p:grpSpPr>
        <p:sp>
          <p:nvSpPr>
            <p:cNvPr id="40994" name="Oval 19"/>
            <p:cNvSpPr>
              <a:spLocks noChangeArrowheads="1"/>
            </p:cNvSpPr>
            <p:nvPr/>
          </p:nvSpPr>
          <p:spPr bwMode="auto">
            <a:xfrm>
              <a:off x="3968" y="1892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40995" name="Oval 20"/>
            <p:cNvSpPr>
              <a:spLocks noChangeArrowheads="1"/>
            </p:cNvSpPr>
            <p:nvPr/>
          </p:nvSpPr>
          <p:spPr bwMode="auto">
            <a:xfrm>
              <a:off x="3787" y="2024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40996" name="Oval 21"/>
            <p:cNvSpPr>
              <a:spLocks noChangeArrowheads="1"/>
            </p:cNvSpPr>
            <p:nvPr/>
          </p:nvSpPr>
          <p:spPr bwMode="auto">
            <a:xfrm>
              <a:off x="4332" y="170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sp>
        <p:nvSpPr>
          <p:cNvPr id="308246" name="Oval 22"/>
          <p:cNvSpPr>
            <a:spLocks noChangeArrowheads="1"/>
          </p:cNvSpPr>
          <p:nvPr/>
        </p:nvSpPr>
        <p:spPr bwMode="auto">
          <a:xfrm>
            <a:off x="1116013" y="3005138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8247" name="Oval 23"/>
          <p:cNvSpPr>
            <a:spLocks noChangeArrowheads="1"/>
          </p:cNvSpPr>
          <p:nvPr/>
        </p:nvSpPr>
        <p:spPr bwMode="auto">
          <a:xfrm>
            <a:off x="828675" y="3214688"/>
            <a:ext cx="719138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c</a:t>
            </a:r>
          </a:p>
        </p:txBody>
      </p:sp>
      <p:sp>
        <p:nvSpPr>
          <p:cNvPr id="308248" name="Oval 24"/>
          <p:cNvSpPr>
            <a:spLocks noChangeArrowheads="1"/>
          </p:cNvSpPr>
          <p:nvPr/>
        </p:nvSpPr>
        <p:spPr bwMode="auto">
          <a:xfrm>
            <a:off x="1692275" y="2709863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308249" name="Oval 25"/>
          <p:cNvSpPr>
            <a:spLocks noChangeArrowheads="1"/>
          </p:cNvSpPr>
          <p:nvPr/>
        </p:nvSpPr>
        <p:spPr bwMode="auto">
          <a:xfrm>
            <a:off x="1908175" y="3644900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grpSp>
        <p:nvGrpSpPr>
          <p:cNvPr id="8" name="9 Grupo"/>
          <p:cNvGrpSpPr>
            <a:grpSpLocks/>
          </p:cNvGrpSpPr>
          <p:nvPr/>
        </p:nvGrpSpPr>
        <p:grpSpPr bwMode="auto">
          <a:xfrm>
            <a:off x="684213" y="4652963"/>
            <a:ext cx="2786062" cy="925512"/>
            <a:chOff x="5857884" y="4433103"/>
            <a:chExt cx="2786082" cy="926309"/>
          </a:xfrm>
        </p:grpSpPr>
        <p:grpSp>
          <p:nvGrpSpPr>
            <p:cNvPr id="40980" name="Group 46"/>
            <p:cNvGrpSpPr>
              <a:grpSpLocks/>
            </p:cNvGrpSpPr>
            <p:nvPr/>
          </p:nvGrpSpPr>
          <p:grpSpPr bwMode="auto">
            <a:xfrm>
              <a:off x="7851803" y="5070488"/>
              <a:ext cx="792163" cy="287338"/>
              <a:chOff x="4581" y="1777"/>
              <a:chExt cx="1260" cy="432"/>
            </a:xfrm>
          </p:grpSpPr>
          <p:sp>
            <p:nvSpPr>
              <p:cNvPr id="40992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40993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40981" name="Group 56"/>
            <p:cNvGrpSpPr>
              <a:grpSpLocks/>
            </p:cNvGrpSpPr>
            <p:nvPr/>
          </p:nvGrpSpPr>
          <p:grpSpPr bwMode="auto">
            <a:xfrm>
              <a:off x="6786578" y="5070488"/>
              <a:ext cx="776301" cy="287338"/>
              <a:chOff x="4581" y="1777"/>
              <a:chExt cx="1260" cy="432"/>
            </a:xfrm>
          </p:grpSpPr>
          <p:sp>
            <p:nvSpPr>
              <p:cNvPr id="40990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40991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0982" name="Line 59"/>
            <p:cNvSpPr>
              <a:spLocks noChangeShapeType="1"/>
            </p:cNvSpPr>
            <p:nvPr/>
          </p:nvSpPr>
          <p:spPr bwMode="auto">
            <a:xfrm>
              <a:off x="7561291" y="5213363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40988" idx="1"/>
            </p:cNvCxnSpPr>
            <p:nvPr/>
          </p:nvCxnSpPr>
          <p:spPr>
            <a:xfrm rot="10800000" flipV="1">
              <a:off x="5857884" y="5214826"/>
              <a:ext cx="2786082" cy="1588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4" name="Text Box 9"/>
            <p:cNvSpPr txBox="1">
              <a:spLocks noChangeArrowheads="1"/>
            </p:cNvSpPr>
            <p:nvPr/>
          </p:nvSpPr>
          <p:spPr bwMode="auto">
            <a:xfrm>
              <a:off x="7009375" y="4433103"/>
              <a:ext cx="824979" cy="27510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18" name="41 Conector angular"/>
            <p:cNvCxnSpPr>
              <a:stCxn id="40984" idx="3"/>
            </p:cNvCxnSpPr>
            <p:nvPr/>
          </p:nvCxnSpPr>
          <p:spPr>
            <a:xfrm>
              <a:off x="7834335" y="4571334"/>
              <a:ext cx="328615" cy="50684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86" name="Group 56"/>
            <p:cNvGrpSpPr>
              <a:grpSpLocks/>
            </p:cNvGrpSpPr>
            <p:nvPr/>
          </p:nvGrpSpPr>
          <p:grpSpPr bwMode="auto">
            <a:xfrm>
              <a:off x="5857884" y="5072074"/>
              <a:ext cx="792163" cy="287338"/>
              <a:chOff x="4581" y="1777"/>
              <a:chExt cx="1260" cy="432"/>
            </a:xfrm>
          </p:grpSpPr>
          <p:sp>
            <p:nvSpPr>
              <p:cNvPr id="40988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40989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0987" name="Line 59"/>
            <p:cNvSpPr>
              <a:spLocks noChangeShapeType="1"/>
            </p:cNvSpPr>
            <p:nvPr/>
          </p:nvSpPr>
          <p:spPr bwMode="auto">
            <a:xfrm>
              <a:off x="6648459" y="5214948"/>
              <a:ext cx="138119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398463" y="5149850"/>
            <a:ext cx="1143000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LCBORRAR(LC L);</a:t>
            </a:r>
          </a:p>
        </p:txBody>
      </p:sp>
      <p:sp>
        <p:nvSpPr>
          <p:cNvPr id="43" name="CuadroTexto 42"/>
          <p:cNvSpPr txBox="1">
            <a:spLocks noChangeArrowheads="1"/>
          </p:cNvSpPr>
          <p:nvPr/>
        </p:nvSpPr>
        <p:spPr bwMode="auto">
          <a:xfrm>
            <a:off x="1903413" y="45751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46" name="CuadroTexto 45"/>
          <p:cNvSpPr txBox="1">
            <a:spLocks noChangeArrowheads="1"/>
          </p:cNvSpPr>
          <p:nvPr/>
        </p:nvSpPr>
        <p:spPr bwMode="auto">
          <a:xfrm>
            <a:off x="6308725" y="45847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2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47" name="CuadroTexto 46"/>
          <p:cNvSpPr txBox="1">
            <a:spLocks noChangeArrowheads="1"/>
          </p:cNvSpPr>
          <p:nvPr/>
        </p:nvSpPr>
        <p:spPr bwMode="auto">
          <a:xfrm>
            <a:off x="2087563" y="4373563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48" name="CuadroTexto 47"/>
          <p:cNvSpPr txBox="1">
            <a:spLocks noChangeArrowheads="1"/>
          </p:cNvSpPr>
          <p:nvPr/>
        </p:nvSpPr>
        <p:spPr bwMode="auto">
          <a:xfrm>
            <a:off x="6524625" y="4373563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08230" grpId="0" animBg="1"/>
      <p:bldP spid="45" grpId="0" animBg="1"/>
      <p:bldP spid="308246" grpId="0" animBg="1"/>
      <p:bldP spid="308247" grpId="0" animBg="1"/>
      <p:bldP spid="308248" grpId="0" animBg="1"/>
      <p:bldP spid="308249" grpId="0" animBg="1"/>
      <p:bldP spid="50" grpId="0" animBg="1"/>
      <p:bldP spid="3" grpId="0" animBg="1"/>
      <p:bldP spid="43" grpId="0"/>
      <p:bldP spid="46" grpId="0"/>
      <p:bldP spid="47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LCBORRAR: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132138" y="30670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LCBORRAR(L)</a:t>
            </a:r>
          </a:p>
        </p:txBody>
      </p:sp>
      <p:sp>
        <p:nvSpPr>
          <p:cNvPr id="307206" name="AutoShape 6"/>
          <p:cNvSpPr>
            <a:spLocks noChangeArrowheads="1"/>
          </p:cNvSpPr>
          <p:nvPr/>
        </p:nvSpPr>
        <p:spPr bwMode="auto">
          <a:xfrm>
            <a:off x="3276600" y="3573463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5" name="74 Grupo"/>
          <p:cNvGrpSpPr>
            <a:grpSpLocks/>
          </p:cNvGrpSpPr>
          <p:nvPr/>
        </p:nvGrpSpPr>
        <p:grpSpPr bwMode="auto">
          <a:xfrm>
            <a:off x="1044575" y="4724400"/>
            <a:ext cx="1873250" cy="925513"/>
            <a:chOff x="3786182" y="3861599"/>
            <a:chExt cx="1873250" cy="924723"/>
          </a:xfrm>
        </p:grpSpPr>
        <p:grpSp>
          <p:nvGrpSpPr>
            <p:cNvPr id="42013" name="Group 46"/>
            <p:cNvGrpSpPr>
              <a:grpSpLocks/>
            </p:cNvGrpSpPr>
            <p:nvPr/>
          </p:nvGrpSpPr>
          <p:grpSpPr bwMode="auto">
            <a:xfrm>
              <a:off x="4867269" y="4498984"/>
              <a:ext cx="792163" cy="287338"/>
              <a:chOff x="4581" y="1777"/>
              <a:chExt cx="1260" cy="432"/>
            </a:xfrm>
          </p:grpSpPr>
          <p:sp>
            <p:nvSpPr>
              <p:cNvPr id="42021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42022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42014" name="Group 56"/>
            <p:cNvGrpSpPr>
              <a:grpSpLocks/>
            </p:cNvGrpSpPr>
            <p:nvPr/>
          </p:nvGrpSpPr>
          <p:grpSpPr bwMode="auto">
            <a:xfrm>
              <a:off x="3786182" y="4498984"/>
              <a:ext cx="792163" cy="287338"/>
              <a:chOff x="4581" y="1777"/>
              <a:chExt cx="1260" cy="432"/>
            </a:xfrm>
          </p:grpSpPr>
          <p:sp>
            <p:nvSpPr>
              <p:cNvPr id="42019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42020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2015" name="Line 59"/>
            <p:cNvSpPr>
              <a:spLocks noChangeShapeType="1"/>
            </p:cNvSpPr>
            <p:nvPr/>
          </p:nvSpPr>
          <p:spPr bwMode="auto">
            <a:xfrm>
              <a:off x="4576757" y="4641859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60 Conector curvado"/>
            <p:cNvCxnSpPr/>
            <p:nvPr/>
          </p:nvCxnSpPr>
          <p:spPr>
            <a:xfrm flipH="1">
              <a:off x="3786182" y="4641982"/>
              <a:ext cx="1873250" cy="1587"/>
            </a:xfrm>
            <a:prstGeom prst="curvedConnector5">
              <a:avLst>
                <a:gd name="adj1" fmla="val -12203"/>
                <a:gd name="adj2" fmla="val 23442632"/>
                <a:gd name="adj3" fmla="val 1122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17" name="Text Box 9"/>
            <p:cNvSpPr txBox="1">
              <a:spLocks noChangeArrowheads="1"/>
            </p:cNvSpPr>
            <p:nvPr/>
          </p:nvSpPr>
          <p:spPr bwMode="auto">
            <a:xfrm>
              <a:off x="4071933" y="3861599"/>
              <a:ext cx="777887" cy="247440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64" name="41 Conector angular"/>
            <p:cNvCxnSpPr>
              <a:stCxn id="42017" idx="3"/>
            </p:cNvCxnSpPr>
            <p:nvPr/>
          </p:nvCxnSpPr>
          <p:spPr>
            <a:xfrm>
              <a:off x="4849807" y="3985318"/>
              <a:ext cx="328613" cy="52025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755650" y="5229225"/>
            <a:ext cx="1214438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042988" y="2781300"/>
            <a:ext cx="1584325" cy="1517650"/>
            <a:chOff x="657" y="1752"/>
            <a:chExt cx="998" cy="956"/>
          </a:xfrm>
        </p:grpSpPr>
        <p:sp>
          <p:nvSpPr>
            <p:cNvPr id="42010" name="Oval 19"/>
            <p:cNvSpPr>
              <a:spLocks noChangeArrowheads="1"/>
            </p:cNvSpPr>
            <p:nvPr/>
          </p:nvSpPr>
          <p:spPr bwMode="auto">
            <a:xfrm>
              <a:off x="838" y="1937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42011" name="Oval 20"/>
            <p:cNvSpPr>
              <a:spLocks noChangeArrowheads="1"/>
            </p:cNvSpPr>
            <p:nvPr/>
          </p:nvSpPr>
          <p:spPr bwMode="auto">
            <a:xfrm>
              <a:off x="657" y="2069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42012" name="Oval 21"/>
            <p:cNvSpPr>
              <a:spLocks noChangeArrowheads="1"/>
            </p:cNvSpPr>
            <p:nvPr/>
          </p:nvSpPr>
          <p:spPr bwMode="auto">
            <a:xfrm>
              <a:off x="1202" y="1752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5578475" y="2997200"/>
            <a:ext cx="1512888" cy="1223963"/>
            <a:chOff x="3514" y="1888"/>
            <a:chExt cx="953" cy="771"/>
          </a:xfrm>
        </p:grpSpPr>
        <p:sp>
          <p:nvSpPr>
            <p:cNvPr id="42008" name="Oval 42"/>
            <p:cNvSpPr>
              <a:spLocks noChangeArrowheads="1"/>
            </p:cNvSpPr>
            <p:nvPr/>
          </p:nvSpPr>
          <p:spPr bwMode="auto">
            <a:xfrm>
              <a:off x="3696" y="1888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42009" name="Oval 43"/>
            <p:cNvSpPr>
              <a:spLocks noChangeArrowheads="1"/>
            </p:cNvSpPr>
            <p:nvPr/>
          </p:nvSpPr>
          <p:spPr bwMode="auto">
            <a:xfrm>
              <a:off x="3514" y="2023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10" name="75 Grupo"/>
          <p:cNvGrpSpPr>
            <a:grpSpLocks/>
          </p:cNvGrpSpPr>
          <p:nvPr/>
        </p:nvGrpSpPr>
        <p:grpSpPr bwMode="auto">
          <a:xfrm>
            <a:off x="5435600" y="4365625"/>
            <a:ext cx="1511300" cy="1011238"/>
            <a:chOff x="722565" y="3786190"/>
            <a:chExt cx="1838048" cy="1010684"/>
          </a:xfrm>
        </p:grpSpPr>
        <p:sp>
          <p:nvSpPr>
            <p:cNvPr id="42001" name="Text Box 9"/>
            <p:cNvSpPr txBox="1">
              <a:spLocks noChangeArrowheads="1"/>
            </p:cNvSpPr>
            <p:nvPr/>
          </p:nvSpPr>
          <p:spPr bwMode="auto">
            <a:xfrm>
              <a:off x="722565" y="3786190"/>
              <a:ext cx="898249" cy="274637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grpSp>
          <p:nvGrpSpPr>
            <p:cNvPr id="42002" name="Group 15"/>
            <p:cNvGrpSpPr>
              <a:grpSpLocks/>
            </p:cNvGrpSpPr>
            <p:nvPr/>
          </p:nvGrpSpPr>
          <p:grpSpPr bwMode="auto">
            <a:xfrm>
              <a:off x="1360463" y="4502152"/>
              <a:ext cx="1200150" cy="274638"/>
              <a:chOff x="839" y="2160"/>
              <a:chExt cx="756" cy="173"/>
            </a:xfrm>
          </p:grpSpPr>
          <p:sp>
            <p:nvSpPr>
              <p:cNvPr id="42006" name="Text Box 16"/>
              <p:cNvSpPr txBox="1">
                <a:spLocks noChangeArrowheads="1"/>
              </p:cNvSpPr>
              <p:nvPr/>
            </p:nvSpPr>
            <p:spPr bwMode="auto">
              <a:xfrm>
                <a:off x="839" y="2160"/>
                <a:ext cx="691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600"/>
              </a:p>
            </p:txBody>
          </p:sp>
          <p:sp>
            <p:nvSpPr>
              <p:cNvPr id="42007" name="Text Box 17"/>
              <p:cNvSpPr txBox="1">
                <a:spLocks noChangeArrowheads="1"/>
              </p:cNvSpPr>
              <p:nvPr/>
            </p:nvSpPr>
            <p:spPr bwMode="auto">
              <a:xfrm>
                <a:off x="1487" y="2160"/>
                <a:ext cx="108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2003" name="Text Box 22"/>
            <p:cNvSpPr txBox="1">
              <a:spLocks noChangeArrowheads="1"/>
            </p:cNvSpPr>
            <p:nvPr/>
          </p:nvSpPr>
          <p:spPr bwMode="auto">
            <a:xfrm>
              <a:off x="1791934" y="4430362"/>
              <a:ext cx="378545" cy="36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a</a:t>
              </a:r>
            </a:p>
          </p:txBody>
        </p:sp>
        <p:cxnSp>
          <p:nvCxnSpPr>
            <p:cNvPr id="39" name="38 Conector curvado"/>
            <p:cNvCxnSpPr/>
            <p:nvPr/>
          </p:nvCxnSpPr>
          <p:spPr>
            <a:xfrm flipH="1">
              <a:off x="1361635" y="4639797"/>
              <a:ext cx="1198978" cy="1587"/>
            </a:xfrm>
            <a:prstGeom prst="curvedConnector5">
              <a:avLst>
                <a:gd name="adj1" fmla="val -19048"/>
                <a:gd name="adj2" fmla="val 23042758"/>
                <a:gd name="adj3" fmla="val 1190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angular"/>
            <p:cNvCxnSpPr>
              <a:stCxn id="42001" idx="3"/>
              <a:endCxn id="42003" idx="0"/>
            </p:cNvCxnSpPr>
            <p:nvPr/>
          </p:nvCxnSpPr>
          <p:spPr>
            <a:xfrm>
              <a:off x="1620352" y="3924227"/>
              <a:ext cx="361045" cy="50613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44 Rectángulo"/>
          <p:cNvSpPr/>
          <p:nvPr/>
        </p:nvSpPr>
        <p:spPr>
          <a:xfrm>
            <a:off x="5795963" y="4941888"/>
            <a:ext cx="1214437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4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LCBORRAR(LC L);</a:t>
            </a:r>
          </a:p>
        </p:txBody>
      </p:sp>
      <p:sp>
        <p:nvSpPr>
          <p:cNvPr id="36" name="CuadroTexto 35"/>
          <p:cNvSpPr txBox="1">
            <a:spLocks noChangeArrowheads="1"/>
          </p:cNvSpPr>
          <p:nvPr/>
        </p:nvSpPr>
        <p:spPr bwMode="auto">
          <a:xfrm>
            <a:off x="1377950" y="46402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2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38" name="CuadroTexto 37"/>
          <p:cNvSpPr txBox="1">
            <a:spLocks noChangeArrowheads="1"/>
          </p:cNvSpPr>
          <p:nvPr/>
        </p:nvSpPr>
        <p:spPr bwMode="auto">
          <a:xfrm>
            <a:off x="5410200" y="4292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1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37" name="CuadroTexto 36"/>
          <p:cNvSpPr txBox="1">
            <a:spLocks noChangeArrowheads="1"/>
          </p:cNvSpPr>
          <p:nvPr/>
        </p:nvSpPr>
        <p:spPr bwMode="auto">
          <a:xfrm>
            <a:off x="1547813" y="4454525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40" name="CuadroTexto 39"/>
          <p:cNvSpPr txBox="1">
            <a:spLocks noChangeArrowheads="1"/>
          </p:cNvSpPr>
          <p:nvPr/>
        </p:nvSpPr>
        <p:spPr bwMode="auto">
          <a:xfrm>
            <a:off x="5614988" y="4105275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07206" grpId="0" animBg="1"/>
      <p:bldP spid="45" grpId="0" animBg="1"/>
      <p:bldP spid="3" grpId="0" animBg="1"/>
      <p:bldP spid="4" grpId="0" animBg="1"/>
      <p:bldP spid="36" grpId="0"/>
      <p:bldP spid="38" grpId="0"/>
      <p:bldP spid="37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LCBORRAR: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132138" y="30670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LCBORRAR(L)</a:t>
            </a:r>
          </a:p>
        </p:txBody>
      </p:sp>
      <p:sp>
        <p:nvSpPr>
          <p:cNvPr id="309254" name="AutoShape 6"/>
          <p:cNvSpPr>
            <a:spLocks noChangeArrowheads="1"/>
          </p:cNvSpPr>
          <p:nvPr/>
        </p:nvSpPr>
        <p:spPr bwMode="auto">
          <a:xfrm>
            <a:off x="3276600" y="3573463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9281" name="Oval 33"/>
          <p:cNvSpPr>
            <a:spLocks noChangeArrowheads="1"/>
          </p:cNvSpPr>
          <p:nvPr/>
        </p:nvSpPr>
        <p:spPr bwMode="auto">
          <a:xfrm>
            <a:off x="1331913" y="3071813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9282" name="Oval 34"/>
          <p:cNvSpPr>
            <a:spLocks noChangeArrowheads="1"/>
          </p:cNvSpPr>
          <p:nvPr/>
        </p:nvSpPr>
        <p:spPr bwMode="auto">
          <a:xfrm>
            <a:off x="1042988" y="3286125"/>
            <a:ext cx="719137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grpSp>
        <p:nvGrpSpPr>
          <p:cNvPr id="5" name="75 Grupo"/>
          <p:cNvGrpSpPr>
            <a:grpSpLocks/>
          </p:cNvGrpSpPr>
          <p:nvPr/>
        </p:nvGrpSpPr>
        <p:grpSpPr bwMode="auto">
          <a:xfrm>
            <a:off x="900113" y="4440238"/>
            <a:ext cx="1511300" cy="1011237"/>
            <a:chOff x="721330" y="3786190"/>
            <a:chExt cx="1839283" cy="1010684"/>
          </a:xfrm>
        </p:grpSpPr>
        <p:sp>
          <p:nvSpPr>
            <p:cNvPr id="43031" name="Text Box 9"/>
            <p:cNvSpPr txBox="1">
              <a:spLocks noChangeArrowheads="1"/>
            </p:cNvSpPr>
            <p:nvPr/>
          </p:nvSpPr>
          <p:spPr bwMode="auto">
            <a:xfrm>
              <a:off x="721330" y="3786190"/>
              <a:ext cx="899483" cy="312566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grpSp>
          <p:nvGrpSpPr>
            <p:cNvPr id="43032" name="Group 15"/>
            <p:cNvGrpSpPr>
              <a:grpSpLocks/>
            </p:cNvGrpSpPr>
            <p:nvPr/>
          </p:nvGrpSpPr>
          <p:grpSpPr bwMode="auto">
            <a:xfrm>
              <a:off x="1360463" y="4502152"/>
              <a:ext cx="1200150" cy="274638"/>
              <a:chOff x="839" y="2160"/>
              <a:chExt cx="756" cy="173"/>
            </a:xfrm>
          </p:grpSpPr>
          <p:sp>
            <p:nvSpPr>
              <p:cNvPr id="43036" name="Text Box 16"/>
              <p:cNvSpPr txBox="1">
                <a:spLocks noChangeArrowheads="1"/>
              </p:cNvSpPr>
              <p:nvPr/>
            </p:nvSpPr>
            <p:spPr bwMode="auto">
              <a:xfrm>
                <a:off x="839" y="2160"/>
                <a:ext cx="691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600"/>
              </a:p>
            </p:txBody>
          </p:sp>
          <p:sp>
            <p:nvSpPr>
              <p:cNvPr id="43037" name="Text Box 17"/>
              <p:cNvSpPr txBox="1">
                <a:spLocks noChangeArrowheads="1"/>
              </p:cNvSpPr>
              <p:nvPr/>
            </p:nvSpPr>
            <p:spPr bwMode="auto">
              <a:xfrm>
                <a:off x="1487" y="2160"/>
                <a:ext cx="108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3033" name="Text Box 22"/>
            <p:cNvSpPr txBox="1">
              <a:spLocks noChangeArrowheads="1"/>
            </p:cNvSpPr>
            <p:nvPr/>
          </p:nvSpPr>
          <p:spPr bwMode="auto">
            <a:xfrm>
              <a:off x="1791934" y="4430362"/>
              <a:ext cx="378545" cy="36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a</a:t>
              </a:r>
            </a:p>
          </p:txBody>
        </p:sp>
        <p:cxnSp>
          <p:nvCxnSpPr>
            <p:cNvPr id="39" name="38 Conector curvado"/>
            <p:cNvCxnSpPr/>
            <p:nvPr/>
          </p:nvCxnSpPr>
          <p:spPr>
            <a:xfrm flipH="1">
              <a:off x="1360828" y="4639798"/>
              <a:ext cx="1199785" cy="1586"/>
            </a:xfrm>
            <a:prstGeom prst="curvedConnector5">
              <a:avLst>
                <a:gd name="adj1" fmla="val -19048"/>
                <a:gd name="adj2" fmla="val 23042758"/>
                <a:gd name="adj3" fmla="val 1190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41 Conector angular"/>
            <p:cNvCxnSpPr>
              <a:stCxn id="43031" idx="3"/>
              <a:endCxn id="43033" idx="0"/>
            </p:cNvCxnSpPr>
            <p:nvPr/>
          </p:nvCxnSpPr>
          <p:spPr>
            <a:xfrm>
              <a:off x="1621651" y="3941680"/>
              <a:ext cx="359356" cy="4886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1258888" y="5016500"/>
            <a:ext cx="1214437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09298" name="Oval 50"/>
          <p:cNvSpPr>
            <a:spLocks noChangeArrowheads="1"/>
          </p:cNvSpPr>
          <p:nvPr/>
        </p:nvSpPr>
        <p:spPr bwMode="auto">
          <a:xfrm>
            <a:off x="5868988" y="3141663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9299" name="Oval 51"/>
          <p:cNvSpPr>
            <a:spLocks noChangeArrowheads="1"/>
          </p:cNvSpPr>
          <p:nvPr/>
        </p:nvSpPr>
        <p:spPr bwMode="auto">
          <a:xfrm>
            <a:off x="5508625" y="3430588"/>
            <a:ext cx="719138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868988" y="4610100"/>
            <a:ext cx="1150937" cy="763588"/>
            <a:chOff x="532" y="2750"/>
            <a:chExt cx="725" cy="481"/>
          </a:xfrm>
        </p:grpSpPr>
        <p:cxnSp>
          <p:nvCxnSpPr>
            <p:cNvPr id="43026" name="41 Conector angular"/>
            <p:cNvCxnSpPr>
              <a:cxnSpLocks noChangeShapeType="1"/>
            </p:cNvCxnSpPr>
            <p:nvPr/>
          </p:nvCxnSpPr>
          <p:spPr bwMode="auto">
            <a:xfrm>
              <a:off x="975" y="2840"/>
              <a:ext cx="207" cy="31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7" name="Text Box 9"/>
            <p:cNvSpPr txBox="1">
              <a:spLocks noChangeArrowheads="1"/>
            </p:cNvSpPr>
            <p:nvPr/>
          </p:nvSpPr>
          <p:spPr bwMode="auto">
            <a:xfrm>
              <a:off x="532" y="2750"/>
              <a:ext cx="471" cy="18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sp>
          <p:nvSpPr>
            <p:cNvPr id="43028" name="Line 55"/>
            <p:cNvSpPr>
              <a:spLocks noChangeShapeType="1"/>
            </p:cNvSpPr>
            <p:nvPr/>
          </p:nvSpPr>
          <p:spPr bwMode="auto">
            <a:xfrm>
              <a:off x="1120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56"/>
            <p:cNvSpPr>
              <a:spLocks noChangeShapeType="1"/>
            </p:cNvSpPr>
            <p:nvPr/>
          </p:nvSpPr>
          <p:spPr bwMode="auto">
            <a:xfrm>
              <a:off x="1121" y="31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57"/>
            <p:cNvSpPr>
              <a:spLocks noChangeShapeType="1"/>
            </p:cNvSpPr>
            <p:nvPr/>
          </p:nvSpPr>
          <p:spPr bwMode="auto">
            <a:xfrm>
              <a:off x="1120" y="32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LCBORRAR(LC L);</a:t>
            </a:r>
          </a:p>
        </p:txBody>
      </p:sp>
      <p:sp>
        <p:nvSpPr>
          <p:cNvPr id="27" name="CuadroTexto 26"/>
          <p:cNvSpPr txBox="1">
            <a:spLocks noChangeArrowheads="1"/>
          </p:cNvSpPr>
          <p:nvPr/>
        </p:nvSpPr>
        <p:spPr bwMode="auto">
          <a:xfrm>
            <a:off x="900113" y="437515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1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28" name="CuadroTexto 27"/>
          <p:cNvSpPr txBox="1">
            <a:spLocks noChangeArrowheads="1"/>
          </p:cNvSpPr>
          <p:nvPr/>
        </p:nvSpPr>
        <p:spPr bwMode="auto">
          <a:xfrm>
            <a:off x="5856288" y="45513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0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29" name="CuadroTexto 28"/>
          <p:cNvSpPr txBox="1">
            <a:spLocks noChangeArrowheads="1"/>
          </p:cNvSpPr>
          <p:nvPr/>
        </p:nvSpPr>
        <p:spPr bwMode="auto">
          <a:xfrm>
            <a:off x="1068388" y="4170363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30" name="CuadroTexto 29"/>
          <p:cNvSpPr txBox="1">
            <a:spLocks noChangeArrowheads="1"/>
          </p:cNvSpPr>
          <p:nvPr/>
        </p:nvSpPr>
        <p:spPr bwMode="auto">
          <a:xfrm>
            <a:off x="6053138" y="4333875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09254" grpId="0" animBg="1"/>
      <p:bldP spid="309281" grpId="0" animBg="1"/>
      <p:bldP spid="309282" grpId="0" animBg="1"/>
      <p:bldP spid="45" grpId="0" animBg="1"/>
      <p:bldP spid="309298" grpId="0" animBg="1"/>
      <p:bldP spid="309299" grpId="0" animBg="1"/>
      <p:bldP spid="4" grpId="0" animBg="1"/>
      <p:bldP spid="27" grpId="0"/>
      <p:bldP spid="28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LCROTAR: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419475" y="3068638"/>
            <a:ext cx="2160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LCROTAR(L)</a:t>
            </a:r>
          </a:p>
        </p:txBody>
      </p:sp>
      <p:sp>
        <p:nvSpPr>
          <p:cNvPr id="310278" name="AutoShape 6"/>
          <p:cNvSpPr>
            <a:spLocks noChangeArrowheads="1"/>
          </p:cNvSpPr>
          <p:nvPr/>
        </p:nvSpPr>
        <p:spPr bwMode="auto">
          <a:xfrm>
            <a:off x="3421063" y="3794125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10294" name="Oval 22"/>
          <p:cNvSpPr>
            <a:spLocks noChangeArrowheads="1"/>
          </p:cNvSpPr>
          <p:nvPr/>
        </p:nvSpPr>
        <p:spPr bwMode="auto">
          <a:xfrm>
            <a:off x="1547813" y="3141663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10295" name="Oval 23"/>
          <p:cNvSpPr>
            <a:spLocks noChangeArrowheads="1"/>
          </p:cNvSpPr>
          <p:nvPr/>
        </p:nvSpPr>
        <p:spPr bwMode="auto">
          <a:xfrm>
            <a:off x="1260475" y="3351213"/>
            <a:ext cx="719138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c</a:t>
            </a:r>
          </a:p>
        </p:txBody>
      </p:sp>
      <p:sp>
        <p:nvSpPr>
          <p:cNvPr id="310296" name="Oval 24"/>
          <p:cNvSpPr>
            <a:spLocks noChangeArrowheads="1"/>
          </p:cNvSpPr>
          <p:nvPr/>
        </p:nvSpPr>
        <p:spPr bwMode="auto">
          <a:xfrm>
            <a:off x="2124075" y="2846388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310297" name="Oval 25"/>
          <p:cNvSpPr>
            <a:spLocks noChangeArrowheads="1"/>
          </p:cNvSpPr>
          <p:nvPr/>
        </p:nvSpPr>
        <p:spPr bwMode="auto">
          <a:xfrm>
            <a:off x="2339975" y="3781425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539750" y="4657725"/>
            <a:ext cx="2786063" cy="925513"/>
            <a:chOff x="340" y="2934"/>
            <a:chExt cx="1755" cy="583"/>
          </a:xfrm>
        </p:grpSpPr>
        <p:grpSp>
          <p:nvGrpSpPr>
            <p:cNvPr id="44071" name="Group 46"/>
            <p:cNvGrpSpPr>
              <a:grpSpLocks/>
            </p:cNvGrpSpPr>
            <p:nvPr/>
          </p:nvGrpSpPr>
          <p:grpSpPr bwMode="auto">
            <a:xfrm>
              <a:off x="1596" y="3335"/>
              <a:ext cx="499" cy="181"/>
              <a:chOff x="4581" y="1777"/>
              <a:chExt cx="1260" cy="432"/>
            </a:xfrm>
          </p:grpSpPr>
          <p:sp>
            <p:nvSpPr>
              <p:cNvPr id="44083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44084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44072" name="Group 56"/>
            <p:cNvGrpSpPr>
              <a:grpSpLocks/>
            </p:cNvGrpSpPr>
            <p:nvPr/>
          </p:nvGrpSpPr>
          <p:grpSpPr bwMode="auto">
            <a:xfrm>
              <a:off x="925" y="3335"/>
              <a:ext cx="489" cy="181"/>
              <a:chOff x="4581" y="1777"/>
              <a:chExt cx="1260" cy="432"/>
            </a:xfrm>
          </p:grpSpPr>
          <p:sp>
            <p:nvSpPr>
              <p:cNvPr id="44081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44082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4073" name="Line 59"/>
            <p:cNvSpPr>
              <a:spLocks noChangeShapeType="1"/>
            </p:cNvSpPr>
            <p:nvPr/>
          </p:nvSpPr>
          <p:spPr bwMode="auto">
            <a:xfrm>
              <a:off x="1413" y="3425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" name="60 Conector curvado"/>
            <p:cNvCxnSpPr>
              <a:stCxn id="44084" idx="3"/>
              <a:endCxn id="44079" idx="1"/>
            </p:cNvCxnSpPr>
            <p:nvPr/>
          </p:nvCxnSpPr>
          <p:spPr>
            <a:xfrm flipH="1">
              <a:off x="340" y="3426"/>
              <a:ext cx="1755" cy="1"/>
            </a:xfrm>
            <a:prstGeom prst="curvedConnector5">
              <a:avLst>
                <a:gd name="adj1" fmla="val -8205"/>
                <a:gd name="adj2" fmla="val 36259320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75" name="Text Box 9"/>
            <p:cNvSpPr txBox="1">
              <a:spLocks noChangeArrowheads="1"/>
            </p:cNvSpPr>
            <p:nvPr/>
          </p:nvSpPr>
          <p:spPr bwMode="auto">
            <a:xfrm>
              <a:off x="1111" y="2934"/>
              <a:ext cx="474" cy="170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4" name="41 Conector angular"/>
            <p:cNvCxnSpPr>
              <a:stCxn id="44075" idx="3"/>
            </p:cNvCxnSpPr>
            <p:nvPr/>
          </p:nvCxnSpPr>
          <p:spPr>
            <a:xfrm>
              <a:off x="1585" y="3019"/>
              <a:ext cx="207" cy="3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77" name="Group 56"/>
            <p:cNvGrpSpPr>
              <a:grpSpLocks/>
            </p:cNvGrpSpPr>
            <p:nvPr/>
          </p:nvGrpSpPr>
          <p:grpSpPr bwMode="auto">
            <a:xfrm>
              <a:off x="340" y="3336"/>
              <a:ext cx="499" cy="181"/>
              <a:chOff x="4581" y="1777"/>
              <a:chExt cx="1260" cy="432"/>
            </a:xfrm>
          </p:grpSpPr>
          <p:sp>
            <p:nvSpPr>
              <p:cNvPr id="44079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44080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4078" name="Line 59"/>
            <p:cNvSpPr>
              <a:spLocks noChangeShapeType="1"/>
            </p:cNvSpPr>
            <p:nvPr/>
          </p:nvSpPr>
          <p:spPr bwMode="auto">
            <a:xfrm>
              <a:off x="838" y="3426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395288" y="5160963"/>
            <a:ext cx="1143000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4821238" y="4730750"/>
            <a:ext cx="1130300" cy="646113"/>
            <a:chOff x="3055" y="2980"/>
            <a:chExt cx="712" cy="407"/>
          </a:xfrm>
        </p:grpSpPr>
        <p:sp>
          <p:nvSpPr>
            <p:cNvPr id="44069" name="Text Box 9"/>
            <p:cNvSpPr txBox="1">
              <a:spLocks noChangeArrowheads="1"/>
            </p:cNvSpPr>
            <p:nvPr/>
          </p:nvSpPr>
          <p:spPr bwMode="auto">
            <a:xfrm>
              <a:off x="3055" y="2980"/>
              <a:ext cx="489" cy="187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44070" name="41 Conector angular"/>
            <p:cNvCxnSpPr>
              <a:cxnSpLocks noChangeShapeType="1"/>
              <a:stCxn id="44069" idx="3"/>
            </p:cNvCxnSpPr>
            <p:nvPr/>
          </p:nvCxnSpPr>
          <p:spPr bwMode="auto">
            <a:xfrm>
              <a:off x="3544" y="3073"/>
              <a:ext cx="223" cy="314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5502275" y="5367338"/>
            <a:ext cx="2786063" cy="288925"/>
            <a:chOff x="3484" y="3381"/>
            <a:chExt cx="1755" cy="182"/>
          </a:xfrm>
        </p:grpSpPr>
        <p:grpSp>
          <p:nvGrpSpPr>
            <p:cNvPr id="44057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44067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44068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44058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44065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44066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4059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44063" idx="1"/>
            </p:cNvCxnSpPr>
            <p:nvPr/>
          </p:nvCxnSpPr>
          <p:spPr>
            <a:xfrm rot="10800000" flipV="1">
              <a:off x="3484" y="3472"/>
              <a:ext cx="1755" cy="1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61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44063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44064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4062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49 Rectángulo"/>
          <p:cNvSpPr/>
          <p:nvPr/>
        </p:nvSpPr>
        <p:spPr>
          <a:xfrm>
            <a:off x="6372225" y="5229225"/>
            <a:ext cx="936625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5337175" y="2852738"/>
            <a:ext cx="1797050" cy="1657350"/>
            <a:chOff x="3380" y="1797"/>
            <a:chExt cx="1132" cy="1044"/>
          </a:xfrm>
        </p:grpSpPr>
        <p:sp>
          <p:nvSpPr>
            <p:cNvPr id="44053" name="Oval 61"/>
            <p:cNvSpPr>
              <a:spLocks noChangeArrowheads="1"/>
            </p:cNvSpPr>
            <p:nvPr/>
          </p:nvSpPr>
          <p:spPr bwMode="auto">
            <a:xfrm>
              <a:off x="3561" y="1983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44054" name="Oval 62"/>
            <p:cNvSpPr>
              <a:spLocks noChangeArrowheads="1"/>
            </p:cNvSpPr>
            <p:nvPr/>
          </p:nvSpPr>
          <p:spPr bwMode="auto">
            <a:xfrm>
              <a:off x="3380" y="2115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44055" name="Oval 63"/>
            <p:cNvSpPr>
              <a:spLocks noChangeArrowheads="1"/>
            </p:cNvSpPr>
            <p:nvPr/>
          </p:nvSpPr>
          <p:spPr bwMode="auto">
            <a:xfrm>
              <a:off x="3924" y="179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  <p:sp>
          <p:nvSpPr>
            <p:cNvPr id="44056" name="Oval 64"/>
            <p:cNvSpPr>
              <a:spLocks noChangeArrowheads="1"/>
            </p:cNvSpPr>
            <p:nvPr/>
          </p:nvSpPr>
          <p:spPr bwMode="auto">
            <a:xfrm>
              <a:off x="4059" y="238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c</a:t>
              </a:r>
            </a:p>
          </p:txBody>
        </p:sp>
      </p:grpSp>
      <p:sp>
        <p:nvSpPr>
          <p:cNvPr id="7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LCROTAR(LC L);</a:t>
            </a:r>
          </a:p>
        </p:txBody>
      </p:sp>
      <p:sp>
        <p:nvSpPr>
          <p:cNvPr id="51" name="CuadroTexto 50"/>
          <p:cNvSpPr txBox="1">
            <a:spLocks noChangeArrowheads="1"/>
          </p:cNvSpPr>
          <p:nvPr/>
        </p:nvSpPr>
        <p:spPr bwMode="auto">
          <a:xfrm>
            <a:off x="1768475" y="45831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7" name="CuadroTexto 56"/>
          <p:cNvSpPr txBox="1">
            <a:spLocks noChangeArrowheads="1"/>
          </p:cNvSpPr>
          <p:nvPr/>
        </p:nvSpPr>
        <p:spPr bwMode="auto">
          <a:xfrm>
            <a:off x="4835525" y="46577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52" name="CuadroTexto 51"/>
          <p:cNvSpPr txBox="1">
            <a:spLocks noChangeArrowheads="1"/>
          </p:cNvSpPr>
          <p:nvPr/>
        </p:nvSpPr>
        <p:spPr bwMode="auto">
          <a:xfrm>
            <a:off x="1943100" y="4373563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53" name="CuadroTexto 52"/>
          <p:cNvSpPr txBox="1">
            <a:spLocks noChangeArrowheads="1"/>
          </p:cNvSpPr>
          <p:nvPr/>
        </p:nvSpPr>
        <p:spPr bwMode="auto">
          <a:xfrm>
            <a:off x="5018088" y="4445000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10278" grpId="0" animBg="1"/>
      <p:bldP spid="310294" grpId="0" animBg="1"/>
      <p:bldP spid="310295" grpId="0" animBg="1"/>
      <p:bldP spid="310296" grpId="0" animBg="1"/>
      <p:bldP spid="310297" grpId="0" animBg="1"/>
      <p:bldP spid="50" grpId="0" animBg="1"/>
      <p:bldP spid="6" grpId="0" animBg="1"/>
      <p:bldP spid="7" grpId="0" animBg="1"/>
      <p:bldP spid="51" grpId="0"/>
      <p:bldP spid="57" grpId="0"/>
      <p:bldP spid="52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LCROTAR: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348038" y="30670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LCROTAR(L)</a:t>
            </a:r>
          </a:p>
        </p:txBody>
      </p:sp>
      <p:sp>
        <p:nvSpPr>
          <p:cNvPr id="311302" name="AutoShape 6"/>
          <p:cNvSpPr>
            <a:spLocks noChangeArrowheads="1"/>
          </p:cNvSpPr>
          <p:nvPr/>
        </p:nvSpPr>
        <p:spPr bwMode="auto">
          <a:xfrm>
            <a:off x="3421063" y="379253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702300" y="4724400"/>
            <a:ext cx="1101725" cy="646113"/>
            <a:chOff x="3132" y="2980"/>
            <a:chExt cx="635" cy="407"/>
          </a:xfrm>
        </p:grpSpPr>
        <p:sp>
          <p:nvSpPr>
            <p:cNvPr id="45108" name="Text Box 9"/>
            <p:cNvSpPr txBox="1">
              <a:spLocks noChangeArrowheads="1"/>
            </p:cNvSpPr>
            <p:nvPr/>
          </p:nvSpPr>
          <p:spPr bwMode="auto">
            <a:xfrm>
              <a:off x="3132" y="2980"/>
              <a:ext cx="412" cy="173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45109" name="41 Conector angular"/>
            <p:cNvCxnSpPr>
              <a:cxnSpLocks noChangeShapeType="1"/>
              <a:stCxn id="45108" idx="3"/>
            </p:cNvCxnSpPr>
            <p:nvPr/>
          </p:nvCxnSpPr>
          <p:spPr bwMode="auto">
            <a:xfrm>
              <a:off x="3544" y="3067"/>
              <a:ext cx="223" cy="32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530850" y="5367338"/>
            <a:ext cx="2786063" cy="288925"/>
            <a:chOff x="3484" y="3381"/>
            <a:chExt cx="1755" cy="182"/>
          </a:xfrm>
        </p:grpSpPr>
        <p:grpSp>
          <p:nvGrpSpPr>
            <p:cNvPr id="45096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45106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45107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45097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45104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45105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5098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" name="60 Conector curvado"/>
            <p:cNvCxnSpPr>
              <a:stCxn id="45107" idx="3"/>
              <a:endCxn id="45102" idx="1"/>
            </p:cNvCxnSpPr>
            <p:nvPr/>
          </p:nvCxnSpPr>
          <p:spPr>
            <a:xfrm flipH="1">
              <a:off x="3484" y="3472"/>
              <a:ext cx="1755" cy="1"/>
            </a:xfrm>
            <a:prstGeom prst="curvedConnector5">
              <a:avLst>
                <a:gd name="adj1" fmla="val -8205"/>
                <a:gd name="adj2" fmla="val 34550882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100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45102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45103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5101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7451725" y="5229225"/>
            <a:ext cx="936625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5364163" y="2852738"/>
            <a:ext cx="1797050" cy="1657350"/>
            <a:chOff x="3380" y="1797"/>
            <a:chExt cx="1132" cy="1044"/>
          </a:xfrm>
        </p:grpSpPr>
        <p:sp>
          <p:nvSpPr>
            <p:cNvPr id="45092" name="Oval 44"/>
            <p:cNvSpPr>
              <a:spLocks noChangeArrowheads="1"/>
            </p:cNvSpPr>
            <p:nvPr/>
          </p:nvSpPr>
          <p:spPr bwMode="auto">
            <a:xfrm>
              <a:off x="3561" y="1983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45093" name="Oval 45"/>
            <p:cNvSpPr>
              <a:spLocks noChangeArrowheads="1"/>
            </p:cNvSpPr>
            <p:nvPr/>
          </p:nvSpPr>
          <p:spPr bwMode="auto">
            <a:xfrm>
              <a:off x="3380" y="2115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  <p:sp>
          <p:nvSpPr>
            <p:cNvPr id="45094" name="Oval 46"/>
            <p:cNvSpPr>
              <a:spLocks noChangeArrowheads="1"/>
            </p:cNvSpPr>
            <p:nvPr/>
          </p:nvSpPr>
          <p:spPr bwMode="auto">
            <a:xfrm>
              <a:off x="3924" y="179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c</a:t>
              </a:r>
            </a:p>
          </p:txBody>
        </p:sp>
        <p:sp>
          <p:nvSpPr>
            <p:cNvPr id="45095" name="Oval 47"/>
            <p:cNvSpPr>
              <a:spLocks noChangeArrowheads="1"/>
            </p:cNvSpPr>
            <p:nvPr/>
          </p:nvSpPr>
          <p:spPr bwMode="auto">
            <a:xfrm>
              <a:off x="4059" y="238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457200" y="4730750"/>
            <a:ext cx="1057275" cy="646113"/>
            <a:chOff x="3101" y="2980"/>
            <a:chExt cx="666" cy="407"/>
          </a:xfrm>
        </p:grpSpPr>
        <p:sp>
          <p:nvSpPr>
            <p:cNvPr id="45090" name="Text Box 9"/>
            <p:cNvSpPr txBox="1">
              <a:spLocks noChangeArrowheads="1"/>
            </p:cNvSpPr>
            <p:nvPr/>
          </p:nvSpPr>
          <p:spPr bwMode="auto">
            <a:xfrm>
              <a:off x="3101" y="2980"/>
              <a:ext cx="443" cy="169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45091" name="41 Conector angular"/>
            <p:cNvCxnSpPr>
              <a:cxnSpLocks noChangeShapeType="1"/>
              <a:stCxn id="45090" idx="3"/>
            </p:cNvCxnSpPr>
            <p:nvPr/>
          </p:nvCxnSpPr>
          <p:spPr bwMode="auto">
            <a:xfrm>
              <a:off x="3544" y="3065"/>
              <a:ext cx="223" cy="322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1065213" y="5367338"/>
            <a:ext cx="2786062" cy="288925"/>
            <a:chOff x="3484" y="3381"/>
            <a:chExt cx="1755" cy="182"/>
          </a:xfrm>
        </p:grpSpPr>
        <p:grpSp>
          <p:nvGrpSpPr>
            <p:cNvPr id="45078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45088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45089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45079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45086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45087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5080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45084" idx="1"/>
            </p:cNvCxnSpPr>
            <p:nvPr/>
          </p:nvCxnSpPr>
          <p:spPr>
            <a:xfrm rot="10800000" flipV="1">
              <a:off x="3484" y="3472"/>
              <a:ext cx="1755" cy="1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82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45084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45085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5083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49 Rectángulo"/>
          <p:cNvSpPr/>
          <p:nvPr/>
        </p:nvSpPr>
        <p:spPr>
          <a:xfrm>
            <a:off x="1935163" y="5229225"/>
            <a:ext cx="936625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11361" name="Oval 65"/>
          <p:cNvSpPr>
            <a:spLocks noChangeArrowheads="1"/>
          </p:cNvSpPr>
          <p:nvPr/>
        </p:nvSpPr>
        <p:spPr bwMode="auto">
          <a:xfrm>
            <a:off x="1187450" y="3148013"/>
            <a:ext cx="1223963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11362" name="Oval 66"/>
          <p:cNvSpPr>
            <a:spLocks noChangeArrowheads="1"/>
          </p:cNvSpPr>
          <p:nvPr/>
        </p:nvSpPr>
        <p:spPr bwMode="auto">
          <a:xfrm>
            <a:off x="900113" y="3357563"/>
            <a:ext cx="719137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311363" name="Oval 67"/>
          <p:cNvSpPr>
            <a:spLocks noChangeArrowheads="1"/>
          </p:cNvSpPr>
          <p:nvPr/>
        </p:nvSpPr>
        <p:spPr bwMode="auto">
          <a:xfrm>
            <a:off x="1763713" y="2852738"/>
            <a:ext cx="719137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sp>
        <p:nvSpPr>
          <p:cNvPr id="311364" name="Oval 68"/>
          <p:cNvSpPr>
            <a:spLocks noChangeArrowheads="1"/>
          </p:cNvSpPr>
          <p:nvPr/>
        </p:nvSpPr>
        <p:spPr bwMode="auto">
          <a:xfrm>
            <a:off x="1978025" y="3789363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c</a:t>
            </a:r>
          </a:p>
        </p:txBody>
      </p:sp>
      <p:sp>
        <p:nvSpPr>
          <p:cNvPr id="7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LCROTAR(LC L);</a:t>
            </a:r>
          </a:p>
        </p:txBody>
      </p:sp>
      <p:sp>
        <p:nvSpPr>
          <p:cNvPr id="51" name="CuadroTexto 50"/>
          <p:cNvSpPr txBox="1">
            <a:spLocks noChangeArrowheads="1"/>
          </p:cNvSpPr>
          <p:nvPr/>
        </p:nvSpPr>
        <p:spPr bwMode="auto">
          <a:xfrm>
            <a:off x="506413" y="465931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4" name="CuadroTexto 53"/>
          <p:cNvSpPr txBox="1">
            <a:spLocks noChangeArrowheads="1"/>
          </p:cNvSpPr>
          <p:nvPr/>
        </p:nvSpPr>
        <p:spPr bwMode="auto">
          <a:xfrm>
            <a:off x="5762625" y="46609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2" name="CuadroTexto 51"/>
          <p:cNvSpPr txBox="1">
            <a:spLocks noChangeArrowheads="1"/>
          </p:cNvSpPr>
          <p:nvPr/>
        </p:nvSpPr>
        <p:spPr bwMode="auto">
          <a:xfrm>
            <a:off x="642938" y="4454525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53" name="CuadroTexto 52"/>
          <p:cNvSpPr txBox="1">
            <a:spLocks noChangeArrowheads="1"/>
          </p:cNvSpPr>
          <p:nvPr/>
        </p:nvSpPr>
        <p:spPr bwMode="auto">
          <a:xfrm>
            <a:off x="5930900" y="4454525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11302" grpId="0" animBg="1"/>
      <p:bldP spid="50" grpId="0" animBg="1"/>
      <p:bldP spid="6" grpId="0" animBg="1"/>
      <p:bldP spid="311361" grpId="0" animBg="1"/>
      <p:bldP spid="311362" grpId="0" animBg="1"/>
      <p:bldP spid="311363" grpId="0" animBg="1"/>
      <p:bldP spid="311364" grpId="0" animBg="1"/>
      <p:bldP spid="7" grpId="0" animBg="1"/>
      <p:bldP spid="51" grpId="0"/>
      <p:bldP spid="54" grpId="0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LCROTAR: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419475" y="3067050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LCROTAR(L)</a:t>
            </a:r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>
            <a:off x="3421063" y="379253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77050" y="4724400"/>
            <a:ext cx="1119188" cy="646113"/>
            <a:chOff x="3062" y="2980"/>
            <a:chExt cx="705" cy="407"/>
          </a:xfrm>
        </p:grpSpPr>
        <p:sp>
          <p:nvSpPr>
            <p:cNvPr id="46132" name="Text Box 9"/>
            <p:cNvSpPr txBox="1">
              <a:spLocks noChangeArrowheads="1"/>
            </p:cNvSpPr>
            <p:nvPr/>
          </p:nvSpPr>
          <p:spPr bwMode="auto">
            <a:xfrm>
              <a:off x="3062" y="2980"/>
              <a:ext cx="482" cy="17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46133" name="41 Conector angular"/>
            <p:cNvCxnSpPr>
              <a:cxnSpLocks noChangeShapeType="1"/>
              <a:stCxn id="46132" idx="3"/>
            </p:cNvCxnSpPr>
            <p:nvPr/>
          </p:nvCxnSpPr>
          <p:spPr bwMode="auto">
            <a:xfrm>
              <a:off x="3544" y="3069"/>
              <a:ext cx="223" cy="318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449888" y="5367338"/>
            <a:ext cx="2867025" cy="288925"/>
            <a:chOff x="3433" y="3381"/>
            <a:chExt cx="1806" cy="182"/>
          </a:xfrm>
        </p:grpSpPr>
        <p:grpSp>
          <p:nvGrpSpPr>
            <p:cNvPr id="46120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46130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46131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46121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46128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46129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6122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" name="60 Conector curvado"/>
            <p:cNvCxnSpPr>
              <a:stCxn id="46131" idx="3"/>
              <a:endCxn id="50" idx="1"/>
            </p:cNvCxnSpPr>
            <p:nvPr/>
          </p:nvCxnSpPr>
          <p:spPr>
            <a:xfrm flipH="1" flipV="1">
              <a:off x="3433" y="3460"/>
              <a:ext cx="1806" cy="11"/>
            </a:xfrm>
            <a:prstGeom prst="curvedConnector5">
              <a:avLst>
                <a:gd name="adj1" fmla="val -7973"/>
                <a:gd name="adj2" fmla="val -3396427"/>
                <a:gd name="adj3" fmla="val 10797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124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46126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46127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6125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5449888" y="5243513"/>
            <a:ext cx="936625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365750" y="2852738"/>
            <a:ext cx="1797050" cy="1657350"/>
            <a:chOff x="3380" y="1797"/>
            <a:chExt cx="1132" cy="1044"/>
          </a:xfrm>
        </p:grpSpPr>
        <p:sp>
          <p:nvSpPr>
            <p:cNvPr id="46116" name="Oval 24"/>
            <p:cNvSpPr>
              <a:spLocks noChangeArrowheads="1"/>
            </p:cNvSpPr>
            <p:nvPr/>
          </p:nvSpPr>
          <p:spPr bwMode="auto">
            <a:xfrm>
              <a:off x="3561" y="1983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46117" name="Oval 25"/>
            <p:cNvSpPr>
              <a:spLocks noChangeArrowheads="1"/>
            </p:cNvSpPr>
            <p:nvPr/>
          </p:nvSpPr>
          <p:spPr bwMode="auto">
            <a:xfrm>
              <a:off x="3380" y="2115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c</a:t>
              </a:r>
            </a:p>
          </p:txBody>
        </p:sp>
        <p:sp>
          <p:nvSpPr>
            <p:cNvPr id="46118" name="Oval 26"/>
            <p:cNvSpPr>
              <a:spLocks noChangeArrowheads="1"/>
            </p:cNvSpPr>
            <p:nvPr/>
          </p:nvSpPr>
          <p:spPr bwMode="auto">
            <a:xfrm>
              <a:off x="3924" y="179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46119" name="Oval 27"/>
            <p:cNvSpPr>
              <a:spLocks noChangeArrowheads="1"/>
            </p:cNvSpPr>
            <p:nvPr/>
          </p:nvSpPr>
          <p:spPr bwMode="auto">
            <a:xfrm>
              <a:off x="4059" y="238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1187450" y="4724400"/>
            <a:ext cx="1150938" cy="646113"/>
            <a:chOff x="3042" y="2980"/>
            <a:chExt cx="725" cy="407"/>
          </a:xfrm>
        </p:grpSpPr>
        <p:sp>
          <p:nvSpPr>
            <p:cNvPr id="46114" name="Text Box 9"/>
            <p:cNvSpPr txBox="1">
              <a:spLocks noChangeArrowheads="1"/>
            </p:cNvSpPr>
            <p:nvPr/>
          </p:nvSpPr>
          <p:spPr bwMode="auto">
            <a:xfrm>
              <a:off x="3042" y="2980"/>
              <a:ext cx="502" cy="173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46115" name="41 Conector angular"/>
            <p:cNvCxnSpPr>
              <a:cxnSpLocks noChangeShapeType="1"/>
              <a:stCxn id="46114" idx="3"/>
            </p:cNvCxnSpPr>
            <p:nvPr/>
          </p:nvCxnSpPr>
          <p:spPr bwMode="auto">
            <a:xfrm>
              <a:off x="3544" y="3067"/>
              <a:ext cx="223" cy="32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065213" y="5367338"/>
            <a:ext cx="2786062" cy="288925"/>
            <a:chOff x="3484" y="3381"/>
            <a:chExt cx="1755" cy="182"/>
          </a:xfrm>
        </p:grpSpPr>
        <p:grpSp>
          <p:nvGrpSpPr>
            <p:cNvPr id="46102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46112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46113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46103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46110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46111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6104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46108" idx="1"/>
            </p:cNvCxnSpPr>
            <p:nvPr/>
          </p:nvCxnSpPr>
          <p:spPr>
            <a:xfrm rot="10800000" flipV="1">
              <a:off x="3484" y="3472"/>
              <a:ext cx="1755" cy="1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106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46108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46109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46107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49 Rectángulo"/>
          <p:cNvSpPr/>
          <p:nvPr/>
        </p:nvSpPr>
        <p:spPr>
          <a:xfrm>
            <a:off x="2986088" y="5229225"/>
            <a:ext cx="936625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12386" name="Oval 66"/>
          <p:cNvSpPr>
            <a:spLocks noChangeArrowheads="1"/>
          </p:cNvSpPr>
          <p:nvPr/>
        </p:nvSpPr>
        <p:spPr bwMode="auto">
          <a:xfrm>
            <a:off x="1187450" y="3148013"/>
            <a:ext cx="1223963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12387" name="Oval 67"/>
          <p:cNvSpPr>
            <a:spLocks noChangeArrowheads="1"/>
          </p:cNvSpPr>
          <p:nvPr/>
        </p:nvSpPr>
        <p:spPr bwMode="auto">
          <a:xfrm>
            <a:off x="900113" y="3357563"/>
            <a:ext cx="719137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sp>
        <p:nvSpPr>
          <p:cNvPr id="312388" name="Oval 68"/>
          <p:cNvSpPr>
            <a:spLocks noChangeArrowheads="1"/>
          </p:cNvSpPr>
          <p:nvPr/>
        </p:nvSpPr>
        <p:spPr bwMode="auto">
          <a:xfrm>
            <a:off x="1763713" y="2852738"/>
            <a:ext cx="719137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c</a:t>
            </a:r>
          </a:p>
        </p:txBody>
      </p:sp>
      <p:sp>
        <p:nvSpPr>
          <p:cNvPr id="312389" name="Oval 69"/>
          <p:cNvSpPr>
            <a:spLocks noChangeArrowheads="1"/>
          </p:cNvSpPr>
          <p:nvPr/>
        </p:nvSpPr>
        <p:spPr bwMode="auto">
          <a:xfrm>
            <a:off x="1978025" y="3789363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7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LCROTAR(LC L);</a:t>
            </a:r>
          </a:p>
        </p:txBody>
      </p:sp>
      <p:sp>
        <p:nvSpPr>
          <p:cNvPr id="51" name="CuadroTexto 50"/>
          <p:cNvSpPr txBox="1">
            <a:spLocks noChangeArrowheads="1"/>
          </p:cNvSpPr>
          <p:nvPr/>
        </p:nvSpPr>
        <p:spPr bwMode="auto">
          <a:xfrm>
            <a:off x="1254125" y="4649788"/>
            <a:ext cx="392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4" name="CuadroTexto 53"/>
          <p:cNvSpPr txBox="1">
            <a:spLocks noChangeArrowheads="1"/>
          </p:cNvSpPr>
          <p:nvPr/>
        </p:nvSpPr>
        <p:spPr bwMode="auto">
          <a:xfrm>
            <a:off x="6875463" y="46434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52" name="CuadroTexto 51"/>
          <p:cNvSpPr txBox="1">
            <a:spLocks noChangeArrowheads="1"/>
          </p:cNvSpPr>
          <p:nvPr/>
        </p:nvSpPr>
        <p:spPr bwMode="auto">
          <a:xfrm>
            <a:off x="1428750" y="4452938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  <p:sp>
        <p:nvSpPr>
          <p:cNvPr id="53" name="CuadroTexto 52"/>
          <p:cNvSpPr txBox="1">
            <a:spLocks noChangeArrowheads="1"/>
          </p:cNvSpPr>
          <p:nvPr/>
        </p:nvSpPr>
        <p:spPr bwMode="auto">
          <a:xfrm>
            <a:off x="7043738" y="4437063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Lc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12326" grpId="0" animBg="1"/>
      <p:bldP spid="50" grpId="0" animBg="1"/>
      <p:bldP spid="6" grpId="0" animBg="1"/>
      <p:bldP spid="312386" grpId="0" animBg="1"/>
      <p:bldP spid="312387" grpId="0" animBg="1"/>
      <p:bldP spid="312388" grpId="0" animBg="1"/>
      <p:bldP spid="312389" grpId="0" animBg="1"/>
      <p:bldP spid="7" grpId="0" animBg="1"/>
      <p:bldP spid="51" grpId="0"/>
      <p:bldP spid="54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altLang="en-US" smtClean="0"/>
              <a:t>TAD FILA(item)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1200"/>
            <a:ext cx="8640763" cy="4327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Colección ordenada de elementos en el cual se agregan elementos por un extremo denominado </a:t>
            </a:r>
            <a:r>
              <a:rPr lang="es-AR" altLang="en-US" sz="2800" b="1" smtClean="0"/>
              <a:t>final</a:t>
            </a:r>
            <a:r>
              <a:rPr lang="es-AR" altLang="en-US" sz="2800" smtClean="0"/>
              <a:t> y se eliminan por otro extremo, llamado </a:t>
            </a:r>
            <a:r>
              <a:rPr lang="es-AR" altLang="en-US" sz="2800" b="1" smtClean="0"/>
              <a:t>frente</a:t>
            </a:r>
            <a:r>
              <a:rPr lang="es-AR" altLang="en-US" sz="2800" smtClean="0"/>
              <a:t>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Dinámica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Estructura Lineal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Filosofía </a:t>
            </a:r>
            <a:r>
              <a:rPr lang="es-AR" altLang="en-US" sz="2800" b="1" smtClean="0"/>
              <a:t>FIFO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AR" altLang="en-US" sz="2800" smtClean="0"/>
          </a:p>
        </p:txBody>
      </p:sp>
      <p:grpSp>
        <p:nvGrpSpPr>
          <p:cNvPr id="18436" name="Group 25"/>
          <p:cNvGrpSpPr>
            <a:grpSpLocks/>
          </p:cNvGrpSpPr>
          <p:nvPr/>
        </p:nvGrpSpPr>
        <p:grpSpPr bwMode="auto">
          <a:xfrm>
            <a:off x="6877050" y="6092825"/>
            <a:ext cx="792163" cy="431800"/>
            <a:chOff x="4150" y="3838"/>
            <a:chExt cx="499" cy="272"/>
          </a:xfrm>
        </p:grpSpPr>
        <p:sp>
          <p:nvSpPr>
            <p:cNvPr id="18453" name="Rectangle 22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454" name="Text Box 23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1°</a:t>
              </a:r>
            </a:p>
          </p:txBody>
        </p:sp>
      </p:grpSp>
      <p:grpSp>
        <p:nvGrpSpPr>
          <p:cNvPr id="18437" name="Group 29"/>
          <p:cNvGrpSpPr>
            <a:grpSpLocks/>
          </p:cNvGrpSpPr>
          <p:nvPr/>
        </p:nvGrpSpPr>
        <p:grpSpPr bwMode="auto">
          <a:xfrm>
            <a:off x="6156325" y="5300663"/>
            <a:ext cx="792163" cy="431800"/>
            <a:chOff x="4150" y="3838"/>
            <a:chExt cx="499" cy="272"/>
          </a:xfrm>
        </p:grpSpPr>
        <p:sp>
          <p:nvSpPr>
            <p:cNvPr id="18451" name="Rectangle 30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452" name="Text Box 31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2°</a:t>
              </a:r>
            </a:p>
          </p:txBody>
        </p:sp>
      </p:grpSp>
      <p:grpSp>
        <p:nvGrpSpPr>
          <p:cNvPr id="18438" name="Group 32"/>
          <p:cNvGrpSpPr>
            <a:grpSpLocks/>
          </p:cNvGrpSpPr>
          <p:nvPr/>
        </p:nvGrpSpPr>
        <p:grpSpPr bwMode="auto">
          <a:xfrm>
            <a:off x="6156325" y="4797425"/>
            <a:ext cx="792163" cy="431800"/>
            <a:chOff x="4150" y="3838"/>
            <a:chExt cx="499" cy="272"/>
          </a:xfrm>
        </p:grpSpPr>
        <p:sp>
          <p:nvSpPr>
            <p:cNvPr id="18449" name="Rectangle 33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450" name="Text Box 34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3°</a:t>
              </a:r>
            </a:p>
          </p:txBody>
        </p:sp>
      </p:grpSp>
      <p:grpSp>
        <p:nvGrpSpPr>
          <p:cNvPr id="18439" name="Group 35"/>
          <p:cNvGrpSpPr>
            <a:grpSpLocks/>
          </p:cNvGrpSpPr>
          <p:nvPr/>
        </p:nvGrpSpPr>
        <p:grpSpPr bwMode="auto">
          <a:xfrm>
            <a:off x="6156325" y="4292600"/>
            <a:ext cx="792163" cy="431800"/>
            <a:chOff x="4150" y="3838"/>
            <a:chExt cx="499" cy="272"/>
          </a:xfrm>
        </p:grpSpPr>
        <p:sp>
          <p:nvSpPr>
            <p:cNvPr id="18447" name="Rectangle 36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448" name="Text Box 37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4°</a:t>
              </a:r>
            </a:p>
          </p:txBody>
        </p:sp>
      </p:grpSp>
      <p:grpSp>
        <p:nvGrpSpPr>
          <p:cNvPr id="18440" name="Group 38"/>
          <p:cNvGrpSpPr>
            <a:grpSpLocks/>
          </p:cNvGrpSpPr>
          <p:nvPr/>
        </p:nvGrpSpPr>
        <p:grpSpPr bwMode="auto">
          <a:xfrm>
            <a:off x="5508625" y="3716338"/>
            <a:ext cx="792163" cy="431800"/>
            <a:chOff x="4150" y="3838"/>
            <a:chExt cx="499" cy="272"/>
          </a:xfrm>
        </p:grpSpPr>
        <p:sp>
          <p:nvSpPr>
            <p:cNvPr id="18445" name="Rectangle 39"/>
            <p:cNvSpPr>
              <a:spLocks noChangeArrowheads="1"/>
            </p:cNvSpPr>
            <p:nvPr/>
          </p:nvSpPr>
          <p:spPr bwMode="auto">
            <a:xfrm>
              <a:off x="4150" y="3838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8446" name="Text Box 40"/>
            <p:cNvSpPr txBox="1">
              <a:spLocks noChangeArrowheads="1"/>
            </p:cNvSpPr>
            <p:nvPr/>
          </p:nvSpPr>
          <p:spPr bwMode="auto">
            <a:xfrm>
              <a:off x="4286" y="3865"/>
              <a:ext cx="2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5°</a:t>
              </a:r>
            </a:p>
          </p:txBody>
        </p:sp>
      </p:grpSp>
      <p:cxnSp>
        <p:nvCxnSpPr>
          <p:cNvPr id="18441" name="AutoShape 41"/>
          <p:cNvCxnSpPr>
            <a:cxnSpLocks noChangeShapeType="1"/>
          </p:cNvCxnSpPr>
          <p:nvPr/>
        </p:nvCxnSpPr>
        <p:spPr bwMode="auto">
          <a:xfrm>
            <a:off x="6300788" y="3933825"/>
            <a:ext cx="252412" cy="3603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44"/>
          <p:cNvCxnSpPr>
            <a:cxnSpLocks noChangeShapeType="1"/>
          </p:cNvCxnSpPr>
          <p:nvPr/>
        </p:nvCxnSpPr>
        <p:spPr bwMode="auto">
          <a:xfrm rot="16200000" flipH="1">
            <a:off x="6477000" y="5845176"/>
            <a:ext cx="382587" cy="303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Text Box 45"/>
          <p:cNvSpPr txBox="1">
            <a:spLocks noChangeArrowheads="1"/>
          </p:cNvSpPr>
          <p:nvPr/>
        </p:nvSpPr>
        <p:spPr bwMode="auto">
          <a:xfrm>
            <a:off x="6659563" y="378936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Final</a:t>
            </a:r>
          </a:p>
        </p:txBody>
      </p:sp>
      <p:sp>
        <p:nvSpPr>
          <p:cNvPr id="18444" name="Text Box 46"/>
          <p:cNvSpPr txBox="1">
            <a:spLocks noChangeArrowheads="1"/>
          </p:cNvSpPr>
          <p:nvPr/>
        </p:nvSpPr>
        <p:spPr bwMode="auto">
          <a:xfrm>
            <a:off x="5651500" y="5876925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Preguntas…</a:t>
            </a:r>
          </a:p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		…y a practicar…</a:t>
            </a:r>
          </a:p>
        </p:txBody>
      </p:sp>
      <p:pic>
        <p:nvPicPr>
          <p:cNvPr id="47107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https://encrypted-tbn1.gstatic.com/images?q=tbn:ANd9GcT-y-j1oU0zAHUZR_GrnV2TGscG1MTME6stx_B5ydf6nbCL-nX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9459" name="AutoShape 4" descr="https://encrypted-tbn1.gstatic.com/images?q=tbn:ANd9GcT-y-j1oU0zAHUZR_GrnV2TGscG1MTME6stx_B5ydf6nbCL-nXV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pic>
        <p:nvPicPr>
          <p:cNvPr id="19460" name="Picture 9" descr="colec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r="8382"/>
          <a:stretch>
            <a:fillRect/>
          </a:stretch>
        </p:blipFill>
        <p:spPr bwMode="auto">
          <a:xfrm>
            <a:off x="4572000" y="3500438"/>
            <a:ext cx="4319588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2" descr="pea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/>
          <a:stretch>
            <a:fillRect/>
          </a:stretch>
        </p:blipFill>
        <p:spPr bwMode="auto">
          <a:xfrm>
            <a:off x="395288" y="836613"/>
            <a:ext cx="374491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5" descr="su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5175"/>
            <a:ext cx="4418013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6" descr="cajer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2"/>
          <a:stretch>
            <a:fillRect/>
          </a:stretch>
        </p:blipFill>
        <p:spPr bwMode="auto">
          <a:xfrm>
            <a:off x="323850" y="3500438"/>
            <a:ext cx="388937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 </a:t>
            </a:r>
            <a:br>
              <a:rPr lang="es-ES" altLang="en-US" sz="3600" smtClean="0"/>
            </a:br>
            <a:r>
              <a:rPr lang="es-ES" altLang="en-US" sz="3600" smtClean="0"/>
              <a:t>Especificación Algebraica 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s-ES" altLang="en-US" sz="3000" dirty="0" smtClean="0"/>
              <a:t>SINTAXIS</a:t>
            </a:r>
          </a:p>
          <a:p>
            <a:pPr marL="669925" lvl="1" indent="-325438">
              <a:defRPr/>
            </a:pPr>
            <a:endParaRPr lang="es-ES" altLang="en-US" dirty="0" smtClean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" altLang="en-US" dirty="0" smtClean="0"/>
              <a:t>FILAVACIA: </a:t>
            </a:r>
            <a:r>
              <a:rPr lang="es-ES" altLang="en-US" dirty="0" smtClean="0">
                <a:sym typeface="Wingdings" panose="05000000000000000000" pitchFamily="2" charset="2"/>
              </a:rPr>
              <a:t> FILA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" altLang="en-US" dirty="0" smtClean="0">
                <a:sym typeface="Wingdings" panose="05000000000000000000" pitchFamily="2" charset="2"/>
              </a:rPr>
              <a:t>ENFILA: FILA x ITEM  FILA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" altLang="en-US" dirty="0" smtClean="0">
                <a:sym typeface="Wingdings" panose="05000000000000000000" pitchFamily="2" charset="2"/>
              </a:rPr>
              <a:t>DEFILA: FILA  FILA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" altLang="en-US" dirty="0" smtClean="0">
                <a:sym typeface="Wingdings" panose="05000000000000000000" pitchFamily="2" charset="2"/>
              </a:rPr>
              <a:t>FRENTE: FILA  ITEM </a:t>
            </a:r>
            <a:r>
              <a:rPr lang="es-ES" altLang="en-US" dirty="0" smtClean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∪</a:t>
            </a:r>
            <a:r>
              <a:rPr lang="es-ES" altLang="en-US" dirty="0" smtClean="0">
                <a:sym typeface="Wingdings" panose="05000000000000000000" pitchFamily="2" charset="2"/>
              </a:rPr>
              <a:t> {indefinido}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" altLang="en-US" dirty="0" smtClean="0">
                <a:sym typeface="Wingdings" panose="05000000000000000000" pitchFamily="2" charset="2"/>
              </a:rPr>
              <a:t>ESFILAVACIA : FILA  BOOL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964238" y="3062288"/>
            <a:ext cx="2855912" cy="1008062"/>
            <a:chOff x="3485" y="1752"/>
            <a:chExt cx="1799" cy="499"/>
          </a:xfrm>
        </p:grpSpPr>
        <p:sp>
          <p:nvSpPr>
            <p:cNvPr id="20494" name="AutoShape 5"/>
            <p:cNvSpPr>
              <a:spLocks/>
            </p:cNvSpPr>
            <p:nvPr/>
          </p:nvSpPr>
          <p:spPr bwMode="auto">
            <a:xfrm>
              <a:off x="3485" y="1752"/>
              <a:ext cx="91" cy="499"/>
            </a:xfrm>
            <a:prstGeom prst="rightBrace">
              <a:avLst>
                <a:gd name="adj1" fmla="val 45696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20495" name="Text Box 6"/>
            <p:cNvSpPr txBox="1">
              <a:spLocks noChangeArrowheads="1"/>
            </p:cNvSpPr>
            <p:nvPr/>
          </p:nvSpPr>
          <p:spPr bwMode="auto">
            <a:xfrm>
              <a:off x="3608" y="1855"/>
              <a:ext cx="167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Constructoras Primitivas</a:t>
              </a:r>
            </a:p>
          </p:txBody>
        </p:sp>
      </p:grp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5483225" y="4141788"/>
            <a:ext cx="1852613" cy="366712"/>
            <a:chOff x="3394" y="2296"/>
            <a:chExt cx="1167" cy="231"/>
          </a:xfrm>
        </p:grpSpPr>
        <p:sp>
          <p:nvSpPr>
            <p:cNvPr id="20492" name="Line 8"/>
            <p:cNvSpPr>
              <a:spLocks noChangeShapeType="1"/>
            </p:cNvSpPr>
            <p:nvPr/>
          </p:nvSpPr>
          <p:spPr bwMode="auto">
            <a:xfrm>
              <a:off x="3394" y="2432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9"/>
            <p:cNvSpPr txBox="1">
              <a:spLocks noChangeArrowheads="1"/>
            </p:cNvSpPr>
            <p:nvPr/>
          </p:nvSpPr>
          <p:spPr bwMode="auto">
            <a:xfrm>
              <a:off x="3621" y="2296"/>
              <a:ext cx="9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Modificadora</a:t>
              </a:r>
            </a:p>
          </p:txBody>
        </p:sp>
      </p:grpSp>
      <p:grpSp>
        <p:nvGrpSpPr>
          <p:cNvPr id="20486" name="Group 10"/>
          <p:cNvGrpSpPr>
            <a:grpSpLocks/>
          </p:cNvGrpSpPr>
          <p:nvPr/>
        </p:nvGrpSpPr>
        <p:grpSpPr bwMode="auto">
          <a:xfrm>
            <a:off x="6175375" y="5149850"/>
            <a:ext cx="989013" cy="366713"/>
            <a:chOff x="3769" y="2931"/>
            <a:chExt cx="623" cy="231"/>
          </a:xfrm>
        </p:grpSpPr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>
              <a:off x="3769" y="3067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3996" y="29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Test</a:t>
              </a:r>
            </a:p>
          </p:txBody>
        </p:sp>
      </p:grpSp>
      <p:grpSp>
        <p:nvGrpSpPr>
          <p:cNvPr id="20487" name="Group 13"/>
          <p:cNvGrpSpPr>
            <a:grpSpLocks/>
          </p:cNvGrpSpPr>
          <p:nvPr/>
        </p:nvGrpSpPr>
        <p:grpSpPr bwMode="auto">
          <a:xfrm>
            <a:off x="7413625" y="4711700"/>
            <a:ext cx="1550988" cy="366713"/>
            <a:chOff x="3990" y="2655"/>
            <a:chExt cx="977" cy="231"/>
          </a:xfrm>
        </p:grpSpPr>
        <p:sp>
          <p:nvSpPr>
            <p:cNvPr id="20488" name="Text Box 14"/>
            <p:cNvSpPr txBox="1">
              <a:spLocks noChangeArrowheads="1"/>
            </p:cNvSpPr>
            <p:nvPr/>
          </p:nvSpPr>
          <p:spPr bwMode="auto">
            <a:xfrm>
              <a:off x="4243" y="2655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Selectora</a:t>
              </a:r>
            </a:p>
          </p:txBody>
        </p:sp>
        <p:sp>
          <p:nvSpPr>
            <p:cNvPr id="20489" name="Line 15"/>
            <p:cNvSpPr>
              <a:spLocks noChangeShapeType="1"/>
            </p:cNvSpPr>
            <p:nvPr/>
          </p:nvSpPr>
          <p:spPr bwMode="auto">
            <a:xfrm>
              <a:off x="3990" y="2766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600" smtClean="0"/>
              <a:t>Especificación Algebraica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79600"/>
            <a:ext cx="8686800" cy="5005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600" smtClean="0"/>
              <a:t>SEMÁNTICA: F </a:t>
            </a:r>
            <a:r>
              <a:rPr lang="es-ES" altLang="en-US" sz="2600" smtClean="0">
                <a:latin typeface="Arial Unicode MS" pitchFamily="34" charset="-128"/>
                <a:ea typeface="Arial Unicode MS" pitchFamily="34" charset="-128"/>
              </a:rPr>
              <a:t>∈</a:t>
            </a:r>
            <a:r>
              <a:rPr lang="es-ES" altLang="en-US" sz="2600" smtClean="0"/>
              <a:t> FILA , x </a:t>
            </a:r>
            <a:r>
              <a:rPr lang="es-ES" altLang="en-US" sz="2600" smtClean="0">
                <a:latin typeface="Arial Unicode MS" pitchFamily="34" charset="-128"/>
                <a:ea typeface="Arial Unicode MS" pitchFamily="34" charset="-128"/>
              </a:rPr>
              <a:t>∈</a:t>
            </a:r>
            <a:r>
              <a:rPr lang="es-ES" altLang="en-US" sz="2600" smtClean="0"/>
              <a:t> ITEM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9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ESFILAVACIA(FILAVACIA)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TRUE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4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ESFILAVACIA(ENFILA( F, x ))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FALSE</a:t>
            </a:r>
            <a:endParaRPr lang="es-ES" altLang="en-US" sz="24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1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FRENTE(FILAVACIA)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indefinido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4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FRENTE(ENFILA( F, x ))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SI ESFILAVACIA( F ) ENTONCES   x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					 SINO  FRENTE( F )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100" smtClean="0"/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DEFILA(FILAVACIA) </a:t>
            </a:r>
            <a:r>
              <a:rPr lang="es-ES" altLang="en-US" sz="2100" smtClean="0">
                <a:latin typeface="Arial Unicode MS" pitchFamily="34" charset="-128"/>
                <a:ea typeface="Arial Unicode MS" pitchFamily="34" charset="-128"/>
              </a:rPr>
              <a:t>≡</a:t>
            </a:r>
            <a:r>
              <a:rPr lang="es-ES" altLang="en-US" sz="2100" smtClean="0"/>
              <a:t> FILAVACIA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DEFILA(ENFILA( F, x )) </a:t>
            </a:r>
            <a:r>
              <a:rPr lang="es-ES" altLang="en-US" sz="2100" smtClean="0">
                <a:ea typeface="Arial Unicode MS" pitchFamily="34" charset="-128"/>
              </a:rPr>
              <a:t>≡</a:t>
            </a:r>
            <a:r>
              <a:rPr lang="es-ES" altLang="en-US" sz="2100" smtClean="0"/>
              <a:t> SI ESFILAVACIA( F ) ENTONCES   F</a:t>
            </a:r>
          </a:p>
          <a:p>
            <a:pPr marL="669925" lvl="1" indent="-325438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n-US" sz="2100" smtClean="0"/>
              <a:t>					SINO   ENFILA( DEFILA( F ), 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600" smtClean="0"/>
              <a:t>IMPLEMENTACIÓN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51038"/>
            <a:ext cx="8229600" cy="4933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n-US" sz="2800" smtClean="0"/>
              <a:t>Las FILAS </a:t>
            </a:r>
            <a:r>
              <a:rPr lang="es-ES" altLang="en-US" sz="2800" b="1" smtClean="0"/>
              <a:t>no</a:t>
            </a:r>
            <a:r>
              <a:rPr lang="es-ES" altLang="en-US" sz="2800" smtClean="0"/>
              <a:t> son estructuras fundamentales de datos</a:t>
            </a:r>
          </a:p>
          <a:p>
            <a:pPr>
              <a:lnSpc>
                <a:spcPct val="90000"/>
              </a:lnSpc>
            </a:pPr>
            <a:endParaRPr lang="es-ES" altLang="en-US" sz="2800" smtClean="0"/>
          </a:p>
          <a:p>
            <a:pPr>
              <a:lnSpc>
                <a:spcPct val="90000"/>
              </a:lnSpc>
            </a:pPr>
            <a:r>
              <a:rPr lang="es-ES" altLang="en-US" sz="2800" smtClean="0"/>
              <a:t>Para su representación se requiere el uso de otras estructuras de datos como ser: </a:t>
            </a:r>
          </a:p>
          <a:p>
            <a:pPr>
              <a:lnSpc>
                <a:spcPct val="90000"/>
              </a:lnSpc>
            </a:pPr>
            <a:endParaRPr lang="es-ES" altLang="en-US" sz="2800" smtClean="0">
              <a:solidFill>
                <a:srgbClr val="FF3300"/>
              </a:solidFill>
            </a:endParaRPr>
          </a:p>
          <a:p>
            <a:pPr marL="669925" lvl="1" indent="-325438">
              <a:lnSpc>
                <a:spcPct val="90000"/>
              </a:lnSpc>
            </a:pPr>
            <a:r>
              <a:rPr lang="es-ES" altLang="en-US" smtClean="0"/>
              <a:t>Arreglos (arrays)</a:t>
            </a:r>
          </a:p>
          <a:p>
            <a:pPr marL="669925" lvl="1" indent="-325438">
              <a:lnSpc>
                <a:spcPct val="90000"/>
              </a:lnSpc>
            </a:pPr>
            <a:r>
              <a:rPr lang="es-ES" altLang="en-US" smtClean="0"/>
              <a:t>Listas enlazadas</a:t>
            </a:r>
            <a:endParaRPr lang="es-ES" altLang="en-US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468313" y="1774825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FILAVACÍA</a:t>
            </a: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2771775" y="1628775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 CON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UN ELEMENTO</a:t>
            </a:r>
          </a:p>
        </p:txBody>
      </p:sp>
      <p:sp>
        <p:nvSpPr>
          <p:cNvPr id="249894" name="Text Box 38"/>
          <p:cNvSpPr txBox="1">
            <a:spLocks noChangeArrowheads="1"/>
          </p:cNvSpPr>
          <p:nvPr/>
        </p:nvSpPr>
        <p:spPr bwMode="auto">
          <a:xfrm>
            <a:off x="6011863" y="1773238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 CON DOS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ELEMENTOS</a:t>
            </a:r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696913" y="2133600"/>
            <a:ext cx="660400" cy="1098550"/>
            <a:chOff x="413" y="1389"/>
            <a:chExt cx="416" cy="692"/>
          </a:xfrm>
        </p:grpSpPr>
        <p:sp>
          <p:nvSpPr>
            <p:cNvPr id="24715" name="Text Box 11"/>
            <p:cNvSpPr txBox="1">
              <a:spLocks noChangeArrowheads="1"/>
            </p:cNvSpPr>
            <p:nvPr/>
          </p:nvSpPr>
          <p:spPr bwMode="auto">
            <a:xfrm>
              <a:off x="521" y="1389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4716" name="Text Box 70"/>
            <p:cNvSpPr txBox="1">
              <a:spLocks noChangeArrowheads="1"/>
            </p:cNvSpPr>
            <p:nvPr/>
          </p:nvSpPr>
          <p:spPr bwMode="auto">
            <a:xfrm>
              <a:off x="413" y="1619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24717" name="Group 76"/>
            <p:cNvGrpSpPr>
              <a:grpSpLocks/>
            </p:cNvGrpSpPr>
            <p:nvPr/>
          </p:nvGrpSpPr>
          <p:grpSpPr bwMode="auto">
            <a:xfrm flipH="1">
              <a:off x="424" y="1743"/>
              <a:ext cx="226" cy="338"/>
              <a:chOff x="613" y="3092"/>
              <a:chExt cx="392" cy="338"/>
            </a:xfrm>
          </p:grpSpPr>
          <p:sp>
            <p:nvSpPr>
              <p:cNvPr id="24718" name="Line 71"/>
              <p:cNvSpPr>
                <a:spLocks noChangeShapeType="1"/>
              </p:cNvSpPr>
              <p:nvPr/>
            </p:nvSpPr>
            <p:spPr bwMode="auto">
              <a:xfrm flipH="1" flipV="1">
                <a:off x="955" y="3092"/>
                <a:ext cx="50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9" name="Line 72"/>
              <p:cNvSpPr>
                <a:spLocks noChangeShapeType="1"/>
              </p:cNvSpPr>
              <p:nvPr/>
            </p:nvSpPr>
            <p:spPr bwMode="auto">
              <a:xfrm flipH="1">
                <a:off x="770" y="315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0" name="Line 73"/>
              <p:cNvSpPr>
                <a:spLocks noChangeShapeType="1"/>
              </p:cNvSpPr>
              <p:nvPr/>
            </p:nvSpPr>
            <p:spPr bwMode="auto">
              <a:xfrm flipH="1">
                <a:off x="613" y="337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1" name="Line 74"/>
              <p:cNvSpPr>
                <a:spLocks noChangeShapeType="1"/>
              </p:cNvSpPr>
              <p:nvPr/>
            </p:nvSpPr>
            <p:spPr bwMode="auto">
              <a:xfrm flipH="1">
                <a:off x="693" y="3430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2" name="Line 75"/>
              <p:cNvSpPr>
                <a:spLocks noChangeShapeType="1"/>
              </p:cNvSpPr>
              <p:nvPr/>
            </p:nvSpPr>
            <p:spPr bwMode="auto">
              <a:xfrm flipH="1">
                <a:off x="657" y="3403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89"/>
          <p:cNvGrpSpPr>
            <a:grpSpLocks/>
          </p:cNvGrpSpPr>
          <p:nvPr/>
        </p:nvGrpSpPr>
        <p:grpSpPr bwMode="auto">
          <a:xfrm>
            <a:off x="1116013" y="2501900"/>
            <a:ext cx="649287" cy="725488"/>
            <a:chOff x="703" y="1624"/>
            <a:chExt cx="410" cy="457"/>
          </a:xfrm>
        </p:grpSpPr>
        <p:grpSp>
          <p:nvGrpSpPr>
            <p:cNvPr id="24708" name="Group 77"/>
            <p:cNvGrpSpPr>
              <a:grpSpLocks/>
            </p:cNvGrpSpPr>
            <p:nvPr/>
          </p:nvGrpSpPr>
          <p:grpSpPr bwMode="auto">
            <a:xfrm>
              <a:off x="932" y="1801"/>
              <a:ext cx="181" cy="280"/>
              <a:chOff x="802" y="2066"/>
              <a:chExt cx="322" cy="280"/>
            </a:xfrm>
          </p:grpSpPr>
          <p:sp>
            <p:nvSpPr>
              <p:cNvPr id="24710" name="Line 6"/>
              <p:cNvSpPr>
                <a:spLocks noChangeShapeType="1"/>
              </p:cNvSpPr>
              <p:nvPr/>
            </p:nvSpPr>
            <p:spPr bwMode="auto">
              <a:xfrm>
                <a:off x="802" y="2066"/>
                <a:ext cx="2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1" name="Line 7"/>
              <p:cNvSpPr>
                <a:spLocks noChangeShapeType="1"/>
              </p:cNvSpPr>
              <p:nvPr/>
            </p:nvSpPr>
            <p:spPr bwMode="auto">
              <a:xfrm>
                <a:off x="1006" y="206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Line 8"/>
              <p:cNvSpPr>
                <a:spLocks noChangeShapeType="1"/>
              </p:cNvSpPr>
              <p:nvPr/>
            </p:nvSpPr>
            <p:spPr bwMode="auto">
              <a:xfrm>
                <a:off x="883" y="2292"/>
                <a:ext cx="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3" name="Line 9"/>
              <p:cNvSpPr>
                <a:spLocks noChangeShapeType="1"/>
              </p:cNvSpPr>
              <p:nvPr/>
            </p:nvSpPr>
            <p:spPr bwMode="auto">
              <a:xfrm>
                <a:off x="954" y="2346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4" name="Line 10"/>
              <p:cNvSpPr>
                <a:spLocks noChangeShapeType="1"/>
              </p:cNvSpPr>
              <p:nvPr/>
            </p:nvSpPr>
            <p:spPr bwMode="auto">
              <a:xfrm>
                <a:off x="920" y="2319"/>
                <a:ext cx="1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09" name="Text Box 79"/>
            <p:cNvSpPr txBox="1">
              <a:spLocks noChangeArrowheads="1"/>
            </p:cNvSpPr>
            <p:nvPr/>
          </p:nvSpPr>
          <p:spPr bwMode="auto">
            <a:xfrm>
              <a:off x="703" y="1624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</p:grpSp>
      <p:grpSp>
        <p:nvGrpSpPr>
          <p:cNvPr id="6" name="Group 193"/>
          <p:cNvGrpSpPr>
            <a:grpSpLocks/>
          </p:cNvGrpSpPr>
          <p:nvPr/>
        </p:nvGrpSpPr>
        <p:grpSpPr bwMode="auto">
          <a:xfrm>
            <a:off x="2987675" y="2163763"/>
            <a:ext cx="749300" cy="1217612"/>
            <a:chOff x="1882" y="1469"/>
            <a:chExt cx="472" cy="767"/>
          </a:xfrm>
        </p:grpSpPr>
        <p:sp>
          <p:nvSpPr>
            <p:cNvPr id="24705" name="Text Box 88"/>
            <p:cNvSpPr txBox="1">
              <a:spLocks noChangeArrowheads="1"/>
            </p:cNvSpPr>
            <p:nvPr/>
          </p:nvSpPr>
          <p:spPr bwMode="auto">
            <a:xfrm>
              <a:off x="2046" y="1469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4706" name="Text Box 89"/>
            <p:cNvSpPr txBox="1">
              <a:spLocks noChangeArrowheads="1"/>
            </p:cNvSpPr>
            <p:nvPr/>
          </p:nvSpPr>
          <p:spPr bwMode="auto">
            <a:xfrm>
              <a:off x="1882" y="1688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4707" name="AutoShape 97"/>
            <p:cNvCxnSpPr>
              <a:cxnSpLocks noChangeShapeType="1"/>
              <a:stCxn id="24706" idx="2"/>
              <a:endCxn id="24701" idx="1"/>
            </p:cNvCxnSpPr>
            <p:nvPr/>
          </p:nvCxnSpPr>
          <p:spPr bwMode="auto">
            <a:xfrm rot="16200000" flipH="1">
              <a:off x="1944" y="1980"/>
              <a:ext cx="331" cy="1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3419475" y="2513013"/>
            <a:ext cx="565150" cy="706437"/>
            <a:chOff x="2154" y="1696"/>
            <a:chExt cx="356" cy="424"/>
          </a:xfrm>
        </p:grpSpPr>
        <p:sp>
          <p:nvSpPr>
            <p:cNvPr id="24703" name="Text Box 96"/>
            <p:cNvSpPr txBox="1">
              <a:spLocks noChangeArrowheads="1"/>
            </p:cNvSpPr>
            <p:nvPr/>
          </p:nvSpPr>
          <p:spPr bwMode="auto">
            <a:xfrm>
              <a:off x="2154" y="1696"/>
              <a:ext cx="272" cy="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4704" name="AutoShape 98"/>
            <p:cNvCxnSpPr>
              <a:cxnSpLocks noChangeShapeType="1"/>
              <a:stCxn id="24703" idx="2"/>
              <a:endCxn id="24692" idx="0"/>
            </p:cNvCxnSpPr>
            <p:nvPr/>
          </p:nvCxnSpPr>
          <p:spPr bwMode="auto">
            <a:xfrm rot="16200000" flipH="1">
              <a:off x="2292" y="1902"/>
              <a:ext cx="216" cy="2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3492500" y="3213100"/>
            <a:ext cx="1506538" cy="604838"/>
            <a:chOff x="2290" y="2111"/>
            <a:chExt cx="949" cy="381"/>
          </a:xfrm>
        </p:grpSpPr>
        <p:grpSp>
          <p:nvGrpSpPr>
            <p:cNvPr id="24691" name="Group 21"/>
            <p:cNvGrpSpPr>
              <a:grpSpLocks/>
            </p:cNvGrpSpPr>
            <p:nvPr/>
          </p:nvGrpSpPr>
          <p:grpSpPr bwMode="auto">
            <a:xfrm>
              <a:off x="2290" y="2111"/>
              <a:ext cx="949" cy="381"/>
              <a:chOff x="2781" y="3757"/>
              <a:chExt cx="1646" cy="642"/>
            </a:xfrm>
          </p:grpSpPr>
          <p:grpSp>
            <p:nvGrpSpPr>
              <p:cNvPr id="24693" name="Group 22"/>
              <p:cNvGrpSpPr>
                <a:grpSpLocks/>
              </p:cNvGrpSpPr>
              <p:nvPr/>
            </p:nvGrpSpPr>
            <p:grpSpPr bwMode="auto">
              <a:xfrm>
                <a:off x="2781" y="3757"/>
                <a:ext cx="1195" cy="360"/>
                <a:chOff x="3141" y="3757"/>
                <a:chExt cx="1195" cy="360"/>
              </a:xfrm>
            </p:grpSpPr>
            <p:sp>
              <p:nvSpPr>
                <p:cNvPr id="24701" name="Rectangle 2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2" name="Rectangle 2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4694" name="Group 25"/>
              <p:cNvGrpSpPr>
                <a:grpSpLocks/>
              </p:cNvGrpSpPr>
              <p:nvPr/>
            </p:nvGrpSpPr>
            <p:grpSpPr bwMode="auto">
              <a:xfrm>
                <a:off x="3863" y="3937"/>
                <a:ext cx="564" cy="462"/>
                <a:chOff x="4041" y="3835"/>
                <a:chExt cx="564" cy="462"/>
              </a:xfrm>
            </p:grpSpPr>
            <p:sp>
              <p:nvSpPr>
                <p:cNvPr id="24695" name="Line 26"/>
                <p:cNvSpPr>
                  <a:spLocks noChangeShapeType="1"/>
                </p:cNvSpPr>
                <p:nvPr/>
              </p:nvSpPr>
              <p:spPr bwMode="auto">
                <a:xfrm>
                  <a:off x="4182" y="4208"/>
                  <a:ext cx="42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696" name="Group 27"/>
                <p:cNvGrpSpPr>
                  <a:grpSpLocks/>
                </p:cNvGrpSpPr>
                <p:nvPr/>
              </p:nvGrpSpPr>
              <p:grpSpPr bwMode="auto">
                <a:xfrm>
                  <a:off x="4041" y="3835"/>
                  <a:ext cx="495" cy="462"/>
                  <a:chOff x="4041" y="3835"/>
                  <a:chExt cx="495" cy="462"/>
                </a:xfrm>
              </p:grpSpPr>
              <p:sp>
                <p:nvSpPr>
                  <p:cNvPr id="2469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307" y="4297"/>
                    <a:ext cx="1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9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254" y="4252"/>
                    <a:ext cx="2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9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041" y="3835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70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01" y="3835"/>
                    <a:ext cx="0" cy="36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4692" name="Text Box 32"/>
            <p:cNvSpPr txBox="1">
              <a:spLocks noChangeArrowheads="1"/>
            </p:cNvSpPr>
            <p:nvPr/>
          </p:nvSpPr>
          <p:spPr bwMode="auto">
            <a:xfrm>
              <a:off x="2444" y="211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1°</a:t>
              </a:r>
              <a:endParaRPr lang="es-ES" altLang="en-US" sz="1800"/>
            </a:p>
          </p:txBody>
        </p:sp>
      </p:grpSp>
      <p:grpSp>
        <p:nvGrpSpPr>
          <p:cNvPr id="13" name="Group 183"/>
          <p:cNvGrpSpPr>
            <a:grpSpLocks/>
          </p:cNvGrpSpPr>
          <p:nvPr/>
        </p:nvGrpSpPr>
        <p:grpSpPr bwMode="auto">
          <a:xfrm>
            <a:off x="6149975" y="3179763"/>
            <a:ext cx="2833688" cy="609600"/>
            <a:chOff x="3874" y="2035"/>
            <a:chExt cx="1785" cy="384"/>
          </a:xfrm>
        </p:grpSpPr>
        <p:grpSp>
          <p:nvGrpSpPr>
            <p:cNvPr id="24673" name="Group 44"/>
            <p:cNvGrpSpPr>
              <a:grpSpLocks/>
            </p:cNvGrpSpPr>
            <p:nvPr/>
          </p:nvGrpSpPr>
          <p:grpSpPr bwMode="auto">
            <a:xfrm>
              <a:off x="3874" y="2035"/>
              <a:ext cx="689" cy="214"/>
              <a:chOff x="3141" y="3757"/>
              <a:chExt cx="1195" cy="360"/>
            </a:xfrm>
          </p:grpSpPr>
          <p:sp>
            <p:nvSpPr>
              <p:cNvPr id="24689" name="Rectangle 45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690" name="Rectangle 46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4674" name="Line 47"/>
            <p:cNvSpPr>
              <a:spLocks noChangeShapeType="1"/>
            </p:cNvSpPr>
            <p:nvPr/>
          </p:nvSpPr>
          <p:spPr bwMode="auto">
            <a:xfrm>
              <a:off x="4498" y="214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5" name="Text Box 48"/>
            <p:cNvSpPr txBox="1">
              <a:spLocks noChangeArrowheads="1"/>
            </p:cNvSpPr>
            <p:nvPr/>
          </p:nvSpPr>
          <p:spPr bwMode="auto">
            <a:xfrm>
              <a:off x="4015" y="203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1°</a:t>
              </a:r>
              <a:endParaRPr lang="es-ES" altLang="en-US" sz="1800"/>
            </a:p>
          </p:txBody>
        </p:sp>
        <p:grpSp>
          <p:nvGrpSpPr>
            <p:cNvPr id="24676" name="Group 49"/>
            <p:cNvGrpSpPr>
              <a:grpSpLocks/>
            </p:cNvGrpSpPr>
            <p:nvPr/>
          </p:nvGrpSpPr>
          <p:grpSpPr bwMode="auto">
            <a:xfrm>
              <a:off x="4710" y="2038"/>
              <a:ext cx="949" cy="381"/>
              <a:chOff x="1659" y="3022"/>
              <a:chExt cx="949" cy="381"/>
            </a:xfrm>
          </p:grpSpPr>
          <p:grpSp>
            <p:nvGrpSpPr>
              <p:cNvPr id="24677" name="Group 50"/>
              <p:cNvGrpSpPr>
                <a:grpSpLocks/>
              </p:cNvGrpSpPr>
              <p:nvPr/>
            </p:nvGrpSpPr>
            <p:grpSpPr bwMode="auto">
              <a:xfrm>
                <a:off x="1659" y="3022"/>
                <a:ext cx="949" cy="381"/>
                <a:chOff x="2781" y="3757"/>
                <a:chExt cx="1646" cy="642"/>
              </a:xfrm>
            </p:grpSpPr>
            <p:grpSp>
              <p:nvGrpSpPr>
                <p:cNvPr id="24679" name="Group 51"/>
                <p:cNvGrpSpPr>
                  <a:grpSpLocks/>
                </p:cNvGrpSpPr>
                <p:nvPr/>
              </p:nvGrpSpPr>
              <p:grpSpPr bwMode="auto">
                <a:xfrm>
                  <a:off x="2781" y="3757"/>
                  <a:ext cx="1195" cy="360"/>
                  <a:chOff x="3141" y="3757"/>
                  <a:chExt cx="1195" cy="360"/>
                </a:xfrm>
              </p:grpSpPr>
              <p:sp>
                <p:nvSpPr>
                  <p:cNvPr id="2468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41" y="3757"/>
                    <a:ext cx="9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468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036" y="3757"/>
                    <a:ext cx="3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24680" name="Group 54"/>
                <p:cNvGrpSpPr>
                  <a:grpSpLocks/>
                </p:cNvGrpSpPr>
                <p:nvPr/>
              </p:nvGrpSpPr>
              <p:grpSpPr bwMode="auto">
                <a:xfrm>
                  <a:off x="3863" y="3937"/>
                  <a:ext cx="564" cy="462"/>
                  <a:chOff x="4041" y="3835"/>
                  <a:chExt cx="564" cy="462"/>
                </a:xfrm>
              </p:grpSpPr>
              <p:sp>
                <p:nvSpPr>
                  <p:cNvPr id="2468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182" y="4208"/>
                    <a:ext cx="42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682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4041" y="3835"/>
                    <a:ext cx="495" cy="462"/>
                    <a:chOff x="4041" y="3835"/>
                    <a:chExt cx="495" cy="462"/>
                  </a:xfrm>
                </p:grpSpPr>
                <p:sp>
                  <p:nvSpPr>
                    <p:cNvPr id="2468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7" y="4297"/>
                      <a:ext cx="1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8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4" y="4252"/>
                      <a:ext cx="28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85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1" y="3835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86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1" y="3835"/>
                      <a:ext cx="0" cy="36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4678" name="Text Box 61"/>
              <p:cNvSpPr txBox="1">
                <a:spLocks noChangeArrowheads="1"/>
              </p:cNvSpPr>
              <p:nvPr/>
            </p:nvSpPr>
            <p:spPr bwMode="auto">
              <a:xfrm>
                <a:off x="1800" y="3022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2°</a:t>
                </a:r>
                <a:endParaRPr lang="es-ES" altLang="en-US" sz="1800"/>
              </a:p>
            </p:txBody>
          </p:sp>
        </p:grpSp>
      </p:grpSp>
      <p:grpSp>
        <p:nvGrpSpPr>
          <p:cNvPr id="20" name="Group 195"/>
          <p:cNvGrpSpPr>
            <a:grpSpLocks/>
          </p:cNvGrpSpPr>
          <p:nvPr/>
        </p:nvGrpSpPr>
        <p:grpSpPr bwMode="auto">
          <a:xfrm>
            <a:off x="5435600" y="2205038"/>
            <a:ext cx="714375" cy="1073150"/>
            <a:chOff x="3424" y="1434"/>
            <a:chExt cx="450" cy="676"/>
          </a:xfrm>
        </p:grpSpPr>
        <p:sp>
          <p:nvSpPr>
            <p:cNvPr id="24670" name="Text Box 102"/>
            <p:cNvSpPr txBox="1">
              <a:spLocks noChangeArrowheads="1"/>
            </p:cNvSpPr>
            <p:nvPr/>
          </p:nvSpPr>
          <p:spPr bwMode="auto">
            <a:xfrm>
              <a:off x="3560" y="1434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4671" name="Text Box 115"/>
            <p:cNvSpPr txBox="1">
              <a:spLocks noChangeArrowheads="1"/>
            </p:cNvSpPr>
            <p:nvPr/>
          </p:nvSpPr>
          <p:spPr bwMode="auto">
            <a:xfrm>
              <a:off x="3424" y="1661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4672" name="AutoShape 117"/>
            <p:cNvCxnSpPr>
              <a:cxnSpLocks noChangeShapeType="1"/>
              <a:stCxn id="24671" idx="2"/>
              <a:endCxn id="24689" idx="1"/>
            </p:cNvCxnSpPr>
            <p:nvPr/>
          </p:nvCxnSpPr>
          <p:spPr bwMode="auto">
            <a:xfrm rot="16200000" flipH="1">
              <a:off x="3601" y="1838"/>
              <a:ext cx="231" cy="31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94"/>
          <p:cNvGrpSpPr>
            <a:grpSpLocks/>
          </p:cNvGrpSpPr>
          <p:nvPr/>
        </p:nvGrpSpPr>
        <p:grpSpPr bwMode="auto">
          <a:xfrm>
            <a:off x="5867400" y="2565400"/>
            <a:ext cx="2020888" cy="547688"/>
            <a:chOff x="3696" y="1661"/>
            <a:chExt cx="1273" cy="345"/>
          </a:xfrm>
        </p:grpSpPr>
        <p:sp>
          <p:nvSpPr>
            <p:cNvPr id="24668" name="Text Box 116"/>
            <p:cNvSpPr txBox="1">
              <a:spLocks noChangeArrowheads="1"/>
            </p:cNvSpPr>
            <p:nvPr/>
          </p:nvSpPr>
          <p:spPr bwMode="auto">
            <a:xfrm>
              <a:off x="3696" y="1661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4669" name="AutoShape 118"/>
            <p:cNvCxnSpPr>
              <a:cxnSpLocks noChangeShapeType="1"/>
              <a:stCxn id="24668" idx="2"/>
              <a:endCxn id="24687" idx="0"/>
            </p:cNvCxnSpPr>
            <p:nvPr/>
          </p:nvCxnSpPr>
          <p:spPr bwMode="auto">
            <a:xfrm rot="16200000" flipH="1">
              <a:off x="4337" y="1374"/>
              <a:ext cx="127" cy="11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979" name="Text Box 123"/>
          <p:cNvSpPr txBox="1">
            <a:spLocks noChangeArrowheads="1"/>
          </p:cNvSpPr>
          <p:nvPr/>
        </p:nvSpPr>
        <p:spPr bwMode="auto">
          <a:xfrm>
            <a:off x="323850" y="3644900"/>
            <a:ext cx="1593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FILA CON 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ELEMENTOS</a:t>
            </a:r>
          </a:p>
        </p:txBody>
      </p:sp>
      <p:grpSp>
        <p:nvGrpSpPr>
          <p:cNvPr id="22" name="Group 143"/>
          <p:cNvGrpSpPr>
            <a:grpSpLocks/>
          </p:cNvGrpSpPr>
          <p:nvPr/>
        </p:nvGrpSpPr>
        <p:grpSpPr bwMode="auto">
          <a:xfrm>
            <a:off x="1179513" y="5726113"/>
            <a:ext cx="844550" cy="755650"/>
            <a:chOff x="2309" y="2546"/>
            <a:chExt cx="532" cy="476"/>
          </a:xfrm>
        </p:grpSpPr>
        <p:sp>
          <p:nvSpPr>
            <p:cNvPr id="24665" name="Line 144"/>
            <p:cNvSpPr>
              <a:spLocks noChangeShapeType="1"/>
            </p:cNvSpPr>
            <p:nvPr/>
          </p:nvSpPr>
          <p:spPr bwMode="auto">
            <a:xfrm flipV="1">
              <a:off x="2562" y="254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Oval 145"/>
            <p:cNvSpPr>
              <a:spLocks noChangeArrowheads="1"/>
            </p:cNvSpPr>
            <p:nvPr/>
          </p:nvSpPr>
          <p:spPr bwMode="auto">
            <a:xfrm>
              <a:off x="2314" y="2750"/>
              <a:ext cx="49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4667" name="Text Box 146"/>
            <p:cNvSpPr txBox="1">
              <a:spLocks noChangeArrowheads="1"/>
            </p:cNvSpPr>
            <p:nvPr/>
          </p:nvSpPr>
          <p:spPr bwMode="auto">
            <a:xfrm>
              <a:off x="2309" y="2766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Frente</a:t>
              </a:r>
            </a:p>
          </p:txBody>
        </p:sp>
      </p:grpSp>
      <p:grpSp>
        <p:nvGrpSpPr>
          <p:cNvPr id="23" name="Group 147"/>
          <p:cNvGrpSpPr>
            <a:grpSpLocks/>
          </p:cNvGrpSpPr>
          <p:nvPr/>
        </p:nvGrpSpPr>
        <p:grpSpPr bwMode="auto">
          <a:xfrm>
            <a:off x="7596188" y="5727700"/>
            <a:ext cx="792162" cy="755650"/>
            <a:chOff x="4785" y="2614"/>
            <a:chExt cx="499" cy="476"/>
          </a:xfrm>
        </p:grpSpPr>
        <p:sp>
          <p:nvSpPr>
            <p:cNvPr id="24662" name="Line 148"/>
            <p:cNvSpPr>
              <a:spLocks noChangeShapeType="1"/>
            </p:cNvSpPr>
            <p:nvPr/>
          </p:nvSpPr>
          <p:spPr bwMode="auto">
            <a:xfrm flipV="1">
              <a:off x="5033" y="261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Oval 149"/>
            <p:cNvSpPr>
              <a:spLocks noChangeArrowheads="1"/>
            </p:cNvSpPr>
            <p:nvPr/>
          </p:nvSpPr>
          <p:spPr bwMode="auto">
            <a:xfrm>
              <a:off x="4785" y="2818"/>
              <a:ext cx="49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4664" name="Text Box 150"/>
            <p:cNvSpPr txBox="1">
              <a:spLocks noChangeArrowheads="1"/>
            </p:cNvSpPr>
            <p:nvPr/>
          </p:nvSpPr>
          <p:spPr bwMode="auto">
            <a:xfrm>
              <a:off x="4821" y="2840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Final</a:t>
              </a:r>
            </a:p>
          </p:txBody>
        </p:sp>
      </p:grpSp>
      <p:grpSp>
        <p:nvGrpSpPr>
          <p:cNvPr id="24" name="Group 197"/>
          <p:cNvGrpSpPr>
            <a:grpSpLocks/>
          </p:cNvGrpSpPr>
          <p:nvPr/>
        </p:nvGrpSpPr>
        <p:grpSpPr bwMode="auto">
          <a:xfrm>
            <a:off x="611188" y="4286250"/>
            <a:ext cx="704850" cy="1177925"/>
            <a:chOff x="385" y="2750"/>
            <a:chExt cx="444" cy="742"/>
          </a:xfrm>
        </p:grpSpPr>
        <p:sp>
          <p:nvSpPr>
            <p:cNvPr id="24659" name="Text Box 152"/>
            <p:cNvSpPr txBox="1">
              <a:spLocks noChangeArrowheads="1"/>
            </p:cNvSpPr>
            <p:nvPr/>
          </p:nvSpPr>
          <p:spPr bwMode="auto">
            <a:xfrm>
              <a:off x="521" y="2750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F</a:t>
              </a:r>
              <a:endParaRPr lang="es-ES" altLang="en-US" sz="2000"/>
            </a:p>
          </p:txBody>
        </p:sp>
        <p:sp>
          <p:nvSpPr>
            <p:cNvPr id="24660" name="Text Box 154"/>
            <p:cNvSpPr txBox="1">
              <a:spLocks noChangeArrowheads="1"/>
            </p:cNvSpPr>
            <p:nvPr/>
          </p:nvSpPr>
          <p:spPr bwMode="auto">
            <a:xfrm>
              <a:off x="385" y="2980"/>
              <a:ext cx="272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24661" name="AutoShape 156"/>
            <p:cNvCxnSpPr>
              <a:cxnSpLocks noChangeShapeType="1"/>
              <a:stCxn id="24660" idx="2"/>
              <a:endCxn id="24655" idx="1"/>
            </p:cNvCxnSpPr>
            <p:nvPr/>
          </p:nvCxnSpPr>
          <p:spPr bwMode="auto">
            <a:xfrm rot="16200000" flipH="1">
              <a:off x="440" y="3278"/>
              <a:ext cx="294" cy="13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196"/>
          <p:cNvGrpSpPr>
            <a:grpSpLocks/>
          </p:cNvGrpSpPr>
          <p:nvPr/>
        </p:nvGrpSpPr>
        <p:grpSpPr bwMode="auto">
          <a:xfrm>
            <a:off x="1042988" y="4651375"/>
            <a:ext cx="6827837" cy="639763"/>
            <a:chOff x="657" y="2979"/>
            <a:chExt cx="4301" cy="403"/>
          </a:xfrm>
        </p:grpSpPr>
        <p:sp>
          <p:nvSpPr>
            <p:cNvPr id="24657" name="Text Box 155"/>
            <p:cNvSpPr txBox="1">
              <a:spLocks noChangeArrowheads="1"/>
            </p:cNvSpPr>
            <p:nvPr/>
          </p:nvSpPr>
          <p:spPr bwMode="auto">
            <a:xfrm>
              <a:off x="657" y="2979"/>
              <a:ext cx="272" cy="2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Fi</a:t>
              </a:r>
            </a:p>
          </p:txBody>
        </p:sp>
        <p:cxnSp>
          <p:nvCxnSpPr>
            <p:cNvPr id="24658" name="AutoShape 157"/>
            <p:cNvCxnSpPr>
              <a:cxnSpLocks noChangeShapeType="1"/>
              <a:stCxn id="24657" idx="2"/>
              <a:endCxn id="24638" idx="0"/>
            </p:cNvCxnSpPr>
            <p:nvPr/>
          </p:nvCxnSpPr>
          <p:spPr bwMode="auto">
            <a:xfrm rot="16200000" flipH="1">
              <a:off x="2783" y="1208"/>
              <a:ext cx="185" cy="416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185"/>
          <p:cNvGrpSpPr>
            <a:grpSpLocks/>
          </p:cNvGrpSpPr>
          <p:nvPr/>
        </p:nvGrpSpPr>
        <p:grpSpPr bwMode="auto">
          <a:xfrm>
            <a:off x="1038225" y="5294313"/>
            <a:ext cx="2395538" cy="508000"/>
            <a:chOff x="654" y="3385"/>
            <a:chExt cx="1509" cy="320"/>
          </a:xfrm>
        </p:grpSpPr>
        <p:grpSp>
          <p:nvGrpSpPr>
            <p:cNvPr id="24648" name="Group 125"/>
            <p:cNvGrpSpPr>
              <a:grpSpLocks/>
            </p:cNvGrpSpPr>
            <p:nvPr/>
          </p:nvGrpSpPr>
          <p:grpSpPr bwMode="auto">
            <a:xfrm>
              <a:off x="654" y="3385"/>
              <a:ext cx="689" cy="214"/>
              <a:chOff x="3141" y="3757"/>
              <a:chExt cx="1195" cy="360"/>
            </a:xfrm>
          </p:grpSpPr>
          <p:sp>
            <p:nvSpPr>
              <p:cNvPr id="24655" name="Rectangle 126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656" name="Rectangle 127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4649" name="Line 128"/>
            <p:cNvSpPr>
              <a:spLocks noChangeShapeType="1"/>
            </p:cNvSpPr>
            <p:nvPr/>
          </p:nvSpPr>
          <p:spPr bwMode="auto">
            <a:xfrm>
              <a:off x="127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 Box 129"/>
            <p:cNvSpPr txBox="1">
              <a:spLocks noChangeArrowheads="1"/>
            </p:cNvSpPr>
            <p:nvPr/>
          </p:nvSpPr>
          <p:spPr bwMode="auto">
            <a:xfrm>
              <a:off x="795" y="338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1°</a:t>
              </a:r>
              <a:endParaRPr lang="es-ES" altLang="en-US" sz="1800"/>
            </a:p>
          </p:txBody>
        </p:sp>
        <p:grpSp>
          <p:nvGrpSpPr>
            <p:cNvPr id="24651" name="Group 158"/>
            <p:cNvGrpSpPr>
              <a:grpSpLocks/>
            </p:cNvGrpSpPr>
            <p:nvPr/>
          </p:nvGrpSpPr>
          <p:grpSpPr bwMode="auto">
            <a:xfrm>
              <a:off x="1474" y="3385"/>
              <a:ext cx="689" cy="214"/>
              <a:chOff x="3141" y="3757"/>
              <a:chExt cx="1195" cy="360"/>
            </a:xfrm>
          </p:grpSpPr>
          <p:sp>
            <p:nvSpPr>
              <p:cNvPr id="24653" name="Rectangle 159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654" name="Rectangle 160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4652" name="Text Box 162"/>
            <p:cNvSpPr txBox="1">
              <a:spLocks noChangeArrowheads="1"/>
            </p:cNvSpPr>
            <p:nvPr/>
          </p:nvSpPr>
          <p:spPr bwMode="auto">
            <a:xfrm>
              <a:off x="1615" y="338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2°</a:t>
              </a:r>
              <a:endParaRPr lang="es-ES" altLang="en-US" sz="1800"/>
            </a:p>
          </p:txBody>
        </p:sp>
      </p:grpSp>
      <p:grpSp>
        <p:nvGrpSpPr>
          <p:cNvPr id="29" name="Group 186"/>
          <p:cNvGrpSpPr>
            <a:grpSpLocks/>
          </p:cNvGrpSpPr>
          <p:nvPr/>
        </p:nvGrpSpPr>
        <p:grpSpPr bwMode="auto">
          <a:xfrm>
            <a:off x="3330575" y="5292725"/>
            <a:ext cx="1673225" cy="508000"/>
            <a:chOff x="2098" y="3385"/>
            <a:chExt cx="1054" cy="320"/>
          </a:xfrm>
        </p:grpSpPr>
        <p:sp>
          <p:nvSpPr>
            <p:cNvPr id="24642" name="Line 161"/>
            <p:cNvSpPr>
              <a:spLocks noChangeShapeType="1"/>
            </p:cNvSpPr>
            <p:nvPr/>
          </p:nvSpPr>
          <p:spPr bwMode="auto">
            <a:xfrm>
              <a:off x="2098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43" name="Group 163"/>
            <p:cNvGrpSpPr>
              <a:grpSpLocks/>
            </p:cNvGrpSpPr>
            <p:nvPr/>
          </p:nvGrpSpPr>
          <p:grpSpPr bwMode="auto">
            <a:xfrm>
              <a:off x="2321" y="3385"/>
              <a:ext cx="689" cy="214"/>
              <a:chOff x="3141" y="3757"/>
              <a:chExt cx="1195" cy="360"/>
            </a:xfrm>
          </p:grpSpPr>
          <p:sp>
            <p:nvSpPr>
              <p:cNvPr id="24646" name="Rectangle 164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647" name="Rectangle 165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4644" name="Line 166"/>
            <p:cNvSpPr>
              <a:spLocks noChangeShapeType="1"/>
            </p:cNvSpPr>
            <p:nvPr/>
          </p:nvSpPr>
          <p:spPr bwMode="auto">
            <a:xfrm>
              <a:off x="2945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Text Box 167"/>
            <p:cNvSpPr txBox="1">
              <a:spLocks noChangeArrowheads="1"/>
            </p:cNvSpPr>
            <p:nvPr/>
          </p:nvSpPr>
          <p:spPr bwMode="auto">
            <a:xfrm>
              <a:off x="2462" y="3385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3°</a:t>
              </a:r>
              <a:endParaRPr lang="es-ES" altLang="en-US" sz="1800"/>
            </a:p>
          </p:txBody>
        </p: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5292725" y="5221288"/>
            <a:ext cx="3671888" cy="676275"/>
            <a:chOff x="3334" y="3340"/>
            <a:chExt cx="2313" cy="426"/>
          </a:xfrm>
        </p:grpSpPr>
        <p:sp>
          <p:nvSpPr>
            <p:cNvPr id="24622" name="Line 170"/>
            <p:cNvSpPr>
              <a:spLocks noChangeShapeType="1"/>
            </p:cNvSpPr>
            <p:nvPr/>
          </p:nvSpPr>
          <p:spPr bwMode="auto">
            <a:xfrm>
              <a:off x="3651" y="3492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23" name="Group 171"/>
            <p:cNvGrpSpPr>
              <a:grpSpLocks/>
            </p:cNvGrpSpPr>
            <p:nvPr/>
          </p:nvGrpSpPr>
          <p:grpSpPr bwMode="auto">
            <a:xfrm>
              <a:off x="3874" y="3385"/>
              <a:ext cx="689" cy="214"/>
              <a:chOff x="3141" y="3757"/>
              <a:chExt cx="1195" cy="360"/>
            </a:xfrm>
          </p:grpSpPr>
          <p:sp>
            <p:nvSpPr>
              <p:cNvPr id="24640" name="Rectangle 172"/>
              <p:cNvSpPr>
                <a:spLocks noChangeArrowheads="1"/>
              </p:cNvSpPr>
              <p:nvPr/>
            </p:nvSpPr>
            <p:spPr bwMode="auto">
              <a:xfrm>
                <a:off x="3141" y="3757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641" name="Rectangle 173"/>
              <p:cNvSpPr>
                <a:spLocks noChangeArrowheads="1"/>
              </p:cNvSpPr>
              <p:nvPr/>
            </p:nvSpPr>
            <p:spPr bwMode="auto">
              <a:xfrm>
                <a:off x="4036" y="3757"/>
                <a:ext cx="3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4624" name="Text Box 175"/>
            <p:cNvSpPr txBox="1">
              <a:spLocks noChangeArrowheads="1"/>
            </p:cNvSpPr>
            <p:nvPr/>
          </p:nvSpPr>
          <p:spPr bwMode="auto">
            <a:xfrm>
              <a:off x="3974" y="3385"/>
              <a:ext cx="44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imes New Roman" panose="02020603050405020304" pitchFamily="18" charset="0"/>
                </a:rPr>
                <a:t>n-1°</a:t>
              </a:r>
              <a:endParaRPr lang="es-ES" altLang="en-US" sz="1800"/>
            </a:p>
          </p:txBody>
        </p:sp>
        <p:grpSp>
          <p:nvGrpSpPr>
            <p:cNvPr id="24625" name="Group 130"/>
            <p:cNvGrpSpPr>
              <a:grpSpLocks/>
            </p:cNvGrpSpPr>
            <p:nvPr/>
          </p:nvGrpSpPr>
          <p:grpSpPr bwMode="auto">
            <a:xfrm>
              <a:off x="4698" y="3385"/>
              <a:ext cx="949" cy="381"/>
              <a:chOff x="1659" y="3022"/>
              <a:chExt cx="949" cy="381"/>
            </a:xfrm>
          </p:grpSpPr>
          <p:grpSp>
            <p:nvGrpSpPr>
              <p:cNvPr id="24628" name="Group 131"/>
              <p:cNvGrpSpPr>
                <a:grpSpLocks/>
              </p:cNvGrpSpPr>
              <p:nvPr/>
            </p:nvGrpSpPr>
            <p:grpSpPr bwMode="auto">
              <a:xfrm>
                <a:off x="1659" y="3022"/>
                <a:ext cx="949" cy="381"/>
                <a:chOff x="2781" y="3757"/>
                <a:chExt cx="1646" cy="642"/>
              </a:xfrm>
            </p:grpSpPr>
            <p:grpSp>
              <p:nvGrpSpPr>
                <p:cNvPr id="24630" name="Group 132"/>
                <p:cNvGrpSpPr>
                  <a:grpSpLocks/>
                </p:cNvGrpSpPr>
                <p:nvPr/>
              </p:nvGrpSpPr>
              <p:grpSpPr bwMode="auto">
                <a:xfrm>
                  <a:off x="2781" y="3757"/>
                  <a:ext cx="1195" cy="360"/>
                  <a:chOff x="3141" y="3757"/>
                  <a:chExt cx="1195" cy="360"/>
                </a:xfrm>
              </p:grpSpPr>
              <p:sp>
                <p:nvSpPr>
                  <p:cNvPr id="2463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141" y="3757"/>
                    <a:ext cx="9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4639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6" y="3757"/>
                    <a:ext cx="30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24631" name="Group 135"/>
                <p:cNvGrpSpPr>
                  <a:grpSpLocks/>
                </p:cNvGrpSpPr>
                <p:nvPr/>
              </p:nvGrpSpPr>
              <p:grpSpPr bwMode="auto">
                <a:xfrm>
                  <a:off x="3863" y="3937"/>
                  <a:ext cx="564" cy="462"/>
                  <a:chOff x="4041" y="3835"/>
                  <a:chExt cx="564" cy="462"/>
                </a:xfrm>
              </p:grpSpPr>
              <p:sp>
                <p:nvSpPr>
                  <p:cNvPr id="2463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4182" y="4208"/>
                    <a:ext cx="42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633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4041" y="3835"/>
                    <a:ext cx="495" cy="462"/>
                    <a:chOff x="4041" y="3835"/>
                    <a:chExt cx="495" cy="462"/>
                  </a:xfrm>
                </p:grpSpPr>
                <p:sp>
                  <p:nvSpPr>
                    <p:cNvPr id="24634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7" y="4297"/>
                      <a:ext cx="1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35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4" y="4252"/>
                      <a:ext cx="28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36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1" y="3835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37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1" y="3835"/>
                      <a:ext cx="0" cy="36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4629" name="Text Box 142"/>
              <p:cNvSpPr txBox="1">
                <a:spLocks noChangeArrowheads="1"/>
              </p:cNvSpPr>
              <p:nvPr/>
            </p:nvSpPr>
            <p:spPr bwMode="auto">
              <a:xfrm>
                <a:off x="1800" y="3022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n°</a:t>
                </a:r>
                <a:endParaRPr lang="es-ES" altLang="en-US" sz="1800"/>
              </a:p>
            </p:txBody>
          </p:sp>
        </p:grpSp>
        <p:sp>
          <p:nvSpPr>
            <p:cNvPr id="24626" name="Line 168"/>
            <p:cNvSpPr>
              <a:spLocks noChangeShapeType="1"/>
            </p:cNvSpPr>
            <p:nvPr/>
          </p:nvSpPr>
          <p:spPr bwMode="auto">
            <a:xfrm>
              <a:off x="4487" y="3485"/>
              <a:ext cx="2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Text Box 169"/>
            <p:cNvSpPr txBox="1">
              <a:spLocks noChangeArrowheads="1"/>
            </p:cNvSpPr>
            <p:nvPr/>
          </p:nvSpPr>
          <p:spPr bwMode="auto">
            <a:xfrm>
              <a:off x="3334" y="3340"/>
              <a:ext cx="31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latin typeface="Times New Roman" panose="02020603050405020304" pitchFamily="18" charset="0"/>
                </a:rPr>
                <a:t>…</a:t>
              </a:r>
              <a:endParaRPr lang="es-ES" altLang="en-US" sz="1800" b="1"/>
            </a:p>
          </p:txBody>
        </p:sp>
      </p:grpSp>
      <p:sp>
        <p:nvSpPr>
          <p:cNvPr id="250054" name="Text Box 198"/>
          <p:cNvSpPr txBox="1">
            <a:spLocks noChangeArrowheads="1"/>
          </p:cNvSpPr>
          <p:nvPr/>
        </p:nvSpPr>
        <p:spPr bwMode="auto">
          <a:xfrm>
            <a:off x="712788" y="24971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grpSp>
        <p:nvGrpSpPr>
          <p:cNvPr id="134" name="Group 199"/>
          <p:cNvGrpSpPr>
            <a:grpSpLocks/>
          </p:cNvGrpSpPr>
          <p:nvPr/>
        </p:nvGrpSpPr>
        <p:grpSpPr bwMode="auto">
          <a:xfrm>
            <a:off x="6205538" y="3609975"/>
            <a:ext cx="844550" cy="755650"/>
            <a:chOff x="2309" y="2546"/>
            <a:chExt cx="532" cy="476"/>
          </a:xfrm>
        </p:grpSpPr>
        <p:sp>
          <p:nvSpPr>
            <p:cNvPr id="24619" name="Line 200"/>
            <p:cNvSpPr>
              <a:spLocks noChangeShapeType="1"/>
            </p:cNvSpPr>
            <p:nvPr/>
          </p:nvSpPr>
          <p:spPr bwMode="auto">
            <a:xfrm flipV="1">
              <a:off x="2562" y="254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Oval 201"/>
            <p:cNvSpPr>
              <a:spLocks noChangeArrowheads="1"/>
            </p:cNvSpPr>
            <p:nvPr/>
          </p:nvSpPr>
          <p:spPr bwMode="auto">
            <a:xfrm>
              <a:off x="2314" y="2750"/>
              <a:ext cx="49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4621" name="Text Box 202"/>
            <p:cNvSpPr txBox="1">
              <a:spLocks noChangeArrowheads="1"/>
            </p:cNvSpPr>
            <p:nvPr/>
          </p:nvSpPr>
          <p:spPr bwMode="auto">
            <a:xfrm>
              <a:off x="2309" y="2766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Frente</a:t>
              </a:r>
            </a:p>
          </p:txBody>
        </p:sp>
      </p:grpSp>
      <p:grpSp>
        <p:nvGrpSpPr>
          <p:cNvPr id="138" name="Group 203"/>
          <p:cNvGrpSpPr>
            <a:grpSpLocks/>
          </p:cNvGrpSpPr>
          <p:nvPr/>
        </p:nvGrpSpPr>
        <p:grpSpPr bwMode="auto">
          <a:xfrm>
            <a:off x="7596188" y="3644900"/>
            <a:ext cx="792162" cy="755650"/>
            <a:chOff x="4785" y="2614"/>
            <a:chExt cx="499" cy="476"/>
          </a:xfrm>
        </p:grpSpPr>
        <p:sp>
          <p:nvSpPr>
            <p:cNvPr id="24616" name="Line 204"/>
            <p:cNvSpPr>
              <a:spLocks noChangeShapeType="1"/>
            </p:cNvSpPr>
            <p:nvPr/>
          </p:nvSpPr>
          <p:spPr bwMode="auto">
            <a:xfrm flipV="1">
              <a:off x="5033" y="261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Oval 205"/>
            <p:cNvSpPr>
              <a:spLocks noChangeArrowheads="1"/>
            </p:cNvSpPr>
            <p:nvPr/>
          </p:nvSpPr>
          <p:spPr bwMode="auto">
            <a:xfrm>
              <a:off x="4785" y="2818"/>
              <a:ext cx="49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4618" name="Text Box 206"/>
            <p:cNvSpPr txBox="1">
              <a:spLocks noChangeArrowheads="1"/>
            </p:cNvSpPr>
            <p:nvPr/>
          </p:nvSpPr>
          <p:spPr bwMode="auto">
            <a:xfrm>
              <a:off x="4821" y="2840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Final</a:t>
              </a:r>
            </a:p>
          </p:txBody>
        </p:sp>
      </p:grpSp>
      <p:sp>
        <p:nvSpPr>
          <p:cNvPr id="250063" name="Text Box 207"/>
          <p:cNvSpPr txBox="1">
            <a:spLocks noChangeArrowheads="1"/>
          </p:cNvSpPr>
          <p:nvPr/>
        </p:nvSpPr>
        <p:spPr bwMode="auto">
          <a:xfrm>
            <a:off x="611188" y="4646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250065" name="Text Box 209"/>
          <p:cNvSpPr txBox="1">
            <a:spLocks noChangeArrowheads="1"/>
          </p:cNvSpPr>
          <p:nvPr/>
        </p:nvSpPr>
        <p:spPr bwMode="auto">
          <a:xfrm>
            <a:off x="2987675" y="24939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sp>
        <p:nvSpPr>
          <p:cNvPr id="135" name="Text Box 79"/>
          <p:cNvSpPr txBox="1">
            <a:spLocks noChangeArrowheads="1"/>
          </p:cNvSpPr>
          <p:nvPr/>
        </p:nvSpPr>
        <p:spPr bwMode="auto">
          <a:xfrm>
            <a:off x="363538" y="2500313"/>
            <a:ext cx="354012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1800"/>
          </a:p>
        </p:txBody>
      </p:sp>
      <p:sp>
        <p:nvSpPr>
          <p:cNvPr id="136" name="Text Box 79"/>
          <p:cNvSpPr txBox="1">
            <a:spLocks noChangeArrowheads="1"/>
          </p:cNvSpPr>
          <p:nvPr/>
        </p:nvSpPr>
        <p:spPr bwMode="auto">
          <a:xfrm>
            <a:off x="2644775" y="2511425"/>
            <a:ext cx="358775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1800"/>
          </a:p>
        </p:txBody>
      </p:sp>
      <p:sp>
        <p:nvSpPr>
          <p:cNvPr id="137" name="Text Box 79"/>
          <p:cNvSpPr txBox="1">
            <a:spLocks noChangeArrowheads="1"/>
          </p:cNvSpPr>
          <p:nvPr/>
        </p:nvSpPr>
        <p:spPr bwMode="auto">
          <a:xfrm>
            <a:off x="5056188" y="2565400"/>
            <a:ext cx="379412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1800"/>
          </a:p>
        </p:txBody>
      </p:sp>
      <p:sp>
        <p:nvSpPr>
          <p:cNvPr id="140" name="Text Box 155"/>
          <p:cNvSpPr txBox="1">
            <a:spLocks noChangeArrowheads="1"/>
          </p:cNvSpPr>
          <p:nvPr/>
        </p:nvSpPr>
        <p:spPr bwMode="auto">
          <a:xfrm>
            <a:off x="254000" y="4651375"/>
            <a:ext cx="357188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</a:t>
            </a:r>
          </a:p>
        </p:txBody>
      </p:sp>
      <p:sp>
        <p:nvSpPr>
          <p:cNvPr id="250064" name="Text Box 208"/>
          <p:cNvSpPr txBox="1">
            <a:spLocks noChangeArrowheads="1"/>
          </p:cNvSpPr>
          <p:nvPr/>
        </p:nvSpPr>
        <p:spPr bwMode="auto">
          <a:xfrm>
            <a:off x="5435600" y="25654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n-US" sz="1800"/>
              <a:t>Fr</a:t>
            </a:r>
          </a:p>
        </p:txBody>
      </p:sp>
      <p:grpSp>
        <p:nvGrpSpPr>
          <p:cNvPr id="156" name="Group 199"/>
          <p:cNvGrpSpPr>
            <a:grpSpLocks/>
          </p:cNvGrpSpPr>
          <p:nvPr/>
        </p:nvGrpSpPr>
        <p:grpSpPr bwMode="auto">
          <a:xfrm>
            <a:off x="3059113" y="3754438"/>
            <a:ext cx="844550" cy="763587"/>
            <a:chOff x="2309" y="2541"/>
            <a:chExt cx="532" cy="481"/>
          </a:xfrm>
        </p:grpSpPr>
        <p:sp>
          <p:nvSpPr>
            <p:cNvPr id="24613" name="Line 200"/>
            <p:cNvSpPr>
              <a:spLocks noChangeShapeType="1"/>
            </p:cNvSpPr>
            <p:nvPr/>
          </p:nvSpPr>
          <p:spPr bwMode="auto">
            <a:xfrm flipV="1">
              <a:off x="2562" y="2541"/>
              <a:ext cx="9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Oval 201"/>
            <p:cNvSpPr>
              <a:spLocks noChangeArrowheads="1"/>
            </p:cNvSpPr>
            <p:nvPr/>
          </p:nvSpPr>
          <p:spPr bwMode="auto">
            <a:xfrm>
              <a:off x="2314" y="2750"/>
              <a:ext cx="49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4615" name="Text Box 202"/>
            <p:cNvSpPr txBox="1">
              <a:spLocks noChangeArrowheads="1"/>
            </p:cNvSpPr>
            <p:nvPr/>
          </p:nvSpPr>
          <p:spPr bwMode="auto">
            <a:xfrm>
              <a:off x="2309" y="2766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Frente</a:t>
              </a:r>
            </a:p>
          </p:txBody>
        </p:sp>
      </p:grpSp>
      <p:grpSp>
        <p:nvGrpSpPr>
          <p:cNvPr id="160" name="Group 203"/>
          <p:cNvGrpSpPr>
            <a:grpSpLocks/>
          </p:cNvGrpSpPr>
          <p:nvPr/>
        </p:nvGrpSpPr>
        <p:grpSpPr bwMode="auto">
          <a:xfrm>
            <a:off x="3932238" y="3789363"/>
            <a:ext cx="879475" cy="735012"/>
            <a:chOff x="4785" y="2627"/>
            <a:chExt cx="459" cy="463"/>
          </a:xfrm>
        </p:grpSpPr>
        <p:sp>
          <p:nvSpPr>
            <p:cNvPr id="24610" name="Line 204"/>
            <p:cNvSpPr>
              <a:spLocks noChangeShapeType="1"/>
            </p:cNvSpPr>
            <p:nvPr/>
          </p:nvSpPr>
          <p:spPr bwMode="auto">
            <a:xfrm flipH="1" flipV="1">
              <a:off x="4946" y="2627"/>
              <a:ext cx="87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Oval 205"/>
            <p:cNvSpPr>
              <a:spLocks noChangeArrowheads="1"/>
            </p:cNvSpPr>
            <p:nvPr/>
          </p:nvSpPr>
          <p:spPr bwMode="auto">
            <a:xfrm>
              <a:off x="4785" y="2818"/>
              <a:ext cx="459" cy="272"/>
            </a:xfrm>
            <a:prstGeom prst="ellipse">
              <a:avLst/>
            </a:prstGeom>
            <a:solidFill>
              <a:srgbClr val="E4EAB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4612" name="Text Box 206"/>
            <p:cNvSpPr txBox="1">
              <a:spLocks noChangeArrowheads="1"/>
            </p:cNvSpPr>
            <p:nvPr/>
          </p:nvSpPr>
          <p:spPr bwMode="auto">
            <a:xfrm>
              <a:off x="4802" y="2840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Final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8" grpId="0"/>
      <p:bldP spid="249870" grpId="0" build="allAtOnce"/>
      <p:bldP spid="249979" grpId="0"/>
      <p:bldP spid="250054" grpId="0"/>
      <p:bldP spid="250063" grpId="0"/>
      <p:bldP spid="250065" grpId="0"/>
      <p:bldP spid="135" grpId="0" animBg="1"/>
      <p:bldP spid="136" grpId="0" animBg="1"/>
      <p:bldP spid="137" grpId="0" animBg="1"/>
      <p:bldP spid="140" grpId="0" animBg="1"/>
      <p:bldP spid="2500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3600" smtClean="0"/>
              <a:t>TAD FILA(item)</a:t>
            </a:r>
            <a:br>
              <a:rPr lang="es-ES" altLang="en-US" sz="3600" smtClean="0"/>
            </a:br>
            <a:r>
              <a:rPr lang="es-ES" altLang="en-US" sz="3000" smtClean="0"/>
              <a:t>IMPLEMENTACIÓN  CON LISTA ENLAZADA</a:t>
            </a:r>
          </a:p>
        </p:txBody>
      </p:sp>
      <p:grpSp>
        <p:nvGrpSpPr>
          <p:cNvPr id="25603" name="Group 102"/>
          <p:cNvGrpSpPr>
            <a:grpSpLocks/>
          </p:cNvGrpSpPr>
          <p:nvPr/>
        </p:nvGrpSpPr>
        <p:grpSpPr bwMode="auto">
          <a:xfrm>
            <a:off x="612775" y="1557338"/>
            <a:ext cx="7488238" cy="1835150"/>
            <a:chOff x="385" y="2745"/>
            <a:chExt cx="5262" cy="1411"/>
          </a:xfrm>
        </p:grpSpPr>
        <p:grpSp>
          <p:nvGrpSpPr>
            <p:cNvPr id="25607" name="Group 48"/>
            <p:cNvGrpSpPr>
              <a:grpSpLocks/>
            </p:cNvGrpSpPr>
            <p:nvPr/>
          </p:nvGrpSpPr>
          <p:grpSpPr bwMode="auto">
            <a:xfrm>
              <a:off x="748" y="3652"/>
              <a:ext cx="559" cy="497"/>
              <a:chOff x="2314" y="2546"/>
              <a:chExt cx="559" cy="497"/>
            </a:xfrm>
          </p:grpSpPr>
          <p:sp>
            <p:nvSpPr>
              <p:cNvPr id="25658" name="Line 49"/>
              <p:cNvSpPr>
                <a:spLocks noChangeShapeType="1"/>
              </p:cNvSpPr>
              <p:nvPr/>
            </p:nvSpPr>
            <p:spPr bwMode="auto">
              <a:xfrm flipV="1">
                <a:off x="2562" y="2546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Oval 50"/>
              <p:cNvSpPr>
                <a:spLocks noChangeArrowheads="1"/>
              </p:cNvSpPr>
              <p:nvPr/>
            </p:nvSpPr>
            <p:spPr bwMode="auto">
              <a:xfrm>
                <a:off x="2314" y="2750"/>
                <a:ext cx="499" cy="272"/>
              </a:xfrm>
              <a:prstGeom prst="ellipse">
                <a:avLst/>
              </a:prstGeom>
              <a:solidFill>
                <a:srgbClr val="E4EAB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660" name="Text Box 51"/>
              <p:cNvSpPr txBox="1">
                <a:spLocks noChangeArrowheads="1"/>
              </p:cNvSpPr>
              <p:nvPr/>
            </p:nvSpPr>
            <p:spPr bwMode="auto">
              <a:xfrm>
                <a:off x="2332" y="2784"/>
                <a:ext cx="54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600"/>
                  <a:t>Frente</a:t>
                </a:r>
              </a:p>
            </p:txBody>
          </p:sp>
        </p:grpSp>
        <p:grpSp>
          <p:nvGrpSpPr>
            <p:cNvPr id="25608" name="Group 52"/>
            <p:cNvGrpSpPr>
              <a:grpSpLocks/>
            </p:cNvGrpSpPr>
            <p:nvPr/>
          </p:nvGrpSpPr>
          <p:grpSpPr bwMode="auto">
            <a:xfrm>
              <a:off x="4780" y="3653"/>
              <a:ext cx="504" cy="503"/>
              <a:chOff x="4780" y="2614"/>
              <a:chExt cx="504" cy="503"/>
            </a:xfrm>
          </p:grpSpPr>
          <p:sp>
            <p:nvSpPr>
              <p:cNvPr id="25655" name="Line 53"/>
              <p:cNvSpPr>
                <a:spLocks noChangeShapeType="1"/>
              </p:cNvSpPr>
              <p:nvPr/>
            </p:nvSpPr>
            <p:spPr bwMode="auto">
              <a:xfrm flipV="1">
                <a:off x="5033" y="2614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Oval 54"/>
              <p:cNvSpPr>
                <a:spLocks noChangeArrowheads="1"/>
              </p:cNvSpPr>
              <p:nvPr/>
            </p:nvSpPr>
            <p:spPr bwMode="auto">
              <a:xfrm>
                <a:off x="4785" y="2818"/>
                <a:ext cx="499" cy="272"/>
              </a:xfrm>
              <a:prstGeom prst="ellipse">
                <a:avLst/>
              </a:prstGeom>
              <a:solidFill>
                <a:srgbClr val="E4EAB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657" name="Text Box 55"/>
              <p:cNvSpPr txBox="1">
                <a:spLocks noChangeArrowheads="1"/>
              </p:cNvSpPr>
              <p:nvPr/>
            </p:nvSpPr>
            <p:spPr bwMode="auto">
              <a:xfrm>
                <a:off x="4780" y="2858"/>
                <a:ext cx="437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600"/>
                  <a:t>Final</a:t>
                </a:r>
              </a:p>
            </p:txBody>
          </p:sp>
        </p:grpSp>
        <p:grpSp>
          <p:nvGrpSpPr>
            <p:cNvPr id="25609" name="Group 56"/>
            <p:cNvGrpSpPr>
              <a:grpSpLocks/>
            </p:cNvGrpSpPr>
            <p:nvPr/>
          </p:nvGrpSpPr>
          <p:grpSpPr bwMode="auto">
            <a:xfrm>
              <a:off x="385" y="2745"/>
              <a:ext cx="444" cy="742"/>
              <a:chOff x="385" y="2750"/>
              <a:chExt cx="444" cy="742"/>
            </a:xfrm>
          </p:grpSpPr>
          <p:sp>
            <p:nvSpPr>
              <p:cNvPr id="25652" name="Text Box 57"/>
              <p:cNvSpPr txBox="1">
                <a:spLocks noChangeArrowheads="1"/>
              </p:cNvSpPr>
              <p:nvPr/>
            </p:nvSpPr>
            <p:spPr bwMode="auto">
              <a:xfrm>
                <a:off x="521" y="2750"/>
                <a:ext cx="3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F</a:t>
                </a:r>
                <a:endParaRPr lang="es-ES" altLang="en-US" sz="1800"/>
              </a:p>
            </p:txBody>
          </p:sp>
          <p:sp>
            <p:nvSpPr>
              <p:cNvPr id="25653" name="Text Box 58"/>
              <p:cNvSpPr txBox="1">
                <a:spLocks noChangeArrowheads="1"/>
              </p:cNvSpPr>
              <p:nvPr/>
            </p:nvSpPr>
            <p:spPr bwMode="auto">
              <a:xfrm>
                <a:off x="385" y="2977"/>
                <a:ext cx="272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25654" name="AutoShape 59"/>
              <p:cNvCxnSpPr>
                <a:cxnSpLocks noChangeShapeType="1"/>
                <a:stCxn id="25653" idx="2"/>
                <a:endCxn id="25648" idx="1"/>
              </p:cNvCxnSpPr>
              <p:nvPr/>
            </p:nvCxnSpPr>
            <p:spPr bwMode="auto">
              <a:xfrm rot="16200000" flipH="1">
                <a:off x="439" y="3277"/>
                <a:ext cx="297" cy="13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0" name="Group 60"/>
            <p:cNvGrpSpPr>
              <a:grpSpLocks/>
            </p:cNvGrpSpPr>
            <p:nvPr/>
          </p:nvGrpSpPr>
          <p:grpSpPr bwMode="auto">
            <a:xfrm>
              <a:off x="657" y="2971"/>
              <a:ext cx="4301" cy="407"/>
              <a:chOff x="657" y="2975"/>
              <a:chExt cx="4301" cy="407"/>
            </a:xfrm>
          </p:grpSpPr>
          <p:sp>
            <p:nvSpPr>
              <p:cNvPr id="25650" name="Text Box 61"/>
              <p:cNvSpPr txBox="1">
                <a:spLocks noChangeArrowheads="1"/>
              </p:cNvSpPr>
              <p:nvPr/>
            </p:nvSpPr>
            <p:spPr bwMode="auto">
              <a:xfrm>
                <a:off x="657" y="2975"/>
                <a:ext cx="272" cy="2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Fi</a:t>
                </a:r>
              </a:p>
            </p:txBody>
          </p:sp>
          <p:cxnSp>
            <p:nvCxnSpPr>
              <p:cNvPr id="25651" name="AutoShape 62"/>
              <p:cNvCxnSpPr>
                <a:cxnSpLocks noChangeShapeType="1"/>
                <a:stCxn id="25650" idx="2"/>
                <a:endCxn id="25631" idx="0"/>
              </p:cNvCxnSpPr>
              <p:nvPr/>
            </p:nvCxnSpPr>
            <p:spPr bwMode="auto">
              <a:xfrm rot="16200000" flipH="1">
                <a:off x="2781" y="1206"/>
                <a:ext cx="189" cy="416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1" name="Group 63"/>
            <p:cNvGrpSpPr>
              <a:grpSpLocks/>
            </p:cNvGrpSpPr>
            <p:nvPr/>
          </p:nvGrpSpPr>
          <p:grpSpPr bwMode="auto">
            <a:xfrm>
              <a:off x="654" y="3380"/>
              <a:ext cx="1509" cy="320"/>
              <a:chOff x="654" y="3385"/>
              <a:chExt cx="1509" cy="320"/>
            </a:xfrm>
          </p:grpSpPr>
          <p:grpSp>
            <p:nvGrpSpPr>
              <p:cNvPr id="25641" name="Group 64"/>
              <p:cNvGrpSpPr>
                <a:grpSpLocks/>
              </p:cNvGrpSpPr>
              <p:nvPr/>
            </p:nvGrpSpPr>
            <p:grpSpPr bwMode="auto">
              <a:xfrm>
                <a:off x="654" y="3385"/>
                <a:ext cx="689" cy="214"/>
                <a:chOff x="3141" y="3757"/>
                <a:chExt cx="1195" cy="360"/>
              </a:xfrm>
            </p:grpSpPr>
            <p:sp>
              <p:nvSpPr>
                <p:cNvPr id="25648" name="Rectangle 65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5649" name="Rectangle 66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642" name="Line 67"/>
              <p:cNvSpPr>
                <a:spLocks noChangeShapeType="1"/>
              </p:cNvSpPr>
              <p:nvPr/>
            </p:nvSpPr>
            <p:spPr bwMode="auto">
              <a:xfrm>
                <a:off x="1278" y="3492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Text Box 68"/>
              <p:cNvSpPr txBox="1">
                <a:spLocks noChangeArrowheads="1"/>
              </p:cNvSpPr>
              <p:nvPr/>
            </p:nvSpPr>
            <p:spPr bwMode="auto">
              <a:xfrm>
                <a:off x="795" y="3385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1°</a:t>
                </a:r>
                <a:endParaRPr lang="es-ES" altLang="en-US" sz="1800"/>
              </a:p>
            </p:txBody>
          </p:sp>
          <p:grpSp>
            <p:nvGrpSpPr>
              <p:cNvPr id="25644" name="Group 69"/>
              <p:cNvGrpSpPr>
                <a:grpSpLocks/>
              </p:cNvGrpSpPr>
              <p:nvPr/>
            </p:nvGrpSpPr>
            <p:grpSpPr bwMode="auto">
              <a:xfrm>
                <a:off x="1474" y="3385"/>
                <a:ext cx="689" cy="214"/>
                <a:chOff x="3141" y="3757"/>
                <a:chExt cx="1195" cy="360"/>
              </a:xfrm>
            </p:grpSpPr>
            <p:sp>
              <p:nvSpPr>
                <p:cNvPr id="25646" name="Rectangle 70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5647" name="Rectangle 71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645" name="Text Box 72"/>
              <p:cNvSpPr txBox="1">
                <a:spLocks noChangeArrowheads="1"/>
              </p:cNvSpPr>
              <p:nvPr/>
            </p:nvSpPr>
            <p:spPr bwMode="auto">
              <a:xfrm>
                <a:off x="1615" y="3385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2°</a:t>
                </a:r>
                <a:endParaRPr lang="es-ES" altLang="en-US" sz="1800"/>
              </a:p>
            </p:txBody>
          </p:sp>
        </p:grpSp>
        <p:grpSp>
          <p:nvGrpSpPr>
            <p:cNvPr id="25612" name="Group 73"/>
            <p:cNvGrpSpPr>
              <a:grpSpLocks/>
            </p:cNvGrpSpPr>
            <p:nvPr/>
          </p:nvGrpSpPr>
          <p:grpSpPr bwMode="auto">
            <a:xfrm>
              <a:off x="2098" y="3379"/>
              <a:ext cx="1054" cy="320"/>
              <a:chOff x="2098" y="3385"/>
              <a:chExt cx="1054" cy="320"/>
            </a:xfrm>
          </p:grpSpPr>
          <p:sp>
            <p:nvSpPr>
              <p:cNvPr id="25635" name="Line 74"/>
              <p:cNvSpPr>
                <a:spLocks noChangeShapeType="1"/>
              </p:cNvSpPr>
              <p:nvPr/>
            </p:nvSpPr>
            <p:spPr bwMode="auto">
              <a:xfrm>
                <a:off x="2098" y="3492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36" name="Group 75"/>
              <p:cNvGrpSpPr>
                <a:grpSpLocks/>
              </p:cNvGrpSpPr>
              <p:nvPr/>
            </p:nvGrpSpPr>
            <p:grpSpPr bwMode="auto">
              <a:xfrm>
                <a:off x="2321" y="3385"/>
                <a:ext cx="689" cy="214"/>
                <a:chOff x="3141" y="3757"/>
                <a:chExt cx="1195" cy="360"/>
              </a:xfrm>
            </p:grpSpPr>
            <p:sp>
              <p:nvSpPr>
                <p:cNvPr id="25639" name="Rectangle 76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5640" name="Rectangle 77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637" name="Line 78"/>
              <p:cNvSpPr>
                <a:spLocks noChangeShapeType="1"/>
              </p:cNvSpPr>
              <p:nvPr/>
            </p:nvSpPr>
            <p:spPr bwMode="auto">
              <a:xfrm>
                <a:off x="2945" y="3492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Text Box 79"/>
              <p:cNvSpPr txBox="1">
                <a:spLocks noChangeArrowheads="1"/>
              </p:cNvSpPr>
              <p:nvPr/>
            </p:nvSpPr>
            <p:spPr bwMode="auto">
              <a:xfrm>
                <a:off x="2462" y="3385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3°</a:t>
                </a:r>
                <a:endParaRPr lang="es-ES" altLang="en-US" sz="1800"/>
              </a:p>
            </p:txBody>
          </p:sp>
        </p:grpSp>
        <p:grpSp>
          <p:nvGrpSpPr>
            <p:cNvPr id="25613" name="Group 80"/>
            <p:cNvGrpSpPr>
              <a:grpSpLocks/>
            </p:cNvGrpSpPr>
            <p:nvPr/>
          </p:nvGrpSpPr>
          <p:grpSpPr bwMode="auto">
            <a:xfrm>
              <a:off x="3334" y="3334"/>
              <a:ext cx="2313" cy="426"/>
              <a:chOff x="3334" y="3340"/>
              <a:chExt cx="2313" cy="426"/>
            </a:xfrm>
          </p:grpSpPr>
          <p:sp>
            <p:nvSpPr>
              <p:cNvPr id="25615" name="Line 81"/>
              <p:cNvSpPr>
                <a:spLocks noChangeShapeType="1"/>
              </p:cNvSpPr>
              <p:nvPr/>
            </p:nvSpPr>
            <p:spPr bwMode="auto">
              <a:xfrm>
                <a:off x="3651" y="3492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16" name="Group 82"/>
              <p:cNvGrpSpPr>
                <a:grpSpLocks/>
              </p:cNvGrpSpPr>
              <p:nvPr/>
            </p:nvGrpSpPr>
            <p:grpSpPr bwMode="auto">
              <a:xfrm>
                <a:off x="3874" y="3385"/>
                <a:ext cx="689" cy="214"/>
                <a:chOff x="3141" y="3757"/>
                <a:chExt cx="1195" cy="360"/>
              </a:xfrm>
            </p:grpSpPr>
            <p:sp>
              <p:nvSpPr>
                <p:cNvPr id="25633" name="Rectangle 83"/>
                <p:cNvSpPr>
                  <a:spLocks noChangeArrowheads="1"/>
                </p:cNvSpPr>
                <p:nvPr/>
              </p:nvSpPr>
              <p:spPr bwMode="auto">
                <a:xfrm>
                  <a:off x="3141" y="3757"/>
                  <a:ext cx="9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5634" name="Rectangle 84"/>
                <p:cNvSpPr>
                  <a:spLocks noChangeArrowheads="1"/>
                </p:cNvSpPr>
                <p:nvPr/>
              </p:nvSpPr>
              <p:spPr bwMode="auto">
                <a:xfrm>
                  <a:off x="4036" y="3757"/>
                  <a:ext cx="30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5617" name="Text Box 85"/>
              <p:cNvSpPr txBox="1">
                <a:spLocks noChangeArrowheads="1"/>
              </p:cNvSpPr>
              <p:nvPr/>
            </p:nvSpPr>
            <p:spPr bwMode="auto">
              <a:xfrm>
                <a:off x="3974" y="3385"/>
                <a:ext cx="44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>
                    <a:latin typeface="Times New Roman" panose="02020603050405020304" pitchFamily="18" charset="0"/>
                  </a:rPr>
                  <a:t>n-1°</a:t>
                </a:r>
                <a:endParaRPr lang="es-ES" altLang="en-US" sz="1800"/>
              </a:p>
            </p:txBody>
          </p:sp>
          <p:grpSp>
            <p:nvGrpSpPr>
              <p:cNvPr id="25618" name="Group 86"/>
              <p:cNvGrpSpPr>
                <a:grpSpLocks/>
              </p:cNvGrpSpPr>
              <p:nvPr/>
            </p:nvGrpSpPr>
            <p:grpSpPr bwMode="auto">
              <a:xfrm>
                <a:off x="4698" y="3385"/>
                <a:ext cx="949" cy="381"/>
                <a:chOff x="1659" y="3022"/>
                <a:chExt cx="949" cy="381"/>
              </a:xfrm>
            </p:grpSpPr>
            <p:grpSp>
              <p:nvGrpSpPr>
                <p:cNvPr id="25621" name="Group 87"/>
                <p:cNvGrpSpPr>
                  <a:grpSpLocks/>
                </p:cNvGrpSpPr>
                <p:nvPr/>
              </p:nvGrpSpPr>
              <p:grpSpPr bwMode="auto">
                <a:xfrm>
                  <a:off x="1659" y="3022"/>
                  <a:ext cx="949" cy="381"/>
                  <a:chOff x="2781" y="3757"/>
                  <a:chExt cx="1646" cy="642"/>
                </a:xfrm>
              </p:grpSpPr>
              <p:grpSp>
                <p:nvGrpSpPr>
                  <p:cNvPr id="25623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781" y="3757"/>
                    <a:ext cx="1195" cy="360"/>
                    <a:chOff x="3141" y="3757"/>
                    <a:chExt cx="1195" cy="360"/>
                  </a:xfrm>
                </p:grpSpPr>
                <p:sp>
                  <p:nvSpPr>
                    <p:cNvPr id="25631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1" y="3757"/>
                      <a:ext cx="9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5632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6" y="3757"/>
                      <a:ext cx="30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grpSp>
                <p:nvGrpSpPr>
                  <p:cNvPr id="25624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863" y="3937"/>
                    <a:ext cx="564" cy="462"/>
                    <a:chOff x="4041" y="3835"/>
                    <a:chExt cx="564" cy="462"/>
                  </a:xfrm>
                </p:grpSpPr>
                <p:sp>
                  <p:nvSpPr>
                    <p:cNvPr id="25625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2" y="4208"/>
                      <a:ext cx="42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5626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41" y="3835"/>
                      <a:ext cx="495" cy="462"/>
                      <a:chOff x="4041" y="3835"/>
                      <a:chExt cx="495" cy="462"/>
                    </a:xfrm>
                  </p:grpSpPr>
                  <p:sp>
                    <p:nvSpPr>
                      <p:cNvPr id="25627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07" y="4297"/>
                        <a:ext cx="1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628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54" y="4252"/>
                        <a:ext cx="28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629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41" y="3835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630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01" y="3835"/>
                        <a:ext cx="0" cy="360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5622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800" y="3022"/>
                  <a:ext cx="311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" altLang="en-US" sz="1800">
                      <a:latin typeface="Times New Roman" panose="02020603050405020304" pitchFamily="18" charset="0"/>
                    </a:rPr>
                    <a:t>n°</a:t>
                  </a:r>
                  <a:endParaRPr lang="es-ES" altLang="en-US" sz="1800"/>
                </a:p>
              </p:txBody>
            </p:sp>
          </p:grpSp>
          <p:sp>
            <p:nvSpPr>
              <p:cNvPr id="25619" name="Line 99"/>
              <p:cNvSpPr>
                <a:spLocks noChangeShapeType="1"/>
              </p:cNvSpPr>
              <p:nvPr/>
            </p:nvSpPr>
            <p:spPr bwMode="auto">
              <a:xfrm>
                <a:off x="4487" y="3485"/>
                <a:ext cx="2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Text Box 100"/>
              <p:cNvSpPr txBox="1">
                <a:spLocks noChangeArrowheads="1"/>
              </p:cNvSpPr>
              <p:nvPr/>
            </p:nvSpPr>
            <p:spPr bwMode="auto">
              <a:xfrm>
                <a:off x="3334" y="3340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1800" b="1">
                    <a:latin typeface="Times New Roman" panose="02020603050405020304" pitchFamily="18" charset="0"/>
                  </a:rPr>
                  <a:t>…</a:t>
                </a:r>
                <a:endParaRPr lang="es-ES" altLang="en-US" sz="1800" b="1"/>
              </a:p>
            </p:txBody>
          </p:sp>
        </p:grpSp>
        <p:sp>
          <p:nvSpPr>
            <p:cNvPr id="25614" name="Text Box 101"/>
            <p:cNvSpPr txBox="1">
              <a:spLocks noChangeArrowheads="1"/>
            </p:cNvSpPr>
            <p:nvPr/>
          </p:nvSpPr>
          <p:spPr bwMode="auto">
            <a:xfrm>
              <a:off x="385" y="2971"/>
              <a:ext cx="2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AR" altLang="en-US" sz="1600"/>
                <a:t>Fr</a:t>
              </a:r>
            </a:p>
          </p:txBody>
        </p:sp>
      </p:grpSp>
      <p:sp>
        <p:nvSpPr>
          <p:cNvPr id="250983" name="Text Box 103"/>
          <p:cNvSpPr txBox="1">
            <a:spLocks noChangeArrowheads="1"/>
          </p:cNvSpPr>
          <p:nvPr/>
        </p:nvSpPr>
        <p:spPr bwMode="auto">
          <a:xfrm>
            <a:off x="534988" y="3500438"/>
            <a:ext cx="1704975" cy="376237"/>
          </a:xfrm>
          <a:prstGeom prst="rect">
            <a:avLst/>
          </a:prstGeom>
          <a:solidFill>
            <a:srgbClr val="0099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TIPIFICACIÓN</a:t>
            </a:r>
          </a:p>
        </p:txBody>
      </p:sp>
      <p:sp>
        <p:nvSpPr>
          <p:cNvPr id="250984" name="Rectangle 104"/>
          <p:cNvSpPr>
            <a:spLocks noChangeArrowheads="1"/>
          </p:cNvSpPr>
          <p:nvPr/>
        </p:nvSpPr>
        <p:spPr bwMode="auto">
          <a:xfrm>
            <a:off x="539750" y="3860800"/>
            <a:ext cx="7704138" cy="2862263"/>
          </a:xfrm>
          <a:prstGeom prst="rect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typedef int item; </a:t>
            </a:r>
            <a:r>
              <a:rPr lang="es-ES" altLang="en-US" sz="1800">
                <a:solidFill>
                  <a:schemeClr val="bg2"/>
                </a:solidFill>
                <a:latin typeface="Consolas" panose="020B0609020204030204" pitchFamily="49" charset="0"/>
              </a:rPr>
              <a:t>//tipo de datos que contiene la Fila</a:t>
            </a:r>
            <a:r>
              <a:rPr lang="es-ES" altLang="en-US" sz="1800">
                <a:latin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const int indefinido=-9999;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struct nodo {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		nodo* sig;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struct Fila{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		nodo* frente;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	 	nodo* final;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	       int longitud;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25606" name="Text Box 58"/>
          <p:cNvSpPr txBox="1">
            <a:spLocks noChangeArrowheads="1"/>
          </p:cNvSpPr>
          <p:nvPr/>
        </p:nvSpPr>
        <p:spPr bwMode="auto">
          <a:xfrm>
            <a:off x="255588" y="1851025"/>
            <a:ext cx="387350" cy="285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L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83" grpId="0" animBg="1"/>
    </p:bldLst>
  </p:timing>
</p:sld>
</file>

<file path=ppt/theme/theme1.xml><?xml version="1.0" encoding="utf-8"?>
<a:theme xmlns:a="http://schemas.openxmlformats.org/drawingml/2006/main" name="1_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7709</TotalTime>
  <Words>1293</Words>
  <Application>Microsoft Office PowerPoint</Application>
  <PresentationFormat>Presentación en pantalla (4:3)</PresentationFormat>
  <Paragraphs>566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Wingdings</vt:lpstr>
      <vt:lpstr>Arial Black</vt:lpstr>
      <vt:lpstr>Times New Roman</vt:lpstr>
      <vt:lpstr>Arial Unicode MS</vt:lpstr>
      <vt:lpstr>Consolas</vt:lpstr>
      <vt:lpstr>Symbol</vt:lpstr>
      <vt:lpstr>1_Píxel</vt:lpstr>
      <vt:lpstr>TPN°6: Tipo abstracto de datos FILA Tipo abstracto de datos LC</vt:lpstr>
      <vt:lpstr>ADT  FILA</vt:lpstr>
      <vt:lpstr>TAD FILA(item)</vt:lpstr>
      <vt:lpstr>Presentación de PowerPoint</vt:lpstr>
      <vt:lpstr>TAD FILA(item)  Especificación Algebraica </vt:lpstr>
      <vt:lpstr>TAD FILA(item) Especificación Algebraica</vt:lpstr>
      <vt:lpstr>TAD FILA(item) IMPLEMENTACIÓN</vt:lpstr>
      <vt:lpstr>TAD FILA(item) IMPLEMENTACIÓN  CON LISTA ENLAZADA</vt:lpstr>
      <vt:lpstr>TAD FILA(item) IMPLEMENTACIÓN  CON LISTA ENLAZADA</vt:lpstr>
      <vt:lpstr>TAD FILA(item) IMPLEMENTACIÓN  CON LISTA ENLAZADA</vt:lpstr>
      <vt:lpstr>TAD FILA(item) IMPLEMENTACIÓN  CON LISTA ENLAZADA</vt:lpstr>
      <vt:lpstr>TAD FILA(item) IMPLEMENTACIÓN  CON LISTA ENLAZADA</vt:lpstr>
      <vt:lpstr>TAD FILA(item) IMPLEMENTACIÓN  CON LISTA ENLAZADA</vt:lpstr>
      <vt:lpstr>TAD FILA(item) IMPLEMENTACIÓN  CON LISTA ENLAZADA</vt:lpstr>
      <vt:lpstr>TRABAJO PRÁCTICO N° 6</vt:lpstr>
      <vt:lpstr>ADT  LC</vt:lpstr>
      <vt:lpstr>TAD LC(item)</vt:lpstr>
      <vt:lpstr>LISTA CIRCULAR (ITEM) ESPECIFICACIÓN ALGEBRAICA </vt:lpstr>
      <vt:lpstr>LISTA CIRCULAR (ITEM) ESPECIFICACIÓN ALGEBRAICA</vt:lpstr>
      <vt:lpstr>LISTA CIRCULAR (ITEM) ESPECIFICACIÓN ALGEBRAICA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384</cp:revision>
  <dcterms:created xsi:type="dcterms:W3CDTF">2012-02-29T14:11:48Z</dcterms:created>
  <dcterms:modified xsi:type="dcterms:W3CDTF">2024-05-16T21:46:04Z</dcterms:modified>
</cp:coreProperties>
</file>