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8" r:id="rId2"/>
    <p:sldId id="299" r:id="rId3"/>
    <p:sldId id="310" r:id="rId4"/>
    <p:sldId id="311" r:id="rId5"/>
    <p:sldId id="312" r:id="rId6"/>
    <p:sldId id="313" r:id="rId7"/>
    <p:sldId id="314" r:id="rId8"/>
    <p:sldId id="346" r:id="rId9"/>
    <p:sldId id="347" r:id="rId10"/>
    <p:sldId id="349" r:id="rId11"/>
    <p:sldId id="350" r:id="rId12"/>
    <p:sldId id="273"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FIIS" initials="B" lastIdx="1" clrIdx="0">
    <p:extLst>
      <p:ext uri="{19B8F6BF-5375-455C-9EA6-DF929625EA0E}">
        <p15:presenceInfo xmlns:p15="http://schemas.microsoft.com/office/powerpoint/2012/main" userId="BEFI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DC23DC-0145-4C2A-BB76-CAC754676FF3}" type="datetimeFigureOut">
              <a:rPr lang="es-PE" smtClean="0"/>
              <a:t>07/04/2019</a:t>
            </a:fld>
            <a:endParaRPr lang="es-PE"/>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CDF920-1B6D-451D-9AF5-A55B85BF113B}" type="slidenum">
              <a:rPr lang="es-PE" smtClean="0"/>
              <a:t>‹Nº›</a:t>
            </a:fld>
            <a:endParaRPr lang="es-PE"/>
          </a:p>
        </p:txBody>
      </p:sp>
    </p:spTree>
    <p:extLst>
      <p:ext uri="{BB962C8B-B14F-4D97-AF65-F5344CB8AC3E}">
        <p14:creationId xmlns:p14="http://schemas.microsoft.com/office/powerpoint/2010/main" val="199964539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27198-729B-4813-9F05-D58961804AA2}" type="datetimeFigureOut">
              <a:rPr lang="es-PE" smtClean="0"/>
              <a:t>07/04/2019</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C7525-5FF5-4942-A67A-2265C0495B18}" type="slidenum">
              <a:rPr lang="es-PE" smtClean="0"/>
              <a:t>‹Nº›</a:t>
            </a:fld>
            <a:endParaRPr lang="es-PE"/>
          </a:p>
        </p:txBody>
      </p:sp>
    </p:spTree>
    <p:extLst>
      <p:ext uri="{BB962C8B-B14F-4D97-AF65-F5344CB8AC3E}">
        <p14:creationId xmlns:p14="http://schemas.microsoft.com/office/powerpoint/2010/main" val="174579642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07/04/2019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24229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07/04/2019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259186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07/04/2019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985779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4437112"/>
            <a:ext cx="10363200" cy="648072"/>
          </a:xfrm>
        </p:spPr>
        <p:txBody>
          <a:bodyPr/>
          <a:lstStyle>
            <a:lvl1pPr>
              <a:defRPr sz="2400">
                <a:solidFill>
                  <a:schemeClr val="bg1"/>
                </a:solidFill>
              </a:defRPr>
            </a:lvl1pPr>
          </a:lstStyle>
          <a:p>
            <a:pPr lvl="0"/>
            <a:r>
              <a:rPr lang="es-ES" noProof="0" dirty="0" smtClean="0"/>
              <a:t>Haga clic para modificar el estilo de título del patrón</a:t>
            </a:r>
          </a:p>
        </p:txBody>
      </p:sp>
    </p:spTree>
    <p:extLst>
      <p:ext uri="{BB962C8B-B14F-4D97-AF65-F5344CB8AC3E}">
        <p14:creationId xmlns:p14="http://schemas.microsoft.com/office/powerpoint/2010/main" val="132498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07/04/2019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91610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367F699-FBD4-44AB-A6AE-C6FCF0C41FEC}" type="datetimeFigureOut">
              <a:rPr lang="es-PE" smtClean="0"/>
              <a:t>07/04/2019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12019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0367F699-FBD4-44AB-A6AE-C6FCF0C41FEC}" type="datetimeFigureOut">
              <a:rPr lang="es-PE" smtClean="0"/>
              <a:t>07/04/2019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18452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0367F699-FBD4-44AB-A6AE-C6FCF0C41FEC}" type="datetimeFigureOut">
              <a:rPr lang="es-PE" smtClean="0"/>
              <a:t>07/04/2019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78015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0367F699-FBD4-44AB-A6AE-C6FCF0C41FEC}" type="datetimeFigureOut">
              <a:rPr lang="es-PE" smtClean="0"/>
              <a:t>07/04/2019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99031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367F699-FBD4-44AB-A6AE-C6FCF0C41FEC}" type="datetimeFigureOut">
              <a:rPr lang="es-PE" smtClean="0"/>
              <a:t>07/04/2019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82481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367F699-FBD4-44AB-A6AE-C6FCF0C41FEC}" type="datetimeFigureOut">
              <a:rPr lang="es-PE" smtClean="0"/>
              <a:t>07/04/2019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246195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367F699-FBD4-44AB-A6AE-C6FCF0C41FEC}" type="datetimeFigureOut">
              <a:rPr lang="es-PE" smtClean="0"/>
              <a:t>07/04/2019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47818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7F699-FBD4-44AB-A6AE-C6FCF0C41FEC}" type="datetimeFigureOut">
              <a:rPr lang="es-PE" smtClean="0"/>
              <a:t>07/04/2019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D2621-79A2-4AB0-8C96-B8E608A04F05}" type="slidenum">
              <a:rPr lang="es-PE" smtClean="0"/>
              <a:t>‹Nº›</a:t>
            </a:fld>
            <a:endParaRPr lang="es-PE"/>
          </a:p>
        </p:txBody>
      </p:sp>
    </p:spTree>
    <p:extLst>
      <p:ext uri="{BB962C8B-B14F-4D97-AF65-F5344CB8AC3E}">
        <p14:creationId xmlns:p14="http://schemas.microsoft.com/office/powerpoint/2010/main" val="34152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file:///D:\curso-DS\El%20modelo%20del%20Mundo.ppt" TargetMode="External"/><Relationship Id="rId4" Type="http://schemas.openxmlformats.org/officeDocument/2006/relationships/hyperlink" Target="file:///D:\curso-DS\Industrial%20Dynamics.pp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file:///D:\curso-DS\NOCION%20DE%20SISTEMAS%20DIN&#193;MICOS.PP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file:///D:\curso-DS\Industrial%20Dynamics.ppt" TargetMode="External"/><Relationship Id="rId4" Type="http://schemas.openxmlformats.org/officeDocument/2006/relationships/hyperlink" Target="file:///D:\curso-DS\METODOLOGIA%20ds.P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uadroTexto 1"/>
          <p:cNvSpPr txBox="1">
            <a:spLocks noChangeArrowheads="1"/>
          </p:cNvSpPr>
          <p:nvPr/>
        </p:nvSpPr>
        <p:spPr bwMode="auto">
          <a:xfrm>
            <a:off x="9754366" y="5608419"/>
            <a:ext cx="11493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ts val="1850"/>
              </a:lnSpc>
              <a:spcBef>
                <a:spcPct val="0"/>
              </a:spcBef>
              <a:buNone/>
            </a:pPr>
            <a:r>
              <a:rPr lang="es-PE" altLang="es-ES" sz="1200" dirty="0">
                <a:solidFill>
                  <a:schemeClr val="bg1"/>
                </a:solidFill>
              </a:rPr>
              <a:t>2019-I</a:t>
            </a:r>
          </a:p>
          <a:p>
            <a:pPr>
              <a:lnSpc>
                <a:spcPts val="1850"/>
              </a:lnSpc>
              <a:spcBef>
                <a:spcPct val="0"/>
              </a:spcBef>
              <a:buNone/>
            </a:pPr>
            <a:r>
              <a:rPr lang="es-PE" altLang="es-ES" sz="1200" dirty="0" smtClean="0">
                <a:solidFill>
                  <a:schemeClr val="bg1"/>
                </a:solidFill>
              </a:rPr>
              <a:t>9</a:t>
            </a:r>
            <a:endParaRPr lang="es-PE" altLang="es-ES" sz="1200" dirty="0">
              <a:solidFill>
                <a:schemeClr val="bg1"/>
              </a:solidFill>
            </a:endParaRPr>
          </a:p>
          <a:p>
            <a:pPr>
              <a:lnSpc>
                <a:spcPts val="1850"/>
              </a:lnSpc>
              <a:spcBef>
                <a:spcPct val="0"/>
              </a:spcBef>
              <a:buNone/>
            </a:pPr>
            <a:r>
              <a:rPr lang="es-PE" altLang="es-ES" sz="1200" dirty="0">
                <a:solidFill>
                  <a:schemeClr val="bg1"/>
                </a:solidFill>
              </a:rPr>
              <a:t>I</a:t>
            </a:r>
          </a:p>
        </p:txBody>
      </p:sp>
      <p:grpSp>
        <p:nvGrpSpPr>
          <p:cNvPr id="8" name="Grupo 7"/>
          <p:cNvGrpSpPr/>
          <p:nvPr/>
        </p:nvGrpSpPr>
        <p:grpSpPr>
          <a:xfrm>
            <a:off x="0" y="0"/>
            <a:ext cx="12192000" cy="6858000"/>
            <a:chOff x="0" y="0"/>
            <a:chExt cx="12192000" cy="6858000"/>
          </a:xfrm>
        </p:grpSpPr>
        <p:sp>
          <p:nvSpPr>
            <p:cNvPr id="7" name="Rectángulo 6"/>
            <p:cNvSpPr/>
            <p:nvPr/>
          </p:nvSpPr>
          <p:spPr>
            <a:xfrm>
              <a:off x="0" y="4051739"/>
              <a:ext cx="12192000" cy="135147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0" y="0"/>
              <a:ext cx="12192000" cy="2033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Picture 6" descr="Resultado de imagen para universidad nacional hermilio valdiz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9924"/>
              <a:ext cx="571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0" y="5391807"/>
              <a:ext cx="12192000" cy="146619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1" name="1 Título"/>
          <p:cNvSpPr txBox="1">
            <a:spLocks/>
          </p:cNvSpPr>
          <p:nvPr/>
        </p:nvSpPr>
        <p:spPr>
          <a:xfrm>
            <a:off x="824295" y="5528516"/>
            <a:ext cx="3773463"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s-PE" altLang="es-ES" b="1" dirty="0" smtClean="0"/>
              <a:t>Escuela Profesional </a:t>
            </a:r>
          </a:p>
          <a:p>
            <a:r>
              <a:rPr lang="es-PE" altLang="es-ES" b="1" dirty="0" smtClean="0"/>
              <a:t>de Ingeniería de Sistemas </a:t>
            </a:r>
            <a:endParaRPr lang="es-ES" altLang="es-ES" b="1" dirty="0" smtClean="0"/>
          </a:p>
        </p:txBody>
      </p:sp>
      <p:sp>
        <p:nvSpPr>
          <p:cNvPr id="12" name="2 Subtítulo"/>
          <p:cNvSpPr txBox="1">
            <a:spLocks/>
          </p:cNvSpPr>
          <p:nvPr/>
        </p:nvSpPr>
        <p:spPr>
          <a:xfrm>
            <a:off x="2895600" y="4737360"/>
            <a:ext cx="6400800" cy="529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altLang="es-ES" sz="2000" b="1" dirty="0" smtClean="0">
                <a:solidFill>
                  <a:schemeClr val="accent1">
                    <a:lumMod val="50000"/>
                  </a:schemeClr>
                </a:solidFill>
              </a:rPr>
              <a:t>Docente</a:t>
            </a:r>
            <a:r>
              <a:rPr lang="es-PE" altLang="es-ES" sz="2000" b="1" dirty="0" smtClean="0">
                <a:solidFill>
                  <a:schemeClr val="accent1">
                    <a:lumMod val="50000"/>
                  </a:schemeClr>
                </a:solidFill>
              </a:rPr>
              <a:t>: Mg. Jimmy </a:t>
            </a:r>
            <a:r>
              <a:rPr lang="es-PE" altLang="es-ES" sz="2000" b="1" dirty="0" err="1" smtClean="0">
                <a:solidFill>
                  <a:schemeClr val="accent1">
                    <a:lumMod val="50000"/>
                  </a:schemeClr>
                </a:solidFill>
              </a:rPr>
              <a:t>Grover</a:t>
            </a:r>
            <a:r>
              <a:rPr lang="es-PE" altLang="es-ES" sz="2000" b="1" dirty="0" smtClean="0">
                <a:solidFill>
                  <a:schemeClr val="accent1">
                    <a:lumMod val="50000"/>
                  </a:schemeClr>
                </a:solidFill>
              </a:rPr>
              <a:t> Flores Vidal </a:t>
            </a:r>
            <a:endParaRPr lang="es-ES" altLang="es-ES" sz="2000" b="1" dirty="0">
              <a:solidFill>
                <a:schemeClr val="accent1">
                  <a:lumMod val="50000"/>
                </a:schemeClr>
              </a:solidFill>
            </a:endParaRPr>
          </a:p>
        </p:txBody>
      </p:sp>
      <p:sp>
        <p:nvSpPr>
          <p:cNvPr id="14" name="1 Título"/>
          <p:cNvSpPr txBox="1">
            <a:spLocks/>
          </p:cNvSpPr>
          <p:nvPr/>
        </p:nvSpPr>
        <p:spPr>
          <a:xfrm>
            <a:off x="3131316" y="4088072"/>
            <a:ext cx="77724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s-PE" altLang="es-ES" b="1" dirty="0" smtClean="0">
                <a:solidFill>
                  <a:schemeClr val="accent1">
                    <a:lumMod val="50000"/>
                  </a:schemeClr>
                </a:solidFill>
              </a:rPr>
              <a:t>Tema: DINAMICA DE SISTEMAS Y SU UTILIDAD</a:t>
            </a:r>
            <a:endParaRPr lang="es-ES" altLang="es-ES" b="1" dirty="0" smtClean="0">
              <a:solidFill>
                <a:schemeClr val="accent1">
                  <a:lumMod val="50000"/>
                </a:schemeClr>
              </a:solidFill>
            </a:endParaRPr>
          </a:p>
        </p:txBody>
      </p:sp>
    </p:spTree>
    <p:extLst>
      <p:ext uri="{BB962C8B-B14F-4D97-AF65-F5344CB8AC3E}">
        <p14:creationId xmlns:p14="http://schemas.microsoft.com/office/powerpoint/2010/main" val="1420274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2"/>
          <p:cNvSpPr>
            <a:spLocks noGrp="1" noChangeArrowheads="1"/>
          </p:cNvSpPr>
          <p:nvPr>
            <p:ph type="title"/>
          </p:nvPr>
        </p:nvSpPr>
        <p:spPr>
          <a:xfrm>
            <a:off x="782687" y="1087820"/>
            <a:ext cx="10515600" cy="1325563"/>
          </a:xfrm>
        </p:spPr>
        <p:txBody>
          <a:bodyPr/>
          <a:lstStyle/>
          <a:p>
            <a:r>
              <a:rPr lang="es-ES" dirty="0"/>
              <a:t>HISTORIA</a:t>
            </a:r>
            <a:endParaRPr lang="es-BO" dirty="0"/>
          </a:p>
        </p:txBody>
      </p:sp>
      <p:sp>
        <p:nvSpPr>
          <p:cNvPr id="11" name="Rectangle 3"/>
          <p:cNvSpPr txBox="1">
            <a:spLocks noChangeArrowheads="1"/>
          </p:cNvSpPr>
          <p:nvPr/>
        </p:nvSpPr>
        <p:spPr>
          <a:xfrm>
            <a:off x="782687" y="254832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2600" smtClean="0">
                <a:solidFill>
                  <a:schemeClr val="folHlink"/>
                </a:solidFill>
                <a:hlinkClick r:id="rId4" action="ppaction://hlinkpres?slideindex=1&amp;slidetitle="/>
              </a:rPr>
              <a:t>En 1969 se publica la obra </a:t>
            </a:r>
            <a:r>
              <a:rPr lang="es-ES_tradnl" sz="2600" b="1" i="1" smtClean="0">
                <a:solidFill>
                  <a:schemeClr val="folHlink"/>
                </a:solidFill>
                <a:hlinkClick r:id="rId4" action="ppaction://hlinkpres?slideindex=1&amp;slidetitle="/>
              </a:rPr>
              <a:t>Dinámica Urbana</a:t>
            </a:r>
            <a:r>
              <a:rPr lang="es-ES_tradnl" sz="2600" smtClean="0">
                <a:solidFill>
                  <a:schemeClr val="folHlink"/>
                </a:solidFill>
                <a:hlinkClick r:id="rId4" action="ppaction://hlinkpres?slideindex=1&amp;slidetitle="/>
              </a:rPr>
              <a:t>, en la que se muestra cómo el "modelado DS" es aplicable a sistemas de ciudades. En 1970, </a:t>
            </a:r>
            <a:r>
              <a:rPr lang="es-ES_tradnl" sz="2600" smtClean="0">
                <a:solidFill>
                  <a:schemeClr val="folHlink"/>
                </a:solidFill>
              </a:rPr>
              <a:t>aparece </a:t>
            </a:r>
            <a:r>
              <a:rPr lang="es-ES_tradnl" sz="2600" b="1" i="1" u="sng" smtClean="0">
                <a:solidFill>
                  <a:schemeClr val="folHlink"/>
                </a:solidFill>
                <a:hlinkClick r:id="rId5" action="ppaction://hlinkpres?slideindex=1&amp;slidetitle="/>
              </a:rPr>
              <a:t>El modelo del mundo</a:t>
            </a:r>
            <a:r>
              <a:rPr lang="es-ES_tradnl" sz="2600" smtClean="0">
                <a:solidFill>
                  <a:schemeClr val="folHlink"/>
                </a:solidFill>
              </a:rPr>
              <a:t>, trabajo que sirvió de base para que Meadows y Meadows realizasen el </a:t>
            </a:r>
            <a:r>
              <a:rPr lang="es-ES_tradnl" sz="2600" b="1" i="1" smtClean="0">
                <a:solidFill>
                  <a:schemeClr val="folHlink"/>
                </a:solidFill>
              </a:rPr>
              <a:t>I Informe al Club de Roma</a:t>
            </a:r>
            <a:r>
              <a:rPr lang="es-ES_tradnl" sz="2600" smtClean="0">
                <a:solidFill>
                  <a:schemeClr val="folHlink"/>
                </a:solidFill>
              </a:rPr>
              <a:t>, divulgado posteriormente con el nombre de </a:t>
            </a:r>
            <a:r>
              <a:rPr lang="es-ES_tradnl" sz="2600" b="1" i="1" u="sng" smtClean="0">
                <a:solidFill>
                  <a:schemeClr val="folHlink"/>
                </a:solidFill>
              </a:rPr>
              <a:t>Los límites del crecimiento</a:t>
            </a:r>
            <a:r>
              <a:rPr lang="es-ES_tradnl" sz="2600" smtClean="0">
                <a:solidFill>
                  <a:schemeClr val="folHlink"/>
                </a:solidFill>
              </a:rPr>
              <a:t>.</a:t>
            </a:r>
            <a:endParaRPr lang="es-BO" sz="2600" dirty="0">
              <a:solidFill>
                <a:schemeClr val="folHlink"/>
              </a:solidFill>
            </a:endParaRPr>
          </a:p>
        </p:txBody>
      </p:sp>
    </p:spTree>
    <p:extLst>
      <p:ext uri="{BB962C8B-B14F-4D97-AF65-F5344CB8AC3E}">
        <p14:creationId xmlns:p14="http://schemas.microsoft.com/office/powerpoint/2010/main" val="3349366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2"/>
          <p:cNvSpPr>
            <a:spLocks noGrp="1" noChangeArrowheads="1"/>
          </p:cNvSpPr>
          <p:nvPr>
            <p:ph type="title"/>
          </p:nvPr>
        </p:nvSpPr>
        <p:spPr>
          <a:xfrm>
            <a:off x="773805" y="1286804"/>
            <a:ext cx="10515600" cy="1325563"/>
          </a:xfrm>
        </p:spPr>
        <p:txBody>
          <a:bodyPr/>
          <a:lstStyle/>
          <a:p>
            <a:r>
              <a:rPr lang="es-ES" dirty="0"/>
              <a:t>HISTORIA</a:t>
            </a:r>
            <a:endParaRPr lang="es-BO" dirty="0"/>
          </a:p>
        </p:txBody>
      </p:sp>
      <p:sp>
        <p:nvSpPr>
          <p:cNvPr id="11" name="Rectangle 3"/>
          <p:cNvSpPr txBox="1">
            <a:spLocks noChangeArrowheads="1"/>
          </p:cNvSpPr>
          <p:nvPr/>
        </p:nvSpPr>
        <p:spPr>
          <a:xfrm>
            <a:off x="773805" y="274730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2600" smtClean="0">
                <a:solidFill>
                  <a:schemeClr val="folHlink"/>
                </a:solidFill>
              </a:rPr>
              <a:t>Estos trabajos y su discusión popularizaron la </a:t>
            </a:r>
            <a:r>
              <a:rPr lang="es-ES_tradnl" sz="2600" b="1" i="1" smtClean="0">
                <a:solidFill>
                  <a:schemeClr val="folHlink"/>
                </a:solidFill>
              </a:rPr>
              <a:t>Dinámica de Sistemas</a:t>
            </a:r>
            <a:r>
              <a:rPr lang="es-ES_tradnl" sz="2600" smtClean="0">
                <a:solidFill>
                  <a:schemeClr val="folHlink"/>
                </a:solidFill>
              </a:rPr>
              <a:t> a nivel mundial.</a:t>
            </a:r>
          </a:p>
          <a:p>
            <a:pPr algn="just">
              <a:spcBef>
                <a:spcPts val="500"/>
              </a:spcBef>
              <a:spcAft>
                <a:spcPts val="500"/>
              </a:spcAft>
            </a:pPr>
            <a:r>
              <a:rPr lang="es-ES_tradnl" sz="2600" b="1" i="1" smtClean="0">
                <a:solidFill>
                  <a:srgbClr val="003366"/>
                </a:solidFill>
              </a:rPr>
              <a:t>Forrester</a:t>
            </a:r>
            <a:r>
              <a:rPr lang="es-ES_tradnl" sz="2600" smtClean="0">
                <a:solidFill>
                  <a:srgbClr val="003366"/>
                </a:solidFill>
              </a:rPr>
              <a:t> estableció un paralelismo entre los sistemas dinámicos (o en evolución) y </a:t>
            </a:r>
            <a:r>
              <a:rPr lang="es-ES_tradnl" sz="2600" u="sng" smtClean="0">
                <a:solidFill>
                  <a:srgbClr val="003366"/>
                </a:solidFill>
              </a:rPr>
              <a:t>uno hidrodinámico</a:t>
            </a:r>
            <a:r>
              <a:rPr lang="es-ES_tradnl" sz="2600" smtClean="0">
                <a:solidFill>
                  <a:srgbClr val="003366"/>
                </a:solidFill>
              </a:rPr>
              <a:t>, constituido por  depósitos, intercomunicados por canales con o sin retardos, variando mediante flujos su nivel, con el concurso de fenómenos exógenos.</a:t>
            </a:r>
          </a:p>
          <a:p>
            <a:endParaRPr lang="es-BO" sz="2600">
              <a:solidFill>
                <a:schemeClr val="folHlink"/>
              </a:solidFill>
            </a:endParaRPr>
          </a:p>
        </p:txBody>
      </p:sp>
    </p:spTree>
    <p:extLst>
      <p:ext uri="{BB962C8B-B14F-4D97-AF65-F5344CB8AC3E}">
        <p14:creationId xmlns:p14="http://schemas.microsoft.com/office/powerpoint/2010/main" val="284962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
            <a:ext cx="12192001" cy="1125265"/>
            <a:chOff x="0" y="-1"/>
            <a:chExt cx="12192001" cy="1125265"/>
          </a:xfrm>
        </p:grpSpPr>
        <p:grpSp>
          <p:nvGrpSpPr>
            <p:cNvPr id="6" name="Grupo 5"/>
            <p:cNvGrpSpPr/>
            <p:nvPr/>
          </p:nvGrpSpPr>
          <p:grpSpPr>
            <a:xfrm>
              <a:off x="0" y="-1"/>
              <a:ext cx="12192001" cy="1125265"/>
              <a:chOff x="0" y="-1"/>
              <a:chExt cx="12192001" cy="1125265"/>
            </a:xfrm>
          </p:grpSpPr>
          <p:sp>
            <p:nvSpPr>
              <p:cNvPr id="5" name="Rectángulo 4"/>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1028"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4"/>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837386" y="1797213"/>
            <a:ext cx="2517228" cy="263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p:cNvSpPr txBox="1">
            <a:spLocks noChangeArrowheads="1"/>
          </p:cNvSpPr>
          <p:nvPr/>
        </p:nvSpPr>
        <p:spPr bwMode="auto">
          <a:xfrm>
            <a:off x="5117429" y="4624005"/>
            <a:ext cx="20598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s-ES" altLang="es-ES" sz="2800" b="1">
                <a:solidFill>
                  <a:srgbClr val="AA1B51"/>
                </a:solidFill>
              </a:rPr>
              <a:t>¡Gracias!</a:t>
            </a:r>
          </a:p>
        </p:txBody>
      </p:sp>
    </p:spTree>
    <p:extLst>
      <p:ext uri="{BB962C8B-B14F-4D97-AF65-F5344CB8AC3E}">
        <p14:creationId xmlns:p14="http://schemas.microsoft.com/office/powerpoint/2010/main" val="1310116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3074" name="Rectangle 2"/>
          <p:cNvSpPr>
            <a:spLocks noGrp="1" noChangeArrowheads="1"/>
          </p:cNvSpPr>
          <p:nvPr>
            <p:ph type="title"/>
          </p:nvPr>
        </p:nvSpPr>
        <p:spPr>
          <a:xfrm>
            <a:off x="583325" y="1046162"/>
            <a:ext cx="10515600" cy="1325563"/>
          </a:xfrm>
        </p:spPr>
        <p:txBody>
          <a:bodyPr/>
          <a:lstStyle/>
          <a:p>
            <a:r>
              <a:rPr lang="es-ES" dirty="0">
                <a:solidFill>
                  <a:schemeClr val="tx2"/>
                </a:solidFill>
              </a:rPr>
              <a:t>Generalidades</a:t>
            </a:r>
          </a:p>
        </p:txBody>
      </p:sp>
      <p:sp>
        <p:nvSpPr>
          <p:cNvPr id="3075" name="Rectangle 3"/>
          <p:cNvSpPr>
            <a:spLocks noGrp="1" noChangeArrowheads="1"/>
          </p:cNvSpPr>
          <p:nvPr>
            <p:ph type="body" idx="1"/>
          </p:nvPr>
        </p:nvSpPr>
        <p:spPr>
          <a:xfrm>
            <a:off x="583325" y="2506662"/>
            <a:ext cx="10515600" cy="4351338"/>
          </a:xfrm>
        </p:spPr>
        <p:txBody>
          <a:bodyPr/>
          <a:lstStyle/>
          <a:p>
            <a:pPr algn="just">
              <a:lnSpc>
                <a:spcPct val="90000"/>
              </a:lnSpc>
            </a:pPr>
            <a:r>
              <a:rPr lang="es-ES" sz="2700" dirty="0">
                <a:solidFill>
                  <a:srgbClr val="FF3300"/>
                </a:solidFill>
              </a:rPr>
              <a:t>La Dinámica de Sistemas disciplina académica creada en los años ´60 (Dr. </a:t>
            </a:r>
            <a:r>
              <a:rPr lang="es-ES" sz="2700" dirty="0" err="1">
                <a:solidFill>
                  <a:srgbClr val="FF3300"/>
                </a:solidFill>
              </a:rPr>
              <a:t>Jay</a:t>
            </a:r>
            <a:r>
              <a:rPr lang="es-ES" sz="2700" dirty="0">
                <a:solidFill>
                  <a:srgbClr val="FF3300"/>
                </a:solidFill>
              </a:rPr>
              <a:t> W. </a:t>
            </a:r>
            <a:r>
              <a:rPr lang="es-ES" sz="2700" dirty="0" err="1">
                <a:solidFill>
                  <a:srgbClr val="FF3300"/>
                </a:solidFill>
              </a:rPr>
              <a:t>Forrester</a:t>
            </a:r>
            <a:r>
              <a:rPr lang="es-ES" sz="2700" dirty="0">
                <a:solidFill>
                  <a:srgbClr val="FF3300"/>
                </a:solidFill>
              </a:rPr>
              <a:t>) del ITM. </a:t>
            </a:r>
          </a:p>
          <a:p>
            <a:pPr algn="just">
              <a:lnSpc>
                <a:spcPct val="90000"/>
              </a:lnSpc>
            </a:pPr>
            <a:r>
              <a:rPr lang="es-ES" sz="2700" dirty="0">
                <a:solidFill>
                  <a:srgbClr val="FF3300"/>
                </a:solidFill>
              </a:rPr>
              <a:t>Originalmente se basó en las ciencias de ingeniería y administración de empresas  desarrollándose como una herramienta útil para el análisis de sistemas sociales, económicos, físicos, químicos, biológicos y ecológicos.</a:t>
            </a:r>
          </a:p>
          <a:p>
            <a:pPr>
              <a:lnSpc>
                <a:spcPct val="90000"/>
              </a:lnSpc>
            </a:pPr>
            <a:endParaRPr lang="es-ES" sz="2700" dirty="0"/>
          </a:p>
        </p:txBody>
      </p:sp>
    </p:spTree>
    <p:extLst>
      <p:ext uri="{BB962C8B-B14F-4D97-AF65-F5344CB8AC3E}">
        <p14:creationId xmlns:p14="http://schemas.microsoft.com/office/powerpoint/2010/main" val="3516852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3"/>
          <p:cNvSpPr txBox="1">
            <a:spLocks noChangeArrowheads="1"/>
          </p:cNvSpPr>
          <p:nvPr/>
        </p:nvSpPr>
        <p:spPr>
          <a:xfrm>
            <a:off x="682579" y="2172494"/>
            <a:ext cx="10416345"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solidFill>
                  <a:srgbClr val="00CC00"/>
                </a:solidFill>
              </a:rPr>
              <a:t>El término </a:t>
            </a:r>
            <a:r>
              <a:rPr lang="es-ES" b="1" dirty="0" smtClean="0">
                <a:solidFill>
                  <a:srgbClr val="00CC00"/>
                </a:solidFill>
              </a:rPr>
              <a:t>dinámica </a:t>
            </a:r>
            <a:r>
              <a:rPr lang="es-ES" dirty="0" smtClean="0">
                <a:solidFill>
                  <a:srgbClr val="00CC00"/>
                </a:solidFill>
              </a:rPr>
              <a:t>se refiere a cambios en el tiempo.</a:t>
            </a:r>
          </a:p>
          <a:p>
            <a:r>
              <a:rPr lang="es-ES" dirty="0" smtClean="0">
                <a:solidFill>
                  <a:srgbClr val="00CC00"/>
                </a:solidFill>
              </a:rPr>
              <a:t>Sistema dinámico aquel en el que las variables interactúan produciendo cambios en el tiempo.</a:t>
            </a:r>
          </a:p>
          <a:p>
            <a:r>
              <a:rPr lang="es-ES" smtClean="0">
                <a:solidFill>
                  <a:srgbClr val="00CC00"/>
                </a:solidFill>
              </a:rPr>
              <a:t>DS usada para entender como los sistemas van cambiando en el tiempo.</a:t>
            </a:r>
          </a:p>
          <a:p>
            <a:endParaRPr lang="es-ES" smtClean="0">
              <a:solidFill>
                <a:srgbClr val="00CC00"/>
              </a:solidFill>
            </a:endParaRPr>
          </a:p>
          <a:p>
            <a:endParaRPr lang="es-ES" dirty="0" smtClean="0">
              <a:solidFill>
                <a:srgbClr val="00CC00"/>
              </a:solidFill>
            </a:endParaRPr>
          </a:p>
          <a:p>
            <a:endParaRPr lang="es-ES" dirty="0"/>
          </a:p>
        </p:txBody>
      </p:sp>
    </p:spTree>
    <p:extLst>
      <p:ext uri="{BB962C8B-B14F-4D97-AF65-F5344CB8AC3E}">
        <p14:creationId xmlns:p14="http://schemas.microsoft.com/office/powerpoint/2010/main" val="954391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3"/>
          <p:cNvSpPr txBox="1">
            <a:spLocks noChangeArrowheads="1"/>
          </p:cNvSpPr>
          <p:nvPr/>
        </p:nvSpPr>
        <p:spPr>
          <a:xfrm>
            <a:off x="2190799" y="1324248"/>
            <a:ext cx="7699375" cy="4678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mtClean="0">
                <a:solidFill>
                  <a:srgbClr val="6600FF"/>
                </a:solidFill>
              </a:rPr>
              <a:t>Comportamiento del sistema la manera en que los elementos cambian</a:t>
            </a:r>
          </a:p>
          <a:p>
            <a:r>
              <a:rPr lang="es-ES" smtClean="0">
                <a:solidFill>
                  <a:srgbClr val="6600FF"/>
                </a:solidFill>
              </a:rPr>
              <a:t>La estructura del sistema determina su comportamiento</a:t>
            </a:r>
          </a:p>
          <a:p>
            <a:r>
              <a:rPr lang="es-ES" smtClean="0">
                <a:solidFill>
                  <a:srgbClr val="6600FF"/>
                </a:solidFill>
              </a:rPr>
              <a:t>La DS relaciona el comportamiento de un sistema con su estructura.</a:t>
            </a:r>
          </a:p>
          <a:p>
            <a:r>
              <a:rPr lang="es-ES" smtClean="0">
                <a:solidFill>
                  <a:srgbClr val="6600FF"/>
                </a:solidFill>
              </a:rPr>
              <a:t>Comprensión completa -&gt; se logra si </a:t>
            </a:r>
          </a:p>
          <a:p>
            <a:pPr>
              <a:buFontTx/>
              <a:buNone/>
            </a:pPr>
            <a:r>
              <a:rPr lang="es-ES" smtClean="0">
                <a:solidFill>
                  <a:srgbClr val="6600FF"/>
                </a:solidFill>
              </a:rPr>
              <a:t>   se profundiza mas allá del  comportamiento para entender la estructura</a:t>
            </a:r>
          </a:p>
          <a:p>
            <a:pPr>
              <a:buFontTx/>
              <a:buNone/>
            </a:pPr>
            <a:endParaRPr lang="es-ES" dirty="0">
              <a:solidFill>
                <a:srgbClr val="6600FF"/>
              </a:solidFill>
            </a:endParaRPr>
          </a:p>
        </p:txBody>
      </p:sp>
    </p:spTree>
    <p:extLst>
      <p:ext uri="{BB962C8B-B14F-4D97-AF65-F5344CB8AC3E}">
        <p14:creationId xmlns:p14="http://schemas.microsoft.com/office/powerpoint/2010/main" val="3230414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3"/>
          <p:cNvSpPr txBox="1">
            <a:spLocks noChangeArrowheads="1"/>
          </p:cNvSpPr>
          <p:nvPr/>
        </p:nvSpPr>
        <p:spPr>
          <a:xfrm>
            <a:off x="2246312" y="2209197"/>
            <a:ext cx="7699375" cy="29165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mtClean="0">
                <a:solidFill>
                  <a:srgbClr val="0066FF"/>
                </a:solidFill>
              </a:rPr>
              <a:t>La DS también puede ser utilizada para analizar como los cambios estructurales en una parte del sistema pueden afectar el comportamiento total del sistema.</a:t>
            </a:r>
          </a:p>
          <a:p>
            <a:r>
              <a:rPr lang="es-ES" smtClean="0">
                <a:solidFill>
                  <a:srgbClr val="0066FF"/>
                </a:solidFill>
              </a:rPr>
              <a:t>Modelar la estructura impulsa a considerar detalles q son ignorados en un modelo mental</a:t>
            </a:r>
            <a:endParaRPr lang="es-ES" dirty="0">
              <a:solidFill>
                <a:srgbClr val="0066FF"/>
              </a:solidFill>
            </a:endParaRPr>
          </a:p>
        </p:txBody>
      </p:sp>
    </p:spTree>
    <p:extLst>
      <p:ext uri="{BB962C8B-B14F-4D97-AF65-F5344CB8AC3E}">
        <p14:creationId xmlns:p14="http://schemas.microsoft.com/office/powerpoint/2010/main" val="17276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3"/>
          <p:cNvSpPr txBox="1">
            <a:spLocks noChangeArrowheads="1"/>
          </p:cNvSpPr>
          <p:nvPr/>
        </p:nvSpPr>
        <p:spPr>
          <a:xfrm>
            <a:off x="1542694" y="1539114"/>
            <a:ext cx="9106611" cy="4579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s-ES" smtClean="0">
                <a:solidFill>
                  <a:srgbClr val="CC3300"/>
                </a:solidFill>
                <a:cs typeface="Arial" panose="020B0604020202020204" pitchFamily="34" charset="0"/>
              </a:rPr>
              <a:t>Es una metodología de uso generalizado para modelar y estudiar el comportamiento de cualquier clase de sistemas y su comportamiento a través del tiempo con tal de que tenga características de existencias de retardos y </a:t>
            </a:r>
            <a:r>
              <a:rPr lang="es-ES" u="sng" smtClean="0">
                <a:solidFill>
                  <a:srgbClr val="CC3300"/>
                </a:solidFill>
                <a:cs typeface="Arial" panose="020B0604020202020204" pitchFamily="34" charset="0"/>
                <a:hlinkClick r:id="rId4" action="ppaction://hlinkpres?slideindex=1&amp;slidetitle="/>
              </a:rPr>
              <a:t>bucles de realimentación</a:t>
            </a:r>
            <a:r>
              <a:rPr lang="es-ES" smtClean="0">
                <a:solidFill>
                  <a:srgbClr val="CC3300"/>
                </a:solidFill>
                <a:cs typeface="Arial" panose="020B0604020202020204" pitchFamily="34" charset="0"/>
              </a:rPr>
              <a:t>.</a:t>
            </a:r>
            <a:endParaRPr lang="es-ES" smtClean="0">
              <a:solidFill>
                <a:srgbClr val="CC3300"/>
              </a:solidFill>
              <a:cs typeface="Times New Roman" panose="02020603050405020304" pitchFamily="18" charset="0"/>
            </a:endParaRPr>
          </a:p>
          <a:p>
            <a:pPr algn="just">
              <a:lnSpc>
                <a:spcPct val="80000"/>
              </a:lnSpc>
            </a:pPr>
            <a:r>
              <a:rPr lang="es-ES" smtClean="0">
                <a:solidFill>
                  <a:srgbClr val="CC3300"/>
                </a:solidFill>
                <a:cs typeface="Arial" panose="020B0604020202020204" pitchFamily="34" charset="0"/>
              </a:rPr>
              <a:t>Estudia las características de realimentación de la información en la actividad industrial con el fin de demostrar como la estructura organizativa, la amplificación  (de políticas) y la demoras (en las decisiones y acciones) interactúan e influyen en el éxito de la empresa.</a:t>
            </a:r>
            <a:endParaRPr lang="es-ES" smtClean="0">
              <a:solidFill>
                <a:srgbClr val="CC3300"/>
              </a:solidFill>
              <a:cs typeface="Times New Roman" panose="02020603050405020304" pitchFamily="18" charset="0"/>
            </a:endParaRPr>
          </a:p>
          <a:p>
            <a:pPr algn="just">
              <a:lnSpc>
                <a:spcPct val="80000"/>
              </a:lnSpc>
              <a:buFontTx/>
              <a:buNone/>
            </a:pPr>
            <a:r>
              <a:rPr lang="es-ES" smtClean="0">
                <a:solidFill>
                  <a:srgbClr val="CC3300"/>
                </a:solidFill>
                <a:cs typeface="Arial" panose="020B0604020202020204" pitchFamily="34" charset="0"/>
              </a:rPr>
              <a:t> </a:t>
            </a:r>
            <a:endParaRPr lang="es-ES" dirty="0">
              <a:solidFill>
                <a:srgbClr val="CC3300"/>
              </a:solidFill>
              <a:cs typeface="Times New Roman" panose="02020603050405020304" pitchFamily="18" charset="0"/>
            </a:endParaRPr>
          </a:p>
        </p:txBody>
      </p:sp>
    </p:spTree>
    <p:extLst>
      <p:ext uri="{BB962C8B-B14F-4D97-AF65-F5344CB8AC3E}">
        <p14:creationId xmlns:p14="http://schemas.microsoft.com/office/powerpoint/2010/main" val="3583579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3"/>
          <p:cNvSpPr txBox="1">
            <a:spLocks noChangeArrowheads="1"/>
          </p:cNvSpPr>
          <p:nvPr/>
        </p:nvSpPr>
        <p:spPr>
          <a:xfrm>
            <a:off x="838200" y="1825625"/>
            <a:ext cx="10515600" cy="2256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mtClean="0">
                <a:solidFill>
                  <a:srgbClr val="33CCCC"/>
                </a:solidFill>
                <a:cs typeface="Arial" panose="020B0604020202020204" pitchFamily="34" charset="0"/>
              </a:rPr>
              <a:t>Es un método en el cual se combinan el análisis y la síntesis, suministrando un ejemplo concreto de la metodología sistémica. La dinámica de sistemas suministra un lenguaje que permite expresar las relaciones que se producen en el seno de un sistema, y explicar como se genera su comportamiento</a:t>
            </a:r>
            <a:r>
              <a:rPr lang="es-ES" u="sng" smtClean="0">
                <a:solidFill>
                  <a:srgbClr val="33CCCC"/>
                </a:solidFill>
                <a:cs typeface="Arial" panose="020B0604020202020204" pitchFamily="34" charset="0"/>
              </a:rPr>
              <a:t>.</a:t>
            </a:r>
            <a:endParaRPr lang="es-BO" u="sng" smtClean="0">
              <a:solidFill>
                <a:srgbClr val="33CCCC"/>
              </a:solidFill>
              <a:cs typeface="Arial" panose="020B0604020202020204" pitchFamily="34" charset="0"/>
            </a:endParaRPr>
          </a:p>
          <a:p>
            <a:endParaRPr lang="es-BO" sz="2100" dirty="0">
              <a:solidFill>
                <a:srgbClr val="33CCCC"/>
              </a:solidFill>
            </a:endParaRPr>
          </a:p>
        </p:txBody>
      </p:sp>
    </p:spTree>
    <p:extLst>
      <p:ext uri="{BB962C8B-B14F-4D97-AF65-F5344CB8AC3E}">
        <p14:creationId xmlns:p14="http://schemas.microsoft.com/office/powerpoint/2010/main" val="666639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3"/>
          <p:cNvSpPr txBox="1">
            <a:spLocks noChangeArrowheads="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mtClean="0">
                <a:solidFill>
                  <a:srgbClr val="FF00FF"/>
                </a:solidFill>
              </a:rPr>
              <a:t>La dinámica de sistemas usa conceptos del campo del control realimentado para organizar información en un modelo de simulación por ordenador. Un ordenador ejecuta los papeles de los individuos en el mundo real. La simulación resultante revela implicaciones del comportamiento del sistema representado por el modelo.</a:t>
            </a:r>
          </a:p>
          <a:p>
            <a:endParaRPr lang="es-BO" dirty="0">
              <a:solidFill>
                <a:srgbClr val="FF00FF"/>
              </a:solidFill>
            </a:endParaRPr>
          </a:p>
        </p:txBody>
      </p:sp>
    </p:spTree>
    <p:extLst>
      <p:ext uri="{BB962C8B-B14F-4D97-AF65-F5344CB8AC3E}">
        <p14:creationId xmlns:p14="http://schemas.microsoft.com/office/powerpoint/2010/main" val="1843959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2"/>
          <p:cNvSpPr>
            <a:spLocks noGrp="1" noChangeArrowheads="1"/>
          </p:cNvSpPr>
          <p:nvPr>
            <p:ph type="title"/>
          </p:nvPr>
        </p:nvSpPr>
        <p:spPr>
          <a:xfrm>
            <a:off x="982049" y="1324248"/>
            <a:ext cx="10515600" cy="1325563"/>
          </a:xfrm>
        </p:spPr>
        <p:txBody>
          <a:bodyPr/>
          <a:lstStyle/>
          <a:p>
            <a:r>
              <a:rPr lang="es-ES" dirty="0"/>
              <a:t>HISTORIA</a:t>
            </a:r>
            <a:endParaRPr lang="es-BO" dirty="0"/>
          </a:p>
        </p:txBody>
      </p:sp>
      <p:sp>
        <p:nvSpPr>
          <p:cNvPr id="12" name="Rectangle 3"/>
          <p:cNvSpPr txBox="1">
            <a:spLocks noChangeArrowheads="1"/>
          </p:cNvSpPr>
          <p:nvPr/>
        </p:nvSpPr>
        <p:spPr>
          <a:xfrm>
            <a:off x="982049" y="278474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sz="2600" b="1" i="1" smtClean="0">
                <a:solidFill>
                  <a:schemeClr val="folHlink"/>
                </a:solidFill>
              </a:rPr>
              <a:t>Forrester</a:t>
            </a:r>
            <a:r>
              <a:rPr lang="es-ES_tradnl" sz="2600" smtClean="0">
                <a:solidFill>
                  <a:schemeClr val="folHlink"/>
                </a:solidFill>
              </a:rPr>
              <a:t>, ingeniero de sistemas del </a:t>
            </a:r>
            <a:r>
              <a:rPr lang="es-ES_tradnl" sz="2600" b="1" i="1" smtClean="0">
                <a:solidFill>
                  <a:schemeClr val="folHlink"/>
                </a:solidFill>
              </a:rPr>
              <a:t>Instituto Tecnológico de Masachussets (MIT)</a:t>
            </a:r>
            <a:r>
              <a:rPr lang="es-ES_tradnl" sz="2600" smtClean="0">
                <a:solidFill>
                  <a:schemeClr val="folHlink"/>
                </a:solidFill>
              </a:rPr>
              <a:t> desarrolló esta </a:t>
            </a:r>
            <a:r>
              <a:rPr lang="es-ES_tradnl" sz="2600" smtClean="0">
                <a:solidFill>
                  <a:schemeClr val="folHlink"/>
                </a:solidFill>
                <a:hlinkClick r:id="rId4" action="ppaction://hlinkpres?slideindex=1&amp;slidetitle="/>
              </a:rPr>
              <a:t>metodología</a:t>
            </a:r>
            <a:r>
              <a:rPr lang="es-ES_tradnl" sz="2600" smtClean="0">
                <a:solidFill>
                  <a:schemeClr val="folHlink"/>
                </a:solidFill>
              </a:rPr>
              <a:t> durante la década de los cincuenta. La primera aplicación fue el análisis de la estructura de una empresa norteamericana, y el estudio de las oscilaciones muy acusadas en las ventas de esta empresa, publicada como </a:t>
            </a:r>
            <a:r>
              <a:rPr lang="es-ES_tradnl" sz="2600" b="1" i="1" u="sng" smtClean="0">
                <a:solidFill>
                  <a:schemeClr val="folHlink"/>
                </a:solidFill>
                <a:hlinkClick r:id="rId5" action="ppaction://hlinkpres?slideindex=1&amp;slidetitle="/>
              </a:rPr>
              <a:t>Industrial Dynamics</a:t>
            </a:r>
            <a:r>
              <a:rPr lang="es-ES_tradnl" sz="2600" smtClean="0">
                <a:solidFill>
                  <a:schemeClr val="folHlink"/>
                </a:solidFill>
                <a:hlinkClick r:id="rId5" action="ppaction://hlinkpres?slideindex=1&amp;slidetitle="/>
              </a:rPr>
              <a:t>.</a:t>
            </a:r>
            <a:endParaRPr lang="es-BO" sz="2600" dirty="0">
              <a:solidFill>
                <a:schemeClr val="folHlink"/>
              </a:solidFill>
            </a:endParaRPr>
          </a:p>
        </p:txBody>
      </p:sp>
    </p:spTree>
    <p:extLst>
      <p:ext uri="{BB962C8B-B14F-4D97-AF65-F5344CB8AC3E}">
        <p14:creationId xmlns:p14="http://schemas.microsoft.com/office/powerpoint/2010/main" val="3250848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691</Words>
  <Application>Microsoft Office PowerPoint</Application>
  <PresentationFormat>Panorámica</PresentationFormat>
  <Paragraphs>56</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Times New Roman</vt:lpstr>
      <vt:lpstr>Tema de Office</vt:lpstr>
      <vt:lpstr>Presentación de PowerPoint</vt:lpstr>
      <vt:lpstr>Generalidades</vt:lpstr>
      <vt:lpstr>Presentación de PowerPoint</vt:lpstr>
      <vt:lpstr>Presentación de PowerPoint</vt:lpstr>
      <vt:lpstr>Presentación de PowerPoint</vt:lpstr>
      <vt:lpstr>Presentación de PowerPoint</vt:lpstr>
      <vt:lpstr>Presentación de PowerPoint</vt:lpstr>
      <vt:lpstr>Presentación de PowerPoint</vt:lpstr>
      <vt:lpstr>HISTORIA</vt:lpstr>
      <vt:lpstr>HISTORIA</vt:lpstr>
      <vt:lpstr>HISTORIA</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BEFIIS</dc:creator>
  <cp:lastModifiedBy>jjjjjjjjjjjjjjjjjjjj</cp:lastModifiedBy>
  <cp:revision>25</cp:revision>
  <dcterms:created xsi:type="dcterms:W3CDTF">2019-03-20T14:48:49Z</dcterms:created>
  <dcterms:modified xsi:type="dcterms:W3CDTF">2019-04-08T01:32:02Z</dcterms:modified>
</cp:coreProperties>
</file>