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8" r:id="rId2"/>
    <p:sldId id="351" r:id="rId3"/>
    <p:sldId id="318" r:id="rId4"/>
    <p:sldId id="319" r:id="rId5"/>
    <p:sldId id="320" r:id="rId6"/>
    <p:sldId id="328" r:id="rId7"/>
    <p:sldId id="329" r:id="rId8"/>
    <p:sldId id="330" r:id="rId9"/>
    <p:sldId id="331" r:id="rId10"/>
    <p:sldId id="332" r:id="rId11"/>
    <p:sldId id="333" r:id="rId12"/>
    <p:sldId id="334" r:id="rId13"/>
    <p:sldId id="335" r:id="rId14"/>
    <p:sldId id="336" r:id="rId15"/>
    <p:sldId id="337" r:id="rId16"/>
    <p:sldId id="338" r:id="rId17"/>
    <p:sldId id="339" r:id="rId18"/>
    <p:sldId id="340" r:id="rId19"/>
    <p:sldId id="341" r:id="rId20"/>
    <p:sldId id="342" r:id="rId21"/>
    <p:sldId id="343" r:id="rId22"/>
    <p:sldId id="344" r:id="rId23"/>
    <p:sldId id="273" r:id="rId24"/>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FIIS" initials="B" lastIdx="1" clrIdx="0">
    <p:extLst>
      <p:ext uri="{19B8F6BF-5375-455C-9EA6-DF929625EA0E}">
        <p15:presenceInfo xmlns:p15="http://schemas.microsoft.com/office/powerpoint/2012/main" userId="BEFII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74" d="100"/>
          <a:sy n="74" d="100"/>
        </p:scale>
        <p:origin x="4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DC23DC-0145-4C2A-BB76-CAC754676FF3}" type="datetimeFigureOut">
              <a:rPr lang="es-PE" smtClean="0"/>
              <a:t>07/04/2019</a:t>
            </a:fld>
            <a:endParaRPr lang="es-PE"/>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CDF920-1B6D-451D-9AF5-A55B85BF113B}" type="slidenum">
              <a:rPr lang="es-PE" smtClean="0"/>
              <a:t>‹Nº›</a:t>
            </a:fld>
            <a:endParaRPr lang="es-PE"/>
          </a:p>
        </p:txBody>
      </p:sp>
    </p:spTree>
    <p:extLst>
      <p:ext uri="{BB962C8B-B14F-4D97-AF65-F5344CB8AC3E}">
        <p14:creationId xmlns:p14="http://schemas.microsoft.com/office/powerpoint/2010/main" val="1999645397"/>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27198-729B-4813-9F05-D58961804AA2}" type="datetimeFigureOut">
              <a:rPr lang="es-PE" smtClean="0"/>
              <a:t>07/04/2019</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CC7525-5FF5-4942-A67A-2265C0495B18}" type="slidenum">
              <a:rPr lang="es-PE" smtClean="0"/>
              <a:t>‹Nº›</a:t>
            </a:fld>
            <a:endParaRPr lang="es-PE"/>
          </a:p>
        </p:txBody>
      </p:sp>
    </p:spTree>
    <p:extLst>
      <p:ext uri="{BB962C8B-B14F-4D97-AF65-F5344CB8AC3E}">
        <p14:creationId xmlns:p14="http://schemas.microsoft.com/office/powerpoint/2010/main" val="1745796426"/>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
        <p:nvSpPr>
          <p:cNvPr id="5" name="Marcador de encabezado 4"/>
          <p:cNvSpPr>
            <a:spLocks noGrp="1"/>
          </p:cNvSpPr>
          <p:nvPr>
            <p:ph type="hdr" sz="quarter" idx="10"/>
          </p:nvPr>
        </p:nvSpPr>
        <p:spPr/>
        <p:txBody>
          <a:bodyPr/>
          <a:lstStyle/>
          <a:p>
            <a:endParaRPr lang="es-PE"/>
          </a:p>
        </p:txBody>
      </p:sp>
    </p:spTree>
    <p:extLst>
      <p:ext uri="{BB962C8B-B14F-4D97-AF65-F5344CB8AC3E}">
        <p14:creationId xmlns:p14="http://schemas.microsoft.com/office/powerpoint/2010/main" val="3715425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0367F699-FBD4-44AB-A6AE-C6FCF0C41FEC}" type="datetimeFigureOut">
              <a:rPr lang="es-PE" smtClean="0"/>
              <a:t>07/04/2019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31CD2621-79A2-4AB0-8C96-B8E608A04F05}" type="slidenum">
              <a:rPr lang="es-PE" smtClean="0"/>
              <a:t>‹Nº›</a:t>
            </a:fld>
            <a:endParaRPr lang="es-PE"/>
          </a:p>
        </p:txBody>
      </p:sp>
    </p:spTree>
    <p:extLst>
      <p:ext uri="{BB962C8B-B14F-4D97-AF65-F5344CB8AC3E}">
        <p14:creationId xmlns:p14="http://schemas.microsoft.com/office/powerpoint/2010/main" val="2422927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0367F699-FBD4-44AB-A6AE-C6FCF0C41FEC}" type="datetimeFigureOut">
              <a:rPr lang="es-PE" smtClean="0"/>
              <a:t>07/04/2019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31CD2621-79A2-4AB0-8C96-B8E608A04F05}" type="slidenum">
              <a:rPr lang="es-PE" smtClean="0"/>
              <a:t>‹Nº›</a:t>
            </a:fld>
            <a:endParaRPr lang="es-PE"/>
          </a:p>
        </p:txBody>
      </p:sp>
    </p:spTree>
    <p:extLst>
      <p:ext uri="{BB962C8B-B14F-4D97-AF65-F5344CB8AC3E}">
        <p14:creationId xmlns:p14="http://schemas.microsoft.com/office/powerpoint/2010/main" val="2591867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0367F699-FBD4-44AB-A6AE-C6FCF0C41FEC}" type="datetimeFigureOut">
              <a:rPr lang="es-PE" smtClean="0"/>
              <a:t>07/04/2019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31CD2621-79A2-4AB0-8C96-B8E608A04F05}" type="slidenum">
              <a:rPr lang="es-PE" smtClean="0"/>
              <a:t>‹Nº›</a:t>
            </a:fld>
            <a:endParaRPr lang="es-PE"/>
          </a:p>
        </p:txBody>
      </p:sp>
    </p:spTree>
    <p:extLst>
      <p:ext uri="{BB962C8B-B14F-4D97-AF65-F5344CB8AC3E}">
        <p14:creationId xmlns:p14="http://schemas.microsoft.com/office/powerpoint/2010/main" val="3985779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4437112"/>
            <a:ext cx="10363200" cy="648072"/>
          </a:xfrm>
        </p:spPr>
        <p:txBody>
          <a:bodyPr/>
          <a:lstStyle>
            <a:lvl1pPr>
              <a:defRPr sz="2400">
                <a:solidFill>
                  <a:schemeClr val="bg1"/>
                </a:solidFill>
              </a:defRPr>
            </a:lvl1pPr>
          </a:lstStyle>
          <a:p>
            <a:pPr lvl="0"/>
            <a:r>
              <a:rPr lang="es-ES" noProof="0" dirty="0" smtClean="0"/>
              <a:t>Haga clic para modificar el estilo de título del patrón</a:t>
            </a:r>
          </a:p>
        </p:txBody>
      </p:sp>
    </p:spTree>
    <p:extLst>
      <p:ext uri="{BB962C8B-B14F-4D97-AF65-F5344CB8AC3E}">
        <p14:creationId xmlns:p14="http://schemas.microsoft.com/office/powerpoint/2010/main" val="1324988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0367F699-FBD4-44AB-A6AE-C6FCF0C41FEC}" type="datetimeFigureOut">
              <a:rPr lang="es-PE" smtClean="0"/>
              <a:t>07/04/2019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31CD2621-79A2-4AB0-8C96-B8E608A04F05}" type="slidenum">
              <a:rPr lang="es-PE" smtClean="0"/>
              <a:t>‹Nº›</a:t>
            </a:fld>
            <a:endParaRPr lang="es-PE"/>
          </a:p>
        </p:txBody>
      </p:sp>
    </p:spTree>
    <p:extLst>
      <p:ext uri="{BB962C8B-B14F-4D97-AF65-F5344CB8AC3E}">
        <p14:creationId xmlns:p14="http://schemas.microsoft.com/office/powerpoint/2010/main" val="3916107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0367F699-FBD4-44AB-A6AE-C6FCF0C41FEC}" type="datetimeFigureOut">
              <a:rPr lang="es-PE" smtClean="0"/>
              <a:t>07/04/2019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31CD2621-79A2-4AB0-8C96-B8E608A04F05}" type="slidenum">
              <a:rPr lang="es-PE" smtClean="0"/>
              <a:t>‹Nº›</a:t>
            </a:fld>
            <a:endParaRPr lang="es-PE"/>
          </a:p>
        </p:txBody>
      </p:sp>
    </p:spTree>
    <p:extLst>
      <p:ext uri="{BB962C8B-B14F-4D97-AF65-F5344CB8AC3E}">
        <p14:creationId xmlns:p14="http://schemas.microsoft.com/office/powerpoint/2010/main" val="1201958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0367F699-FBD4-44AB-A6AE-C6FCF0C41FEC}" type="datetimeFigureOut">
              <a:rPr lang="es-PE" smtClean="0"/>
              <a:t>07/04/2019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31CD2621-79A2-4AB0-8C96-B8E608A04F05}" type="slidenum">
              <a:rPr lang="es-PE" smtClean="0"/>
              <a:t>‹Nº›</a:t>
            </a:fld>
            <a:endParaRPr lang="es-PE"/>
          </a:p>
        </p:txBody>
      </p:sp>
    </p:spTree>
    <p:extLst>
      <p:ext uri="{BB962C8B-B14F-4D97-AF65-F5344CB8AC3E}">
        <p14:creationId xmlns:p14="http://schemas.microsoft.com/office/powerpoint/2010/main" val="184528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0367F699-FBD4-44AB-A6AE-C6FCF0C41FEC}" type="datetimeFigureOut">
              <a:rPr lang="es-PE" smtClean="0"/>
              <a:t>07/04/2019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31CD2621-79A2-4AB0-8C96-B8E608A04F05}" type="slidenum">
              <a:rPr lang="es-PE" smtClean="0"/>
              <a:t>‹Nº›</a:t>
            </a:fld>
            <a:endParaRPr lang="es-PE"/>
          </a:p>
        </p:txBody>
      </p:sp>
    </p:spTree>
    <p:extLst>
      <p:ext uri="{BB962C8B-B14F-4D97-AF65-F5344CB8AC3E}">
        <p14:creationId xmlns:p14="http://schemas.microsoft.com/office/powerpoint/2010/main" val="780156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0367F699-FBD4-44AB-A6AE-C6FCF0C41FEC}" type="datetimeFigureOut">
              <a:rPr lang="es-PE" smtClean="0"/>
              <a:t>07/04/2019</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31CD2621-79A2-4AB0-8C96-B8E608A04F05}" type="slidenum">
              <a:rPr lang="es-PE" smtClean="0"/>
              <a:t>‹Nº›</a:t>
            </a:fld>
            <a:endParaRPr lang="es-PE"/>
          </a:p>
        </p:txBody>
      </p:sp>
    </p:spTree>
    <p:extLst>
      <p:ext uri="{BB962C8B-B14F-4D97-AF65-F5344CB8AC3E}">
        <p14:creationId xmlns:p14="http://schemas.microsoft.com/office/powerpoint/2010/main" val="3990312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367F699-FBD4-44AB-A6AE-C6FCF0C41FEC}" type="datetimeFigureOut">
              <a:rPr lang="es-PE" smtClean="0"/>
              <a:t>07/04/2019</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31CD2621-79A2-4AB0-8C96-B8E608A04F05}" type="slidenum">
              <a:rPr lang="es-PE" smtClean="0"/>
              <a:t>‹Nº›</a:t>
            </a:fld>
            <a:endParaRPr lang="es-PE"/>
          </a:p>
        </p:txBody>
      </p:sp>
    </p:spTree>
    <p:extLst>
      <p:ext uri="{BB962C8B-B14F-4D97-AF65-F5344CB8AC3E}">
        <p14:creationId xmlns:p14="http://schemas.microsoft.com/office/powerpoint/2010/main" val="3824811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367F699-FBD4-44AB-A6AE-C6FCF0C41FEC}" type="datetimeFigureOut">
              <a:rPr lang="es-PE" smtClean="0"/>
              <a:t>07/04/2019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31CD2621-79A2-4AB0-8C96-B8E608A04F05}" type="slidenum">
              <a:rPr lang="es-PE" smtClean="0"/>
              <a:t>‹Nº›</a:t>
            </a:fld>
            <a:endParaRPr lang="es-PE"/>
          </a:p>
        </p:txBody>
      </p:sp>
    </p:spTree>
    <p:extLst>
      <p:ext uri="{BB962C8B-B14F-4D97-AF65-F5344CB8AC3E}">
        <p14:creationId xmlns:p14="http://schemas.microsoft.com/office/powerpoint/2010/main" val="2461950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367F699-FBD4-44AB-A6AE-C6FCF0C41FEC}" type="datetimeFigureOut">
              <a:rPr lang="es-PE" smtClean="0"/>
              <a:t>07/04/2019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31CD2621-79A2-4AB0-8C96-B8E608A04F05}" type="slidenum">
              <a:rPr lang="es-PE" smtClean="0"/>
              <a:t>‹Nº›</a:t>
            </a:fld>
            <a:endParaRPr lang="es-PE"/>
          </a:p>
        </p:txBody>
      </p:sp>
    </p:spTree>
    <p:extLst>
      <p:ext uri="{BB962C8B-B14F-4D97-AF65-F5344CB8AC3E}">
        <p14:creationId xmlns:p14="http://schemas.microsoft.com/office/powerpoint/2010/main" val="47818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7F699-FBD4-44AB-A6AE-C6FCF0C41FEC}" type="datetimeFigureOut">
              <a:rPr lang="es-PE" smtClean="0"/>
              <a:t>07/04/2019</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D2621-79A2-4AB0-8C96-B8E608A04F05}" type="slidenum">
              <a:rPr lang="es-PE" smtClean="0"/>
              <a:t>‹Nº›</a:t>
            </a:fld>
            <a:endParaRPr lang="es-PE"/>
          </a:p>
        </p:txBody>
      </p:sp>
    </p:spTree>
    <p:extLst>
      <p:ext uri="{BB962C8B-B14F-4D97-AF65-F5344CB8AC3E}">
        <p14:creationId xmlns:p14="http://schemas.microsoft.com/office/powerpoint/2010/main" val="3415267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wmf"/><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wmf"/><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8.gif"/></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CuadroTexto 1"/>
          <p:cNvSpPr txBox="1">
            <a:spLocks noChangeArrowheads="1"/>
          </p:cNvSpPr>
          <p:nvPr/>
        </p:nvSpPr>
        <p:spPr bwMode="auto">
          <a:xfrm>
            <a:off x="9754366" y="5608419"/>
            <a:ext cx="11493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nSpc>
                <a:spcPts val="1850"/>
              </a:lnSpc>
              <a:spcBef>
                <a:spcPct val="0"/>
              </a:spcBef>
              <a:buNone/>
            </a:pPr>
            <a:r>
              <a:rPr lang="es-PE" altLang="es-ES" sz="1200" dirty="0">
                <a:solidFill>
                  <a:schemeClr val="bg1"/>
                </a:solidFill>
              </a:rPr>
              <a:t>2019-I</a:t>
            </a:r>
          </a:p>
          <a:p>
            <a:pPr>
              <a:lnSpc>
                <a:spcPts val="1850"/>
              </a:lnSpc>
              <a:spcBef>
                <a:spcPct val="0"/>
              </a:spcBef>
              <a:buNone/>
            </a:pPr>
            <a:r>
              <a:rPr lang="es-PE" altLang="es-ES" sz="1200" dirty="0" smtClean="0">
                <a:solidFill>
                  <a:schemeClr val="bg1"/>
                </a:solidFill>
              </a:rPr>
              <a:t>9</a:t>
            </a:r>
            <a:endParaRPr lang="es-PE" altLang="es-ES" sz="1200" dirty="0">
              <a:solidFill>
                <a:schemeClr val="bg1"/>
              </a:solidFill>
            </a:endParaRPr>
          </a:p>
          <a:p>
            <a:pPr>
              <a:lnSpc>
                <a:spcPts val="1850"/>
              </a:lnSpc>
              <a:spcBef>
                <a:spcPct val="0"/>
              </a:spcBef>
              <a:buNone/>
            </a:pPr>
            <a:r>
              <a:rPr lang="es-PE" altLang="es-ES" sz="1200" dirty="0">
                <a:solidFill>
                  <a:schemeClr val="bg1"/>
                </a:solidFill>
              </a:rPr>
              <a:t>I</a:t>
            </a:r>
          </a:p>
        </p:txBody>
      </p:sp>
      <p:grpSp>
        <p:nvGrpSpPr>
          <p:cNvPr id="8" name="Grupo 7"/>
          <p:cNvGrpSpPr/>
          <p:nvPr/>
        </p:nvGrpSpPr>
        <p:grpSpPr>
          <a:xfrm>
            <a:off x="0" y="0"/>
            <a:ext cx="12192000" cy="6858000"/>
            <a:chOff x="0" y="0"/>
            <a:chExt cx="12192000" cy="6858000"/>
          </a:xfrm>
        </p:grpSpPr>
        <p:sp>
          <p:nvSpPr>
            <p:cNvPr id="7" name="Rectángulo 6"/>
            <p:cNvSpPr/>
            <p:nvPr/>
          </p:nvSpPr>
          <p:spPr>
            <a:xfrm>
              <a:off x="0" y="4051739"/>
              <a:ext cx="12192000" cy="135147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Rectángulo 3"/>
            <p:cNvSpPr/>
            <p:nvPr/>
          </p:nvSpPr>
          <p:spPr>
            <a:xfrm>
              <a:off x="0" y="0"/>
              <a:ext cx="12192000" cy="2033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9" name="Picture 6" descr="Resultado de imagen para universidad nacional hermilio valdiz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19924"/>
              <a:ext cx="5715000" cy="1428750"/>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0" y="5391807"/>
              <a:ext cx="12192000" cy="1466193"/>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11" name="1 Título"/>
          <p:cNvSpPr txBox="1">
            <a:spLocks/>
          </p:cNvSpPr>
          <p:nvPr/>
        </p:nvSpPr>
        <p:spPr>
          <a:xfrm>
            <a:off x="824295" y="5528516"/>
            <a:ext cx="3773463"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r>
              <a:rPr lang="es-PE" altLang="es-ES" b="1" dirty="0" smtClean="0"/>
              <a:t>Escuela Profesional </a:t>
            </a:r>
          </a:p>
          <a:p>
            <a:r>
              <a:rPr lang="es-PE" altLang="es-ES" b="1" dirty="0" smtClean="0"/>
              <a:t>de Ingeniería de Sistemas </a:t>
            </a:r>
            <a:endParaRPr lang="es-ES" altLang="es-ES" b="1" dirty="0" smtClean="0"/>
          </a:p>
        </p:txBody>
      </p:sp>
      <p:sp>
        <p:nvSpPr>
          <p:cNvPr id="12" name="2 Subtítulo"/>
          <p:cNvSpPr txBox="1">
            <a:spLocks/>
          </p:cNvSpPr>
          <p:nvPr/>
        </p:nvSpPr>
        <p:spPr>
          <a:xfrm>
            <a:off x="3708309" y="4606980"/>
            <a:ext cx="4775379" cy="5291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ES" altLang="es-ES" sz="2000" b="1" dirty="0" smtClean="0">
                <a:solidFill>
                  <a:schemeClr val="accent1">
                    <a:lumMod val="50000"/>
                  </a:schemeClr>
                </a:solidFill>
              </a:rPr>
              <a:t>Docente</a:t>
            </a:r>
            <a:r>
              <a:rPr lang="es-PE" altLang="es-ES" sz="2000" b="1" dirty="0" smtClean="0">
                <a:solidFill>
                  <a:schemeClr val="accent1">
                    <a:lumMod val="50000"/>
                  </a:schemeClr>
                </a:solidFill>
              </a:rPr>
              <a:t>: Mg. Jimmy </a:t>
            </a:r>
            <a:r>
              <a:rPr lang="es-PE" altLang="es-ES" sz="2000" b="1" dirty="0" err="1" smtClean="0">
                <a:solidFill>
                  <a:schemeClr val="accent1">
                    <a:lumMod val="50000"/>
                  </a:schemeClr>
                </a:solidFill>
              </a:rPr>
              <a:t>Grover</a:t>
            </a:r>
            <a:r>
              <a:rPr lang="es-PE" altLang="es-ES" sz="2000" b="1" dirty="0" smtClean="0">
                <a:solidFill>
                  <a:schemeClr val="accent1">
                    <a:lumMod val="50000"/>
                  </a:schemeClr>
                </a:solidFill>
              </a:rPr>
              <a:t> Flores Vidal </a:t>
            </a:r>
            <a:endParaRPr lang="es-ES" altLang="es-ES" sz="2000" b="1" dirty="0">
              <a:solidFill>
                <a:schemeClr val="accent1">
                  <a:lumMod val="50000"/>
                </a:schemeClr>
              </a:solidFill>
            </a:endParaRPr>
          </a:p>
        </p:txBody>
      </p:sp>
      <p:sp>
        <p:nvSpPr>
          <p:cNvPr id="14" name="1 Título"/>
          <p:cNvSpPr txBox="1">
            <a:spLocks/>
          </p:cNvSpPr>
          <p:nvPr/>
        </p:nvSpPr>
        <p:spPr>
          <a:xfrm>
            <a:off x="3884657" y="4078189"/>
            <a:ext cx="4422682"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r>
              <a:rPr lang="es-PE" altLang="es-ES" b="1" dirty="0" smtClean="0">
                <a:solidFill>
                  <a:schemeClr val="accent1">
                    <a:lumMod val="50000"/>
                  </a:schemeClr>
                </a:solidFill>
              </a:rPr>
              <a:t>Tema: </a:t>
            </a:r>
            <a:r>
              <a:rPr lang="es-PE" altLang="es-ES" b="1" dirty="0" smtClean="0">
                <a:solidFill>
                  <a:schemeClr val="accent1">
                    <a:lumMod val="50000"/>
                  </a:schemeClr>
                </a:solidFill>
              </a:rPr>
              <a:t>PENSAMIENTO DE SISTEMAS </a:t>
            </a:r>
            <a:endParaRPr lang="es-ES" altLang="es-ES" b="1" dirty="0" smtClean="0">
              <a:solidFill>
                <a:schemeClr val="accent1">
                  <a:lumMod val="50000"/>
                </a:schemeClr>
              </a:solidFill>
            </a:endParaRPr>
          </a:p>
        </p:txBody>
      </p:sp>
    </p:spTree>
    <p:extLst>
      <p:ext uri="{BB962C8B-B14F-4D97-AF65-F5344CB8AC3E}">
        <p14:creationId xmlns:p14="http://schemas.microsoft.com/office/powerpoint/2010/main" val="1420274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838200" y="1008509"/>
            <a:ext cx="10515600" cy="1325563"/>
          </a:xfrm>
        </p:spPr>
        <p:txBody>
          <a:bodyPr/>
          <a:lstStyle/>
          <a:p>
            <a:pPr algn="ctr"/>
            <a:r>
              <a:rPr lang="es-MX" b="1" dirty="0">
                <a:latin typeface="Arial" panose="020B0604020202020204" pitchFamily="34" charset="0"/>
              </a:rPr>
              <a:t>Conceptualización</a:t>
            </a:r>
          </a:p>
        </p:txBody>
      </p:sp>
      <p:sp>
        <p:nvSpPr>
          <p:cNvPr id="49155" name="Rectangle 3"/>
          <p:cNvSpPr>
            <a:spLocks noGrp="1" noChangeArrowheads="1"/>
          </p:cNvSpPr>
          <p:nvPr>
            <p:ph type="body" idx="1"/>
          </p:nvPr>
        </p:nvSpPr>
        <p:spPr>
          <a:xfrm>
            <a:off x="1981200" y="2334072"/>
            <a:ext cx="8229600" cy="4114800"/>
          </a:xfrm>
        </p:spPr>
        <p:txBody>
          <a:bodyPr/>
          <a:lstStyle/>
          <a:p>
            <a:pPr algn="just">
              <a:lnSpc>
                <a:spcPct val="80000"/>
              </a:lnSpc>
            </a:pPr>
            <a:r>
              <a:rPr lang="es-MX" sz="2400" dirty="0"/>
              <a:t>Definir el propósito del modelo</a:t>
            </a:r>
          </a:p>
          <a:p>
            <a:pPr algn="just">
              <a:lnSpc>
                <a:spcPct val="80000"/>
              </a:lnSpc>
            </a:pPr>
            <a:endParaRPr lang="es-MX" sz="2400" dirty="0"/>
          </a:p>
          <a:p>
            <a:pPr algn="just">
              <a:lnSpc>
                <a:spcPct val="80000"/>
              </a:lnSpc>
            </a:pPr>
            <a:r>
              <a:rPr lang="es-MX" sz="2400" dirty="0"/>
              <a:t>Definir las fronteras del modelo e identificar las variables principales</a:t>
            </a:r>
          </a:p>
          <a:p>
            <a:pPr algn="just">
              <a:lnSpc>
                <a:spcPct val="80000"/>
              </a:lnSpc>
            </a:pPr>
            <a:endParaRPr lang="es-MX" sz="2400" dirty="0"/>
          </a:p>
          <a:p>
            <a:pPr algn="just">
              <a:lnSpc>
                <a:spcPct val="80000"/>
              </a:lnSpc>
            </a:pPr>
            <a:r>
              <a:rPr lang="es-MX" sz="2400" dirty="0"/>
              <a:t>Describir el comportamiento o dibujar los comportamientos de referencia de las variables principales</a:t>
            </a:r>
          </a:p>
          <a:p>
            <a:pPr algn="just">
              <a:lnSpc>
                <a:spcPct val="80000"/>
              </a:lnSpc>
            </a:pPr>
            <a:endParaRPr lang="es-MX" sz="2400" dirty="0"/>
          </a:p>
          <a:p>
            <a:pPr algn="just">
              <a:lnSpc>
                <a:spcPct val="80000"/>
              </a:lnSpc>
            </a:pPr>
            <a:r>
              <a:rPr lang="es-MX" sz="2400" dirty="0"/>
              <a:t>Diagramar los mecanismos básicos, los ciclos de realimentación, del sistema</a:t>
            </a:r>
          </a:p>
        </p:txBody>
      </p:sp>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69269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838200" y="2232562"/>
            <a:ext cx="10515600" cy="1325563"/>
          </a:xfrm>
        </p:spPr>
        <p:txBody>
          <a:bodyPr/>
          <a:lstStyle/>
          <a:p>
            <a:pPr algn="ctr"/>
            <a:r>
              <a:rPr lang="es-MX" b="1" dirty="0">
                <a:latin typeface="Arial" panose="020B0604020202020204" pitchFamily="34" charset="0"/>
              </a:rPr>
              <a:t>Formulación</a:t>
            </a:r>
          </a:p>
        </p:txBody>
      </p:sp>
      <p:sp>
        <p:nvSpPr>
          <p:cNvPr id="50179" name="Rectangle 3"/>
          <p:cNvSpPr>
            <a:spLocks noGrp="1" noChangeArrowheads="1"/>
          </p:cNvSpPr>
          <p:nvPr>
            <p:ph type="body" idx="1"/>
          </p:nvPr>
        </p:nvSpPr>
        <p:spPr>
          <a:xfrm>
            <a:off x="1981200" y="3998242"/>
            <a:ext cx="8229600" cy="1990434"/>
          </a:xfrm>
        </p:spPr>
        <p:txBody>
          <a:bodyPr/>
          <a:lstStyle/>
          <a:p>
            <a:pPr algn="just"/>
            <a:r>
              <a:rPr lang="es-MX" sz="2400" dirty="0"/>
              <a:t>Convertir los diagramas de retroalimentación en ecuaciones de flujos y almacenamientos</a:t>
            </a:r>
          </a:p>
          <a:p>
            <a:pPr algn="just"/>
            <a:endParaRPr lang="es-MX" sz="2400" dirty="0"/>
          </a:p>
          <a:p>
            <a:pPr algn="just"/>
            <a:r>
              <a:rPr lang="es-MX" sz="2400" dirty="0"/>
              <a:t>Estimar y seleccionar el valor de los parámetros </a:t>
            </a:r>
          </a:p>
        </p:txBody>
      </p:sp>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76760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838200" y="1173140"/>
            <a:ext cx="10515600" cy="1325563"/>
          </a:xfrm>
        </p:spPr>
        <p:txBody>
          <a:bodyPr/>
          <a:lstStyle/>
          <a:p>
            <a:pPr algn="ctr"/>
            <a:r>
              <a:rPr lang="es-MX" b="1" dirty="0">
                <a:latin typeface="Arial" panose="020B0604020202020204" pitchFamily="34" charset="0"/>
              </a:rPr>
              <a:t>Prueba</a:t>
            </a:r>
          </a:p>
        </p:txBody>
      </p:sp>
      <p:sp>
        <p:nvSpPr>
          <p:cNvPr id="51203" name="Rectangle 3"/>
          <p:cNvSpPr>
            <a:spLocks noGrp="1" noChangeArrowheads="1"/>
          </p:cNvSpPr>
          <p:nvPr>
            <p:ph type="body" idx="1"/>
          </p:nvPr>
        </p:nvSpPr>
        <p:spPr>
          <a:xfrm>
            <a:off x="1981200" y="2498703"/>
            <a:ext cx="8229600" cy="4114800"/>
          </a:xfrm>
        </p:spPr>
        <p:txBody>
          <a:bodyPr/>
          <a:lstStyle/>
          <a:p>
            <a:pPr algn="just"/>
            <a:r>
              <a:rPr lang="es-MX" sz="2400" dirty="0"/>
              <a:t>Simular el modelo y probar las hipótesis dinámicas</a:t>
            </a:r>
          </a:p>
          <a:p>
            <a:pPr algn="just"/>
            <a:endParaRPr lang="es-MX" sz="2400" dirty="0"/>
          </a:p>
          <a:p>
            <a:pPr algn="just"/>
            <a:r>
              <a:rPr lang="es-MX" sz="2400" dirty="0"/>
              <a:t>Probar los supuestos del modelo</a:t>
            </a:r>
          </a:p>
          <a:p>
            <a:pPr algn="just"/>
            <a:endParaRPr lang="es-MX" sz="2400" dirty="0"/>
          </a:p>
          <a:p>
            <a:pPr algn="just"/>
            <a:r>
              <a:rPr lang="es-MX" sz="2400" dirty="0"/>
              <a:t>Probar el comportamiento del modelo y la sensibilidad a perturbaciones</a:t>
            </a:r>
          </a:p>
          <a:p>
            <a:pPr algn="just"/>
            <a:endParaRPr lang="es-MX" sz="2400" dirty="0"/>
          </a:p>
          <a:p>
            <a:pPr algn="just"/>
            <a:endParaRPr lang="es-MX" sz="2400" dirty="0"/>
          </a:p>
        </p:txBody>
      </p:sp>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90003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838200" y="1369678"/>
            <a:ext cx="10515600" cy="1325563"/>
          </a:xfrm>
        </p:spPr>
        <p:txBody>
          <a:bodyPr/>
          <a:lstStyle/>
          <a:p>
            <a:pPr algn="ctr"/>
            <a:r>
              <a:rPr lang="es-MX" b="1" dirty="0">
                <a:latin typeface="Arial" panose="020B0604020202020204" pitchFamily="34" charset="0"/>
              </a:rPr>
              <a:t>Implementación</a:t>
            </a:r>
          </a:p>
        </p:txBody>
      </p:sp>
      <p:sp>
        <p:nvSpPr>
          <p:cNvPr id="52227" name="Rectangle 3"/>
          <p:cNvSpPr>
            <a:spLocks noGrp="1" noChangeArrowheads="1"/>
          </p:cNvSpPr>
          <p:nvPr>
            <p:ph type="body" idx="1"/>
          </p:nvPr>
        </p:nvSpPr>
        <p:spPr>
          <a:xfrm>
            <a:off x="1981200" y="2978015"/>
            <a:ext cx="8229600" cy="4114800"/>
          </a:xfrm>
        </p:spPr>
        <p:txBody>
          <a:bodyPr/>
          <a:lstStyle/>
          <a:p>
            <a:pPr algn="just"/>
            <a:r>
              <a:rPr lang="es-MX" sz="2400" dirty="0"/>
              <a:t>Probar la respuesta del modelo a las diferentes políticas</a:t>
            </a:r>
          </a:p>
          <a:p>
            <a:pPr algn="just"/>
            <a:endParaRPr lang="es-MX" sz="2400" dirty="0"/>
          </a:p>
          <a:p>
            <a:pPr algn="just"/>
            <a:r>
              <a:rPr lang="es-MX" sz="2400" dirty="0"/>
              <a:t>Traducir los resultados del estudio a una forma accesible</a:t>
            </a:r>
          </a:p>
        </p:txBody>
      </p:sp>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26612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838200" y="1250167"/>
            <a:ext cx="10515600" cy="1325563"/>
          </a:xfrm>
        </p:spPr>
        <p:txBody>
          <a:bodyPr/>
          <a:lstStyle/>
          <a:p>
            <a:pPr algn="ctr"/>
            <a:r>
              <a:rPr lang="es-MX" b="1" dirty="0">
                <a:latin typeface="Arial" panose="020B0604020202020204" pitchFamily="34" charset="0"/>
              </a:rPr>
              <a:t>Ejemplo de modelación y simulación</a:t>
            </a:r>
          </a:p>
        </p:txBody>
      </p:sp>
      <p:sp>
        <p:nvSpPr>
          <p:cNvPr id="60419" name="Rectangle 3"/>
          <p:cNvSpPr>
            <a:spLocks noGrp="1" noChangeArrowheads="1"/>
          </p:cNvSpPr>
          <p:nvPr>
            <p:ph type="body" idx="1"/>
          </p:nvPr>
        </p:nvSpPr>
        <p:spPr>
          <a:xfrm>
            <a:off x="1981200" y="2575730"/>
            <a:ext cx="8229600" cy="4114800"/>
          </a:xfrm>
        </p:spPr>
        <p:txBody>
          <a:bodyPr/>
          <a:lstStyle/>
          <a:p>
            <a:pPr algn="just"/>
            <a:r>
              <a:rPr lang="es-MX" sz="2400" dirty="0"/>
              <a:t>Productividad humana</a:t>
            </a:r>
          </a:p>
          <a:p>
            <a:pPr algn="just"/>
            <a:endParaRPr lang="es-MX" sz="2400" dirty="0"/>
          </a:p>
          <a:p>
            <a:pPr lvl="1" algn="just"/>
            <a:r>
              <a:rPr lang="es-MX" sz="2000" dirty="0"/>
              <a:t>Cuando nos encontramos con muchos proyectos a realizar, trabajamos mas rápido e intenso, pero cuando la demanda de tareas es baja, con algunas tareas a completar la productividad usualmente cae.</a:t>
            </a:r>
          </a:p>
          <a:p>
            <a:pPr algn="just"/>
            <a:endParaRPr lang="es-MX" sz="2400" dirty="0"/>
          </a:p>
        </p:txBody>
      </p:sp>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02999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Rectangle 5"/>
          <p:cNvSpPr>
            <a:spLocks noGrp="1" noChangeArrowheads="1"/>
          </p:cNvSpPr>
          <p:nvPr>
            <p:ph type="title"/>
          </p:nvPr>
        </p:nvSpPr>
        <p:spPr>
          <a:xfrm>
            <a:off x="1925687" y="1192247"/>
            <a:ext cx="8229600" cy="473075"/>
          </a:xfrm>
        </p:spPr>
        <p:txBody>
          <a:bodyPr>
            <a:normAutofit fontScale="90000"/>
          </a:bodyPr>
          <a:lstStyle/>
          <a:p>
            <a:pPr algn="ctr"/>
            <a:r>
              <a:rPr lang="es-MX" b="1" dirty="0">
                <a:latin typeface="Arial" panose="020B0604020202020204" pitchFamily="34" charset="0"/>
              </a:rPr>
              <a:t>Productividad humana </a:t>
            </a:r>
            <a:endParaRPr lang="es-MX" sz="2800" dirty="0"/>
          </a:p>
        </p:txBody>
      </p:sp>
      <p:pic>
        <p:nvPicPr>
          <p:cNvPr id="63498" name="Picture 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92228" y="1732305"/>
            <a:ext cx="8096518" cy="4954171"/>
          </a:xfrm>
          <a:solidFill>
            <a:schemeClr val="bg2">
              <a:lumMod val="50000"/>
            </a:schemeClr>
          </a:solidFill>
          <a:ln/>
        </p:spPr>
      </p:pic>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3">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92430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838200" y="1485587"/>
            <a:ext cx="10515600" cy="1325563"/>
          </a:xfrm>
        </p:spPr>
        <p:txBody>
          <a:bodyPr/>
          <a:lstStyle/>
          <a:p>
            <a:pPr algn="ctr"/>
            <a:r>
              <a:rPr lang="es-MX" b="1" dirty="0">
                <a:latin typeface="Arial" panose="020B0604020202020204" pitchFamily="34" charset="0"/>
              </a:rPr>
              <a:t>DS en la estrategia de calidad</a:t>
            </a:r>
          </a:p>
        </p:txBody>
      </p:sp>
      <p:sp>
        <p:nvSpPr>
          <p:cNvPr id="53251" name="Rectangle 3"/>
          <p:cNvSpPr>
            <a:spLocks noGrp="1" noChangeArrowheads="1"/>
          </p:cNvSpPr>
          <p:nvPr>
            <p:ph type="body" idx="1"/>
          </p:nvPr>
        </p:nvSpPr>
        <p:spPr>
          <a:xfrm>
            <a:off x="1981200" y="3165363"/>
            <a:ext cx="8229600" cy="3196800"/>
          </a:xfrm>
        </p:spPr>
        <p:txBody>
          <a:bodyPr/>
          <a:lstStyle/>
          <a:p>
            <a:pPr algn="just">
              <a:lnSpc>
                <a:spcPct val="90000"/>
              </a:lnSpc>
            </a:pPr>
            <a:r>
              <a:rPr lang="es-MX" sz="2400" dirty="0"/>
              <a:t>La mayoría de los análisis estratégicos en la empresa son disparados por una crisis o la necesidad urgente de la solución de un problema</a:t>
            </a:r>
          </a:p>
          <a:p>
            <a:pPr algn="just">
              <a:lnSpc>
                <a:spcPct val="90000"/>
              </a:lnSpc>
            </a:pPr>
            <a:endParaRPr lang="es-MX" sz="2400" dirty="0"/>
          </a:p>
          <a:p>
            <a:pPr algn="just">
              <a:lnSpc>
                <a:spcPct val="90000"/>
              </a:lnSpc>
            </a:pPr>
            <a:r>
              <a:rPr lang="es-MX" sz="2400" dirty="0"/>
              <a:t>Los modelos en dinámica de sistemas pueden jugar un rol importante en el entendimiento de un problema y sus causas, determinar las consecuencias o cursos de acción alternativos y probar alternativas bajo diferentes escenarios.</a:t>
            </a:r>
          </a:p>
          <a:p>
            <a:pPr algn="just">
              <a:lnSpc>
                <a:spcPct val="90000"/>
              </a:lnSpc>
            </a:pPr>
            <a:endParaRPr lang="es-MX" sz="2400" dirty="0"/>
          </a:p>
        </p:txBody>
      </p:sp>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90016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5"/>
          <p:cNvSpPr>
            <a:spLocks noGrp="1" noChangeArrowheads="1"/>
          </p:cNvSpPr>
          <p:nvPr>
            <p:ph type="title"/>
          </p:nvPr>
        </p:nvSpPr>
        <p:spPr>
          <a:xfrm>
            <a:off x="1200152" y="1017048"/>
            <a:ext cx="9321888" cy="473075"/>
          </a:xfrm>
        </p:spPr>
        <p:txBody>
          <a:bodyPr>
            <a:noAutofit/>
          </a:bodyPr>
          <a:lstStyle/>
          <a:p>
            <a:pPr algn="ctr"/>
            <a:r>
              <a:rPr lang="es-MX" sz="3200" b="1" dirty="0">
                <a:latin typeface="Arial" panose="020B0604020202020204" pitchFamily="34" charset="0"/>
              </a:rPr>
              <a:t>Estrategia de DS vs. Enfoque de episodios</a:t>
            </a:r>
          </a:p>
        </p:txBody>
      </p:sp>
      <p:pic>
        <p:nvPicPr>
          <p:cNvPr id="55308" name="Picture 1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96367" y="1490123"/>
            <a:ext cx="9025673" cy="5367877"/>
          </a:xfrm>
          <a:solidFill>
            <a:schemeClr val="tx1">
              <a:lumMod val="65000"/>
              <a:lumOff val="35000"/>
            </a:schemeClr>
          </a:solidFill>
          <a:ln/>
        </p:spPr>
      </p:pic>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3">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296967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838200" y="822033"/>
            <a:ext cx="10515600" cy="1325563"/>
          </a:xfrm>
        </p:spPr>
        <p:txBody>
          <a:bodyPr/>
          <a:lstStyle/>
          <a:p>
            <a:r>
              <a:rPr lang="es-MX" b="1" dirty="0">
                <a:latin typeface="Arial" panose="020B0604020202020204" pitchFamily="34" charset="0"/>
              </a:rPr>
              <a:t>Estrategia de DS</a:t>
            </a:r>
          </a:p>
        </p:txBody>
      </p:sp>
      <p:sp>
        <p:nvSpPr>
          <p:cNvPr id="57347" name="Rectangle 3"/>
          <p:cNvSpPr>
            <a:spLocks noGrp="1" noChangeArrowheads="1"/>
          </p:cNvSpPr>
          <p:nvPr>
            <p:ph type="body" idx="1"/>
          </p:nvPr>
        </p:nvSpPr>
        <p:spPr>
          <a:xfrm>
            <a:off x="838200" y="2147596"/>
            <a:ext cx="10515600" cy="4351338"/>
          </a:xfrm>
        </p:spPr>
        <p:txBody>
          <a:bodyPr/>
          <a:lstStyle/>
          <a:p>
            <a:pPr algn="just"/>
            <a:r>
              <a:rPr lang="es-MX" dirty="0"/>
              <a:t>Análisis</a:t>
            </a:r>
          </a:p>
          <a:p>
            <a:pPr algn="just"/>
            <a:endParaRPr lang="es-MX" dirty="0"/>
          </a:p>
          <a:p>
            <a:pPr lvl="1" algn="just"/>
            <a:r>
              <a:rPr lang="es-MX" dirty="0"/>
              <a:t>Usualmente disparado por una significativa o persistente desviación entre el desempeño actual y el desempeño deseado</a:t>
            </a:r>
          </a:p>
          <a:p>
            <a:pPr lvl="1" algn="just"/>
            <a:endParaRPr lang="es-MX" dirty="0"/>
          </a:p>
          <a:p>
            <a:pPr lvl="2" algn="just"/>
            <a:r>
              <a:rPr lang="es-MX" dirty="0"/>
              <a:t>Involucra una estructura operativa, la prueba y el refinamiento del entendimiento de los problemas estratégicos de la organización las opciones posibles para afrontar la brecha de desempeño.</a:t>
            </a:r>
          </a:p>
          <a:p>
            <a:pPr lvl="1" algn="just">
              <a:buFont typeface="Tahoma" panose="020B0604030504040204" pitchFamily="34" charset="0"/>
              <a:buNone/>
            </a:pPr>
            <a:endParaRPr lang="es-MX" dirty="0"/>
          </a:p>
        </p:txBody>
      </p:sp>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69842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838200" y="1556130"/>
            <a:ext cx="10515600" cy="1325563"/>
          </a:xfrm>
        </p:spPr>
        <p:txBody>
          <a:bodyPr/>
          <a:lstStyle/>
          <a:p>
            <a:r>
              <a:rPr lang="es-MX" b="1" dirty="0">
                <a:latin typeface="Arial" panose="020B0604020202020204" pitchFamily="34" charset="0"/>
              </a:rPr>
              <a:t>Estrategia de DS</a:t>
            </a:r>
          </a:p>
        </p:txBody>
      </p:sp>
      <p:sp>
        <p:nvSpPr>
          <p:cNvPr id="58371" name="Rectangle 3"/>
          <p:cNvSpPr>
            <a:spLocks noGrp="1" noChangeArrowheads="1"/>
          </p:cNvSpPr>
          <p:nvPr>
            <p:ph type="body" idx="1"/>
          </p:nvPr>
        </p:nvSpPr>
        <p:spPr>
          <a:xfrm>
            <a:off x="838200" y="2881693"/>
            <a:ext cx="10515600" cy="4351338"/>
          </a:xfrm>
        </p:spPr>
        <p:txBody>
          <a:bodyPr/>
          <a:lstStyle/>
          <a:p>
            <a:pPr algn="just"/>
            <a:r>
              <a:rPr lang="es-MX" dirty="0"/>
              <a:t>Planeación</a:t>
            </a:r>
          </a:p>
          <a:p>
            <a:pPr algn="just"/>
            <a:endParaRPr lang="es-MX" dirty="0"/>
          </a:p>
          <a:p>
            <a:pPr lvl="1" algn="just"/>
            <a:r>
              <a:rPr lang="es-MX" dirty="0"/>
              <a:t>Es un proceso iterativo que involucra la evaluación, selección e implementación de estrategias</a:t>
            </a:r>
          </a:p>
          <a:p>
            <a:pPr lvl="1" algn="just"/>
            <a:endParaRPr lang="es-MX" dirty="0"/>
          </a:p>
          <a:p>
            <a:pPr lvl="2" algn="just"/>
            <a:endParaRPr lang="es-MX" dirty="0"/>
          </a:p>
          <a:p>
            <a:pPr lvl="1" algn="just">
              <a:buFont typeface="Tahoma" panose="020B0604030504040204" pitchFamily="34" charset="0"/>
              <a:buNone/>
            </a:pPr>
            <a:endParaRPr lang="es-MX" dirty="0"/>
          </a:p>
        </p:txBody>
      </p:sp>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46689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3">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Rectangle 2"/>
          <p:cNvSpPr>
            <a:spLocks noGrp="1" noChangeArrowheads="1"/>
          </p:cNvSpPr>
          <p:nvPr>
            <p:ph type="title"/>
          </p:nvPr>
        </p:nvSpPr>
        <p:spPr>
          <a:xfrm>
            <a:off x="856236" y="1324248"/>
            <a:ext cx="10972800" cy="473075"/>
          </a:xfrm>
          <a:noFill/>
          <a:ln/>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3366"/>
                </a:solidFill>
                <a:miter lim="800000"/>
                <a:headEnd/>
                <a:tailEnd/>
              </a14:hiddenLine>
            </a:ext>
          </a:extLst>
        </p:spPr>
        <p:txBody>
          <a:bodyPr>
            <a:normAutofit fontScale="90000"/>
          </a:bodyPr>
          <a:lstStyle/>
          <a:p>
            <a:pPr algn="ctr"/>
            <a:r>
              <a:rPr lang="es-ES_tradnl" b="1">
                <a:latin typeface="Arial" panose="020B0604020202020204" pitchFamily="34" charset="0"/>
              </a:rPr>
              <a:t>Sistema</a:t>
            </a:r>
            <a:endParaRPr lang="es-ES_tradnl">
              <a:latin typeface="Arial" panose="020B0604020202020204" pitchFamily="34" charset="0"/>
            </a:endParaRPr>
          </a:p>
        </p:txBody>
      </p:sp>
      <p:sp>
        <p:nvSpPr>
          <p:cNvPr id="11" name="Rectangle 3"/>
          <p:cNvSpPr txBox="1">
            <a:spLocks noChangeArrowheads="1"/>
          </p:cNvSpPr>
          <p:nvPr/>
        </p:nvSpPr>
        <p:spPr>
          <a:xfrm>
            <a:off x="791854" y="2033750"/>
            <a:ext cx="10497265" cy="4114800"/>
          </a:xfrm>
          <a:prstGeom prst="rect">
            <a:avLst/>
          </a:prstGeom>
          <a:noFill/>
          <a:extLst>
            <a:ext uri="{909E8E84-426E-40DD-AFC4-6F175D3DCCD1}">
              <a14:hiddenFill xmlns:a14="http://schemas.microsoft.com/office/drawing/2010/main">
                <a:solidFill>
                  <a:srgbClr val="003366"/>
                </a:solidFill>
              </a14:hiddenFill>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500"/>
              </a:spcBef>
              <a:spcAft>
                <a:spcPts val="500"/>
              </a:spcAft>
              <a:buFont typeface="Arial" panose="020B0604020202020204" pitchFamily="34" charset="0"/>
              <a:buNone/>
            </a:pPr>
            <a:r>
              <a:rPr lang="es-ES_tradnl" sz="4000" dirty="0" smtClean="0"/>
              <a:t>	Un sistema significa un grupo de partes que operan en conjunto con un propósito en común</a:t>
            </a:r>
          </a:p>
          <a:p>
            <a:pPr algn="just">
              <a:spcBef>
                <a:spcPts val="500"/>
              </a:spcBef>
              <a:spcAft>
                <a:spcPts val="500"/>
              </a:spcAft>
              <a:buFont typeface="Arial" panose="020B0604020202020204" pitchFamily="34" charset="0"/>
              <a:buNone/>
            </a:pPr>
            <a:endParaRPr lang="es-ES_tradnl" sz="4000" dirty="0" smtClean="0"/>
          </a:p>
          <a:p>
            <a:pPr algn="just">
              <a:spcBef>
                <a:spcPts val="500"/>
              </a:spcBef>
              <a:spcAft>
                <a:spcPts val="500"/>
              </a:spcAft>
              <a:buFont typeface="Arial" panose="020B0604020202020204" pitchFamily="34" charset="0"/>
              <a:buNone/>
            </a:pPr>
            <a:endParaRPr lang="es-ES_tradnl" dirty="0" smtClean="0"/>
          </a:p>
          <a:p>
            <a:pPr algn="just">
              <a:spcBef>
                <a:spcPts val="500"/>
              </a:spcBef>
              <a:spcAft>
                <a:spcPts val="500"/>
              </a:spcAft>
              <a:buFont typeface="Arial" panose="020B0604020202020204" pitchFamily="34" charset="0"/>
              <a:buNone/>
            </a:pPr>
            <a:r>
              <a:rPr lang="es-ES_tradnl" sz="2400" b="1" dirty="0" err="1" smtClean="0"/>
              <a:t>Jay</a:t>
            </a:r>
            <a:r>
              <a:rPr lang="es-ES_tradnl" sz="2400" b="1" dirty="0" smtClean="0"/>
              <a:t> W. </a:t>
            </a:r>
            <a:r>
              <a:rPr lang="es-ES_tradnl" sz="2400" b="1" dirty="0" err="1" smtClean="0"/>
              <a:t>Forrester</a:t>
            </a:r>
            <a:r>
              <a:rPr lang="es-ES_tradnl" sz="2400" dirty="0" smtClean="0"/>
              <a:t> </a:t>
            </a:r>
          </a:p>
          <a:p>
            <a:pPr algn="just">
              <a:spcBef>
                <a:spcPts val="500"/>
              </a:spcBef>
              <a:spcAft>
                <a:spcPts val="500"/>
              </a:spcAft>
              <a:buFont typeface="Arial" panose="020B0604020202020204" pitchFamily="34" charset="0"/>
              <a:buNone/>
            </a:pPr>
            <a:r>
              <a:rPr lang="es-ES_tradnl" sz="2400" dirty="0" err="1" smtClean="0"/>
              <a:t>Sloan</a:t>
            </a:r>
            <a:r>
              <a:rPr lang="es-ES_tradnl" sz="2400" dirty="0" smtClean="0"/>
              <a:t> </a:t>
            </a:r>
            <a:r>
              <a:rPr lang="es-ES_tradnl" sz="2400" dirty="0" err="1" smtClean="0"/>
              <a:t>School</a:t>
            </a:r>
            <a:r>
              <a:rPr lang="es-ES_tradnl" sz="2400" dirty="0" smtClean="0"/>
              <a:t> of Management, MIT</a:t>
            </a:r>
          </a:p>
          <a:p>
            <a:pPr algn="just">
              <a:spcBef>
                <a:spcPts val="500"/>
              </a:spcBef>
              <a:spcAft>
                <a:spcPts val="500"/>
              </a:spcAft>
              <a:buFont typeface="Arial" panose="020B0604020202020204" pitchFamily="34" charset="0"/>
              <a:buNone/>
            </a:pPr>
            <a:endParaRPr lang="es-ES_tradnl" sz="2400" dirty="0"/>
          </a:p>
        </p:txBody>
      </p:sp>
    </p:spTree>
    <p:extLst>
      <p:ext uri="{BB962C8B-B14F-4D97-AF65-F5344CB8AC3E}">
        <p14:creationId xmlns:p14="http://schemas.microsoft.com/office/powerpoint/2010/main" val="31920478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74561" y="1046162"/>
            <a:ext cx="10515600" cy="1325563"/>
          </a:xfrm>
        </p:spPr>
        <p:txBody>
          <a:bodyPr/>
          <a:lstStyle/>
          <a:p>
            <a:r>
              <a:rPr lang="es-MX" b="1" dirty="0">
                <a:latin typeface="Arial" panose="020B0604020202020204" pitchFamily="34" charset="0"/>
              </a:rPr>
              <a:t>Estrategia de DS</a:t>
            </a:r>
          </a:p>
        </p:txBody>
      </p:sp>
      <p:sp>
        <p:nvSpPr>
          <p:cNvPr id="59395" name="Rectangle 3"/>
          <p:cNvSpPr>
            <a:spLocks noGrp="1" noChangeArrowheads="1"/>
          </p:cNvSpPr>
          <p:nvPr>
            <p:ph type="body" idx="1"/>
          </p:nvPr>
        </p:nvSpPr>
        <p:spPr>
          <a:xfrm>
            <a:off x="374561" y="2506662"/>
            <a:ext cx="10515600" cy="4351338"/>
          </a:xfrm>
        </p:spPr>
        <p:txBody>
          <a:bodyPr/>
          <a:lstStyle/>
          <a:p>
            <a:pPr algn="just"/>
            <a:r>
              <a:rPr lang="es-MX" dirty="0"/>
              <a:t>Control</a:t>
            </a:r>
          </a:p>
          <a:p>
            <a:pPr algn="just"/>
            <a:endParaRPr lang="es-MX" dirty="0"/>
          </a:p>
          <a:p>
            <a:pPr algn="just"/>
            <a:endParaRPr lang="es-MX" dirty="0"/>
          </a:p>
          <a:p>
            <a:pPr lvl="1" algn="just"/>
            <a:r>
              <a:rPr lang="es-MX" dirty="0"/>
              <a:t>Monitorear el desempeño y la retroalimentación debida a éxitos, problemas, oportunidades, experiencias y lecciones de aprendizaje </a:t>
            </a:r>
          </a:p>
          <a:p>
            <a:pPr lvl="1" algn="just"/>
            <a:endParaRPr lang="es-MX" dirty="0"/>
          </a:p>
          <a:p>
            <a:pPr lvl="1" algn="just"/>
            <a:r>
              <a:rPr lang="es-MX" dirty="0"/>
              <a:t>La fase de control es donde la organización continuamente aprende</a:t>
            </a:r>
          </a:p>
        </p:txBody>
      </p:sp>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86192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515795" y="1609256"/>
            <a:ext cx="8229600" cy="473075"/>
          </a:xfrm>
        </p:spPr>
        <p:txBody>
          <a:bodyPr>
            <a:normAutofit fontScale="90000"/>
          </a:bodyPr>
          <a:lstStyle/>
          <a:p>
            <a:pPr algn="ctr"/>
            <a:r>
              <a:rPr lang="es-MX" b="1" dirty="0">
                <a:latin typeface="Arial" panose="020B0604020202020204" pitchFamily="34" charset="0"/>
              </a:rPr>
              <a:t>Conclusión</a:t>
            </a:r>
            <a:br>
              <a:rPr lang="es-MX" b="1" dirty="0">
                <a:latin typeface="Arial" panose="020B0604020202020204" pitchFamily="34" charset="0"/>
              </a:rPr>
            </a:br>
            <a:endParaRPr lang="es-MX" b="1" dirty="0">
              <a:latin typeface="Arial" panose="020B0604020202020204" pitchFamily="34" charset="0"/>
            </a:endParaRPr>
          </a:p>
        </p:txBody>
      </p:sp>
      <p:sp>
        <p:nvSpPr>
          <p:cNvPr id="54275" name="Rectangle 3"/>
          <p:cNvSpPr>
            <a:spLocks noGrp="1" noChangeArrowheads="1"/>
          </p:cNvSpPr>
          <p:nvPr>
            <p:ph type="body" idx="1"/>
          </p:nvPr>
        </p:nvSpPr>
        <p:spPr>
          <a:xfrm>
            <a:off x="1406928" y="2288393"/>
            <a:ext cx="8229600" cy="4114800"/>
          </a:xfrm>
        </p:spPr>
        <p:txBody>
          <a:bodyPr/>
          <a:lstStyle/>
          <a:p>
            <a:pPr algn="just">
              <a:lnSpc>
                <a:spcPct val="90000"/>
              </a:lnSpc>
            </a:pPr>
            <a:r>
              <a:rPr lang="es-MX" sz="2400" dirty="0">
                <a:latin typeface="Arial" panose="020B0604020202020204" pitchFamily="34" charset="0"/>
              </a:rPr>
              <a:t>Independientemente del factor </a:t>
            </a:r>
            <a:r>
              <a:rPr lang="es-MX" sz="2400" i="1" dirty="0">
                <a:latin typeface="Arial" panose="020B0604020202020204" pitchFamily="34" charset="0"/>
              </a:rPr>
              <a:t>“tiempo”</a:t>
            </a:r>
            <a:r>
              <a:rPr lang="es-MX" sz="2400" dirty="0">
                <a:latin typeface="Arial" panose="020B0604020202020204" pitchFamily="34" charset="0"/>
              </a:rPr>
              <a:t> o </a:t>
            </a:r>
            <a:r>
              <a:rPr lang="es-MX" sz="2400" i="1" dirty="0">
                <a:latin typeface="Arial" panose="020B0604020202020204" pitchFamily="34" charset="0"/>
              </a:rPr>
              <a:t>“urgencia”</a:t>
            </a:r>
            <a:r>
              <a:rPr lang="es-MX" sz="2400" dirty="0">
                <a:latin typeface="Arial" panose="020B0604020202020204" pitchFamily="34" charset="0"/>
              </a:rPr>
              <a:t> la DS es una estrategia integral para formar hábitos de pensamiento </a:t>
            </a:r>
            <a:r>
              <a:rPr lang="es-MX" sz="2400" dirty="0" err="1">
                <a:latin typeface="Arial" panose="020B0604020202020204" pitchFamily="34" charset="0"/>
              </a:rPr>
              <a:t>sistemico</a:t>
            </a:r>
            <a:r>
              <a:rPr lang="es-MX" sz="2400" dirty="0">
                <a:latin typeface="Arial" panose="020B0604020202020204" pitchFamily="34" charset="0"/>
              </a:rPr>
              <a:t> y mas </a:t>
            </a:r>
            <a:r>
              <a:rPr lang="es-MX" sz="2400" dirty="0" err="1">
                <a:latin typeface="Arial" panose="020B0604020202020204" pitchFamily="34" charset="0"/>
              </a:rPr>
              <a:t>állá</a:t>
            </a:r>
            <a:r>
              <a:rPr lang="es-MX" sz="2400" dirty="0">
                <a:latin typeface="Arial" panose="020B0604020202020204" pitchFamily="34" charset="0"/>
              </a:rPr>
              <a:t>, esto es, modelar y simular una posible realidad.</a:t>
            </a:r>
          </a:p>
          <a:p>
            <a:pPr algn="just">
              <a:lnSpc>
                <a:spcPct val="90000"/>
              </a:lnSpc>
            </a:pPr>
            <a:endParaRPr lang="es-MX" sz="2400" dirty="0">
              <a:latin typeface="Arial" panose="020B0604020202020204" pitchFamily="34" charset="0"/>
            </a:endParaRPr>
          </a:p>
          <a:p>
            <a:pPr algn="just">
              <a:lnSpc>
                <a:spcPct val="90000"/>
              </a:lnSpc>
            </a:pPr>
            <a:r>
              <a:rPr lang="es-MX" sz="2400" dirty="0">
                <a:latin typeface="Arial" panose="020B0604020202020204" pitchFamily="34" charset="0"/>
              </a:rPr>
              <a:t>Al igual que la matemática, la DS debe ser entrenada para no convertirse en la </a:t>
            </a:r>
            <a:r>
              <a:rPr lang="es-MX" sz="2400" b="1" dirty="0">
                <a:latin typeface="Arial" panose="020B0604020202020204" pitchFamily="34" charset="0"/>
              </a:rPr>
              <a:t>“n-</a:t>
            </a:r>
            <a:r>
              <a:rPr lang="es-MX" sz="2400" b="1" dirty="0" err="1">
                <a:latin typeface="Arial" panose="020B0604020202020204" pitchFamily="34" charset="0"/>
              </a:rPr>
              <a:t>ésima</a:t>
            </a:r>
            <a:r>
              <a:rPr lang="es-MX" sz="2400" b="1" dirty="0">
                <a:latin typeface="Arial" panose="020B0604020202020204" pitchFamily="34" charset="0"/>
              </a:rPr>
              <a:t>” herramienta de calidad,</a:t>
            </a:r>
            <a:r>
              <a:rPr lang="es-MX" sz="2400" dirty="0">
                <a:latin typeface="Arial" panose="020B0604020202020204" pitchFamily="34" charset="0"/>
              </a:rPr>
              <a:t> si no en una practica que  permita “diseñar empresas” y mejorar el diseño de los sistemas de calidad </a:t>
            </a:r>
          </a:p>
        </p:txBody>
      </p:sp>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07086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idx="1"/>
          </p:nvPr>
        </p:nvSpPr>
        <p:spPr>
          <a:xfrm>
            <a:off x="2151108" y="3305824"/>
            <a:ext cx="8229600" cy="4114800"/>
          </a:xfrm>
        </p:spPr>
        <p:txBody>
          <a:bodyPr/>
          <a:lstStyle/>
          <a:p>
            <a:pPr algn="just"/>
            <a:r>
              <a:rPr lang="es-MX" sz="2400"/>
              <a:t>La simulación dinámica nos permiten usar lo mejor del conocimiento y experiencia de los miembros de la organización junto con la información numérica, para experimentar </a:t>
            </a:r>
            <a:r>
              <a:rPr lang="es-MX" sz="2400" b="1"/>
              <a:t>sobre</a:t>
            </a:r>
            <a:r>
              <a:rPr lang="es-MX" sz="2400"/>
              <a:t> el sistema (modelo), pero no </a:t>
            </a:r>
            <a:r>
              <a:rPr lang="es-MX" sz="2400" b="1"/>
              <a:t>con</a:t>
            </a:r>
            <a:r>
              <a:rPr lang="es-MX" sz="2400"/>
              <a:t> el sistema (empresa). </a:t>
            </a:r>
          </a:p>
        </p:txBody>
      </p:sp>
      <p:sp>
        <p:nvSpPr>
          <p:cNvPr id="65540" name="Rectangle 4"/>
          <p:cNvSpPr>
            <a:spLocks noChangeArrowheads="1"/>
          </p:cNvSpPr>
          <p:nvPr/>
        </p:nvSpPr>
        <p:spPr bwMode="auto">
          <a:xfrm>
            <a:off x="2224133" y="2008837"/>
            <a:ext cx="82296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a:solidFill>
                  <a:schemeClr val="tx1"/>
                </a:solidFill>
                <a:effectLst>
                  <a:outerShdw blurRad="38100" dist="38100" dir="2700000" algn="tl">
                    <a:srgbClr val="000000"/>
                  </a:outerShdw>
                </a:effectLst>
                <a:latin typeface="Tahoma" panose="020B0604030504040204" pitchFamily="34" charset="0"/>
              </a:defRPr>
            </a:lvl1pPr>
            <a:lvl2pPr>
              <a:defRPr sz="3200">
                <a:solidFill>
                  <a:schemeClr val="tx1"/>
                </a:solidFill>
                <a:effectLst>
                  <a:outerShdw blurRad="38100" dist="38100" dir="2700000" algn="tl">
                    <a:srgbClr val="000000"/>
                  </a:outerShdw>
                </a:effectLst>
                <a:latin typeface="Tahoma" panose="020B0604030504040204" pitchFamily="34" charset="0"/>
              </a:defRPr>
            </a:lvl2pPr>
            <a:lvl3pPr>
              <a:defRPr sz="3200">
                <a:solidFill>
                  <a:schemeClr val="tx1"/>
                </a:solidFill>
                <a:effectLst>
                  <a:outerShdw blurRad="38100" dist="38100" dir="2700000" algn="tl">
                    <a:srgbClr val="000000"/>
                  </a:outerShdw>
                </a:effectLst>
                <a:latin typeface="Tahoma" panose="020B0604030504040204" pitchFamily="34" charset="0"/>
              </a:defRPr>
            </a:lvl3pPr>
            <a:lvl4pPr>
              <a:defRPr sz="3200">
                <a:solidFill>
                  <a:schemeClr val="tx1"/>
                </a:solidFill>
                <a:effectLst>
                  <a:outerShdw blurRad="38100" dist="38100" dir="2700000" algn="tl">
                    <a:srgbClr val="000000"/>
                  </a:outerShdw>
                </a:effectLst>
                <a:latin typeface="Tahoma" panose="020B0604030504040204" pitchFamily="34" charset="0"/>
              </a:defRPr>
            </a:lvl4pPr>
            <a:lvl5pPr>
              <a:defRPr sz="3200">
                <a:solidFill>
                  <a:schemeClr val="tx1"/>
                </a:solidFill>
                <a:effectLst>
                  <a:outerShdw blurRad="38100" dist="38100" dir="2700000" algn="tl">
                    <a:srgbClr val="000000"/>
                  </a:outerShdw>
                </a:effectLst>
                <a:latin typeface="Tahoma" panose="020B0604030504040204" pitchFamily="34" charset="0"/>
              </a:defRPr>
            </a:lvl5pPr>
            <a:lvl6pPr marL="457200" fontAlgn="base">
              <a:spcBef>
                <a:spcPct val="0"/>
              </a:spcBef>
              <a:spcAft>
                <a:spcPct val="0"/>
              </a:spcAft>
              <a:defRPr sz="3200">
                <a:solidFill>
                  <a:schemeClr val="tx1"/>
                </a:solidFill>
                <a:effectLst>
                  <a:outerShdw blurRad="38100" dist="38100" dir="2700000" algn="tl">
                    <a:srgbClr val="000000"/>
                  </a:outerShdw>
                </a:effectLst>
                <a:latin typeface="Tahoma" panose="020B0604030504040204" pitchFamily="34" charset="0"/>
              </a:defRPr>
            </a:lvl6pPr>
            <a:lvl7pPr marL="914400" fontAlgn="base">
              <a:spcBef>
                <a:spcPct val="0"/>
              </a:spcBef>
              <a:spcAft>
                <a:spcPct val="0"/>
              </a:spcAft>
              <a:defRPr sz="3200">
                <a:solidFill>
                  <a:schemeClr val="tx1"/>
                </a:solidFill>
                <a:effectLst>
                  <a:outerShdw blurRad="38100" dist="38100" dir="2700000" algn="tl">
                    <a:srgbClr val="000000"/>
                  </a:outerShdw>
                </a:effectLst>
                <a:latin typeface="Tahoma" panose="020B0604030504040204" pitchFamily="34" charset="0"/>
              </a:defRPr>
            </a:lvl7pPr>
            <a:lvl8pPr marL="1371600" fontAlgn="base">
              <a:spcBef>
                <a:spcPct val="0"/>
              </a:spcBef>
              <a:spcAft>
                <a:spcPct val="0"/>
              </a:spcAft>
              <a:defRPr sz="3200">
                <a:solidFill>
                  <a:schemeClr val="tx1"/>
                </a:solidFill>
                <a:effectLst>
                  <a:outerShdw blurRad="38100" dist="38100" dir="2700000" algn="tl">
                    <a:srgbClr val="000000"/>
                  </a:outerShdw>
                </a:effectLst>
                <a:latin typeface="Tahoma" panose="020B0604030504040204" pitchFamily="34" charset="0"/>
              </a:defRPr>
            </a:lvl8pPr>
            <a:lvl9pPr marL="1828800" fontAlgn="base">
              <a:spcBef>
                <a:spcPct val="0"/>
              </a:spcBef>
              <a:spcAft>
                <a:spcPct val="0"/>
              </a:spcAft>
              <a:defRPr sz="3200">
                <a:solidFill>
                  <a:schemeClr val="tx1"/>
                </a:solidFill>
                <a:effectLst>
                  <a:outerShdw blurRad="38100" dist="38100" dir="2700000" algn="tl">
                    <a:srgbClr val="000000"/>
                  </a:outerShdw>
                </a:effectLst>
                <a:latin typeface="Tahoma" panose="020B0604030504040204" pitchFamily="34" charset="0"/>
              </a:defRPr>
            </a:lvl9pPr>
          </a:lstStyle>
          <a:p>
            <a:pPr algn="ctr"/>
            <a:r>
              <a:rPr lang="es-MX" b="1" dirty="0">
                <a:latin typeface="Arial" panose="020B0604020202020204" pitchFamily="34" charset="0"/>
              </a:rPr>
              <a:t>Conclusión</a:t>
            </a:r>
            <a:br>
              <a:rPr lang="es-MX" b="1" dirty="0">
                <a:latin typeface="Arial" panose="020B0604020202020204" pitchFamily="34" charset="0"/>
              </a:rPr>
            </a:br>
            <a:endParaRPr lang="es-MX" b="1" dirty="0">
              <a:latin typeface="Arial" panose="020B0604020202020204" pitchFamily="34" charset="0"/>
            </a:endParaRPr>
          </a:p>
        </p:txBody>
      </p:sp>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08694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0" y="-1"/>
            <a:ext cx="12192001" cy="1125265"/>
            <a:chOff x="0" y="-1"/>
            <a:chExt cx="12192001" cy="1125265"/>
          </a:xfrm>
        </p:grpSpPr>
        <p:grpSp>
          <p:nvGrpSpPr>
            <p:cNvPr id="6" name="Grupo 5"/>
            <p:cNvGrpSpPr/>
            <p:nvPr/>
          </p:nvGrpSpPr>
          <p:grpSpPr>
            <a:xfrm>
              <a:off x="0" y="-1"/>
              <a:ext cx="12192001" cy="1125265"/>
              <a:chOff x="0" y="-1"/>
              <a:chExt cx="12192001" cy="1125265"/>
            </a:xfrm>
          </p:grpSpPr>
          <p:sp>
            <p:nvSpPr>
              <p:cNvPr id="5" name="Rectángulo 4"/>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1028"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pic>
        <p:nvPicPr>
          <p:cNvPr id="10" name="Picture 4"/>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4837386" y="1797213"/>
            <a:ext cx="2517228" cy="263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5"/>
          <p:cNvSpPr txBox="1">
            <a:spLocks noChangeArrowheads="1"/>
          </p:cNvSpPr>
          <p:nvPr/>
        </p:nvSpPr>
        <p:spPr bwMode="auto">
          <a:xfrm>
            <a:off x="5117429" y="4624005"/>
            <a:ext cx="205989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s-ES" altLang="es-ES" sz="2800" b="1">
                <a:solidFill>
                  <a:srgbClr val="AA1B51"/>
                </a:solidFill>
              </a:rPr>
              <a:t>¡Gracias!</a:t>
            </a:r>
          </a:p>
        </p:txBody>
      </p:sp>
    </p:spTree>
    <p:extLst>
      <p:ext uri="{BB962C8B-B14F-4D97-AF65-F5344CB8AC3E}">
        <p14:creationId xmlns:p14="http://schemas.microsoft.com/office/powerpoint/2010/main" val="13101163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844825" y="698055"/>
            <a:ext cx="10515600" cy="1325563"/>
          </a:xfrm>
        </p:spPr>
        <p:txBody>
          <a:bodyPr/>
          <a:lstStyle/>
          <a:p>
            <a:pPr algn="ctr"/>
            <a:r>
              <a:rPr lang="es-MX" sz="2800" b="1"/>
              <a:t>Sistemas abiertos y de retroalimentación</a:t>
            </a:r>
          </a:p>
        </p:txBody>
      </p:sp>
      <p:sp>
        <p:nvSpPr>
          <p:cNvPr id="35843" name="Rectangle 3"/>
          <p:cNvSpPr>
            <a:spLocks noGrp="1" noChangeArrowheads="1"/>
          </p:cNvSpPr>
          <p:nvPr>
            <p:ph type="body" idx="1"/>
          </p:nvPr>
        </p:nvSpPr>
        <p:spPr/>
        <p:txBody>
          <a:bodyPr/>
          <a:lstStyle/>
          <a:p>
            <a:r>
              <a:rPr lang="es-MX" sz="2400"/>
              <a:t>Sistema abierto</a:t>
            </a:r>
          </a:p>
          <a:p>
            <a:pPr lvl="1"/>
            <a:endParaRPr lang="es-MX"/>
          </a:p>
          <a:p>
            <a:pPr lvl="1"/>
            <a:r>
              <a:rPr lang="es-MX" sz="2000"/>
              <a:t>Se caracteriza por salidas que responden a entradas, pero las salidas no tiene influencia sobre las entradas</a:t>
            </a:r>
          </a:p>
          <a:p>
            <a:pPr lvl="1"/>
            <a:endParaRPr lang="es-MX" sz="2000"/>
          </a:p>
          <a:p>
            <a:pPr lvl="1"/>
            <a:r>
              <a:rPr lang="es-MX" sz="2000"/>
              <a:t>No conoce su propio desempeño y las acciones pasadas no controlan a las acciones futuras</a:t>
            </a:r>
          </a:p>
        </p:txBody>
      </p:sp>
      <p:grpSp>
        <p:nvGrpSpPr>
          <p:cNvPr id="35850" name="Group 10"/>
          <p:cNvGrpSpPr>
            <a:grpSpLocks/>
          </p:cNvGrpSpPr>
          <p:nvPr/>
        </p:nvGrpSpPr>
        <p:grpSpPr bwMode="auto">
          <a:xfrm>
            <a:off x="2424114" y="5373688"/>
            <a:ext cx="6700837" cy="576262"/>
            <a:chOff x="567" y="3385"/>
            <a:chExt cx="4221" cy="363"/>
          </a:xfrm>
        </p:grpSpPr>
        <p:sp>
          <p:nvSpPr>
            <p:cNvPr id="35844" name="Line 4"/>
            <p:cNvSpPr>
              <a:spLocks noChangeShapeType="1"/>
            </p:cNvSpPr>
            <p:nvPr/>
          </p:nvSpPr>
          <p:spPr bwMode="auto">
            <a:xfrm>
              <a:off x="1292" y="3566"/>
              <a:ext cx="771"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PE"/>
            </a:p>
          </p:txBody>
        </p:sp>
        <p:sp>
          <p:nvSpPr>
            <p:cNvPr id="35845" name="Rectangle 5"/>
            <p:cNvSpPr>
              <a:spLocks noChangeArrowheads="1"/>
            </p:cNvSpPr>
            <p:nvPr/>
          </p:nvSpPr>
          <p:spPr bwMode="auto">
            <a:xfrm>
              <a:off x="2109" y="3385"/>
              <a:ext cx="1360" cy="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b="1"/>
                <a:t>Sistema</a:t>
              </a:r>
            </a:p>
          </p:txBody>
        </p:sp>
        <p:sp>
          <p:nvSpPr>
            <p:cNvPr id="35846" name="Line 6"/>
            <p:cNvSpPr>
              <a:spLocks noChangeShapeType="1"/>
            </p:cNvSpPr>
            <p:nvPr/>
          </p:nvSpPr>
          <p:spPr bwMode="auto">
            <a:xfrm>
              <a:off x="3515" y="3566"/>
              <a:ext cx="63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PE"/>
            </a:p>
          </p:txBody>
        </p:sp>
        <p:sp>
          <p:nvSpPr>
            <p:cNvPr id="35848" name="Text Box 8"/>
            <p:cNvSpPr txBox="1">
              <a:spLocks noChangeArrowheads="1"/>
            </p:cNvSpPr>
            <p:nvPr/>
          </p:nvSpPr>
          <p:spPr bwMode="auto">
            <a:xfrm>
              <a:off x="4332" y="3475"/>
              <a:ext cx="45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MX"/>
                <a:t>salida</a:t>
              </a:r>
            </a:p>
          </p:txBody>
        </p:sp>
        <p:sp>
          <p:nvSpPr>
            <p:cNvPr id="35849" name="Text Box 9"/>
            <p:cNvSpPr txBox="1">
              <a:spLocks noChangeArrowheads="1"/>
            </p:cNvSpPr>
            <p:nvPr/>
          </p:nvSpPr>
          <p:spPr bwMode="auto">
            <a:xfrm>
              <a:off x="567" y="3475"/>
              <a:ext cx="57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MX"/>
                <a:t>entrada</a:t>
              </a:r>
            </a:p>
          </p:txBody>
        </p:sp>
      </p:grpSp>
      <p:pic>
        <p:nvPicPr>
          <p:cNvPr id="2" name="Imagen 1"/>
          <p:cNvPicPr>
            <a:picLocks noChangeAspect="1"/>
          </p:cNvPicPr>
          <p:nvPr/>
        </p:nvPicPr>
        <p:blipFill>
          <a:blip r:embed="rId2"/>
          <a:stretch>
            <a:fillRect/>
          </a:stretch>
        </p:blipFill>
        <p:spPr>
          <a:xfrm>
            <a:off x="0" y="-59085"/>
            <a:ext cx="12205250" cy="1237595"/>
          </a:xfrm>
          <a:prstGeom prst="rect">
            <a:avLst/>
          </a:prstGeom>
        </p:spPr>
      </p:pic>
    </p:spTree>
    <p:extLst>
      <p:ext uri="{BB962C8B-B14F-4D97-AF65-F5344CB8AC3E}">
        <p14:creationId xmlns:p14="http://schemas.microsoft.com/office/powerpoint/2010/main" val="651898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38200" y="1071329"/>
            <a:ext cx="10515600" cy="750530"/>
          </a:xfrm>
        </p:spPr>
        <p:txBody>
          <a:bodyPr/>
          <a:lstStyle/>
          <a:p>
            <a:pPr algn="ctr"/>
            <a:r>
              <a:rPr lang="es-MX" sz="2800" b="1" dirty="0"/>
              <a:t>Sistemas abiertos y de retroalimentación</a:t>
            </a:r>
          </a:p>
        </p:txBody>
      </p:sp>
      <p:sp>
        <p:nvSpPr>
          <p:cNvPr id="36867" name="Rectangle 3"/>
          <p:cNvSpPr>
            <a:spLocks noGrp="1" noChangeArrowheads="1"/>
          </p:cNvSpPr>
          <p:nvPr>
            <p:ph type="body" idx="1"/>
          </p:nvPr>
        </p:nvSpPr>
        <p:spPr/>
        <p:txBody>
          <a:bodyPr/>
          <a:lstStyle/>
          <a:p>
            <a:r>
              <a:rPr lang="es-MX" sz="2400" dirty="0"/>
              <a:t>Sistema de retroalimentación o cerrado</a:t>
            </a:r>
          </a:p>
          <a:p>
            <a:pPr lvl="1"/>
            <a:endParaRPr lang="es-MX" dirty="0"/>
          </a:p>
          <a:p>
            <a:pPr lvl="1"/>
            <a:r>
              <a:rPr lang="es-MX" sz="2000" dirty="0"/>
              <a:t>Está influenciado por su propio comportamiento pasado</a:t>
            </a:r>
          </a:p>
          <a:p>
            <a:pPr lvl="1"/>
            <a:endParaRPr lang="es-MX" sz="2000" dirty="0"/>
          </a:p>
          <a:p>
            <a:pPr lvl="1"/>
            <a:r>
              <a:rPr lang="es-MX" sz="2000" dirty="0"/>
              <a:t>Estructura de lazo cerrado que retorna resultados de acciones pasadas con el fin de controlar acciones futuras</a:t>
            </a:r>
          </a:p>
        </p:txBody>
      </p:sp>
      <p:grpSp>
        <p:nvGrpSpPr>
          <p:cNvPr id="36878" name="Group 14"/>
          <p:cNvGrpSpPr>
            <a:grpSpLocks/>
          </p:cNvGrpSpPr>
          <p:nvPr/>
        </p:nvGrpSpPr>
        <p:grpSpPr bwMode="auto">
          <a:xfrm>
            <a:off x="2763838" y="4437064"/>
            <a:ext cx="5988050" cy="1635125"/>
            <a:chOff x="781" y="2795"/>
            <a:chExt cx="3772" cy="1030"/>
          </a:xfrm>
        </p:grpSpPr>
        <p:sp>
          <p:nvSpPr>
            <p:cNvPr id="36868" name="Line 4"/>
            <p:cNvSpPr>
              <a:spLocks noChangeShapeType="1"/>
            </p:cNvSpPr>
            <p:nvPr/>
          </p:nvSpPr>
          <p:spPr bwMode="auto">
            <a:xfrm>
              <a:off x="1292" y="3179"/>
              <a:ext cx="771"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PE"/>
            </a:p>
          </p:txBody>
        </p:sp>
        <p:sp>
          <p:nvSpPr>
            <p:cNvPr id="36869" name="Rectangle 5"/>
            <p:cNvSpPr>
              <a:spLocks noChangeArrowheads="1"/>
            </p:cNvSpPr>
            <p:nvPr/>
          </p:nvSpPr>
          <p:spPr bwMode="auto">
            <a:xfrm>
              <a:off x="2109" y="2998"/>
              <a:ext cx="1360" cy="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b="1"/>
                <a:t>Sistema</a:t>
              </a:r>
            </a:p>
          </p:txBody>
        </p:sp>
        <p:sp>
          <p:nvSpPr>
            <p:cNvPr id="36870" name="Line 6"/>
            <p:cNvSpPr>
              <a:spLocks noChangeShapeType="1"/>
            </p:cNvSpPr>
            <p:nvPr/>
          </p:nvSpPr>
          <p:spPr bwMode="auto">
            <a:xfrm>
              <a:off x="3560" y="3179"/>
              <a:ext cx="63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PE"/>
            </a:p>
          </p:txBody>
        </p:sp>
        <p:sp>
          <p:nvSpPr>
            <p:cNvPr id="36872" name="Line 8"/>
            <p:cNvSpPr>
              <a:spLocks noChangeShapeType="1"/>
            </p:cNvSpPr>
            <p:nvPr/>
          </p:nvSpPr>
          <p:spPr bwMode="auto">
            <a:xfrm>
              <a:off x="3923" y="3179"/>
              <a:ext cx="0" cy="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PE"/>
            </a:p>
          </p:txBody>
        </p:sp>
        <p:sp>
          <p:nvSpPr>
            <p:cNvPr id="36873" name="Line 9"/>
            <p:cNvSpPr>
              <a:spLocks noChangeShapeType="1"/>
            </p:cNvSpPr>
            <p:nvPr/>
          </p:nvSpPr>
          <p:spPr bwMode="auto">
            <a:xfrm flipH="1">
              <a:off x="1565" y="3587"/>
              <a:ext cx="235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PE"/>
            </a:p>
          </p:txBody>
        </p:sp>
        <p:sp>
          <p:nvSpPr>
            <p:cNvPr id="36874" name="Line 10"/>
            <p:cNvSpPr>
              <a:spLocks noChangeShapeType="1"/>
            </p:cNvSpPr>
            <p:nvPr/>
          </p:nvSpPr>
          <p:spPr bwMode="auto">
            <a:xfrm flipV="1">
              <a:off x="1565" y="3225"/>
              <a:ext cx="0" cy="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PE"/>
            </a:p>
          </p:txBody>
        </p:sp>
        <p:sp>
          <p:nvSpPr>
            <p:cNvPr id="36875" name="Text Box 11"/>
            <p:cNvSpPr txBox="1">
              <a:spLocks noChangeArrowheads="1"/>
            </p:cNvSpPr>
            <p:nvPr/>
          </p:nvSpPr>
          <p:spPr bwMode="auto">
            <a:xfrm>
              <a:off x="781" y="2858"/>
              <a:ext cx="49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MX" sz="1400"/>
                <a:t>entrada</a:t>
              </a:r>
            </a:p>
          </p:txBody>
        </p:sp>
        <p:sp>
          <p:nvSpPr>
            <p:cNvPr id="36876" name="Text Box 12"/>
            <p:cNvSpPr txBox="1">
              <a:spLocks noChangeArrowheads="1"/>
            </p:cNvSpPr>
            <p:nvPr/>
          </p:nvSpPr>
          <p:spPr bwMode="auto">
            <a:xfrm>
              <a:off x="4137" y="2795"/>
              <a:ext cx="4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MX" sz="1600"/>
                <a:t>salida</a:t>
              </a:r>
            </a:p>
          </p:txBody>
        </p:sp>
        <p:sp>
          <p:nvSpPr>
            <p:cNvPr id="36877" name="Text Box 13"/>
            <p:cNvSpPr txBox="1">
              <a:spLocks noChangeArrowheads="1"/>
            </p:cNvSpPr>
            <p:nvPr/>
          </p:nvSpPr>
          <p:spPr bwMode="auto">
            <a:xfrm>
              <a:off x="2245" y="3633"/>
              <a:ext cx="97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MX" sz="1400"/>
                <a:t>retroalimentación</a:t>
              </a:r>
            </a:p>
          </p:txBody>
        </p:sp>
      </p:grpSp>
      <p:grpSp>
        <p:nvGrpSpPr>
          <p:cNvPr id="14" name="Grupo 13"/>
          <p:cNvGrpSpPr/>
          <p:nvPr/>
        </p:nvGrpSpPr>
        <p:grpSpPr>
          <a:xfrm>
            <a:off x="0" y="-1"/>
            <a:ext cx="12192001" cy="1125265"/>
            <a:chOff x="0" y="-1"/>
            <a:chExt cx="12192001" cy="1125265"/>
          </a:xfrm>
        </p:grpSpPr>
        <p:grpSp>
          <p:nvGrpSpPr>
            <p:cNvPr id="15" name="Grupo 14"/>
            <p:cNvGrpSpPr/>
            <p:nvPr/>
          </p:nvGrpSpPr>
          <p:grpSpPr>
            <a:xfrm>
              <a:off x="0" y="-1"/>
              <a:ext cx="12192001" cy="1125265"/>
              <a:chOff x="0" y="-1"/>
              <a:chExt cx="12192001" cy="1125265"/>
            </a:xfrm>
          </p:grpSpPr>
          <p:sp>
            <p:nvSpPr>
              <p:cNvPr id="17" name="Rectángulo 1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8" name="Imagen 1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1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1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36903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156048" y="1257188"/>
            <a:ext cx="10515600" cy="729579"/>
          </a:xfrm>
        </p:spPr>
        <p:txBody>
          <a:bodyPr/>
          <a:lstStyle/>
          <a:p>
            <a:pPr algn="ctr"/>
            <a:r>
              <a:rPr lang="es-MX" sz="2800" b="1" dirty="0"/>
              <a:t>Retroalimentación positiva y negativa</a:t>
            </a:r>
          </a:p>
        </p:txBody>
      </p:sp>
      <p:sp>
        <p:nvSpPr>
          <p:cNvPr id="37891" name="Rectangle 3"/>
          <p:cNvSpPr>
            <a:spLocks noGrp="1" noChangeArrowheads="1"/>
          </p:cNvSpPr>
          <p:nvPr>
            <p:ph type="body" idx="1"/>
          </p:nvPr>
        </p:nvSpPr>
        <p:spPr>
          <a:xfrm>
            <a:off x="1867774" y="2253043"/>
            <a:ext cx="9092148" cy="4114800"/>
          </a:xfrm>
        </p:spPr>
        <p:txBody>
          <a:bodyPr>
            <a:normAutofit/>
          </a:bodyPr>
          <a:lstStyle/>
          <a:p>
            <a:pPr algn="just">
              <a:lnSpc>
                <a:spcPct val="80000"/>
              </a:lnSpc>
            </a:pPr>
            <a:r>
              <a:rPr lang="es-MX" sz="1800" dirty="0"/>
              <a:t>Negativa</a:t>
            </a:r>
          </a:p>
          <a:p>
            <a:pPr algn="just">
              <a:lnSpc>
                <a:spcPct val="80000"/>
              </a:lnSpc>
            </a:pPr>
            <a:endParaRPr lang="es-MX" sz="1800" dirty="0"/>
          </a:p>
          <a:p>
            <a:pPr lvl="1" algn="just">
              <a:lnSpc>
                <a:spcPct val="80000"/>
              </a:lnSpc>
            </a:pPr>
            <a:r>
              <a:rPr lang="es-MX" sz="1800" dirty="0"/>
              <a:t>Busca una meta y responde con una consecuencia de caídas hasta alcanzar una meta</a:t>
            </a:r>
          </a:p>
          <a:p>
            <a:pPr lvl="1" algn="just">
              <a:lnSpc>
                <a:spcPct val="80000"/>
              </a:lnSpc>
            </a:pPr>
            <a:r>
              <a:rPr lang="es-MX" sz="1800" dirty="0"/>
              <a:t>Ocurre cuando el cambio en un sistema produce menos y menos cambio en la misma dirección, hasta que la meta es alcanzada</a:t>
            </a:r>
          </a:p>
          <a:p>
            <a:pPr lvl="1" algn="just">
              <a:lnSpc>
                <a:spcPct val="80000"/>
              </a:lnSpc>
            </a:pPr>
            <a:r>
              <a:rPr lang="es-MX" sz="1800" dirty="0"/>
              <a:t>Ejemplo: Desinflado de un balón</a:t>
            </a:r>
          </a:p>
          <a:p>
            <a:pPr lvl="1" algn="just">
              <a:lnSpc>
                <a:spcPct val="80000"/>
              </a:lnSpc>
            </a:pPr>
            <a:endParaRPr lang="es-MX" sz="1800" dirty="0"/>
          </a:p>
          <a:p>
            <a:pPr algn="just">
              <a:lnSpc>
                <a:spcPct val="80000"/>
              </a:lnSpc>
            </a:pPr>
            <a:r>
              <a:rPr lang="es-MX" sz="1800" dirty="0"/>
              <a:t>Positiva</a:t>
            </a:r>
          </a:p>
          <a:p>
            <a:pPr algn="just">
              <a:lnSpc>
                <a:spcPct val="80000"/>
              </a:lnSpc>
            </a:pPr>
            <a:endParaRPr lang="es-MX" sz="1800" dirty="0"/>
          </a:p>
          <a:p>
            <a:pPr lvl="1" algn="just">
              <a:lnSpc>
                <a:spcPct val="80000"/>
              </a:lnSpc>
            </a:pPr>
            <a:endParaRPr lang="es-MX" sz="1800" dirty="0"/>
          </a:p>
          <a:p>
            <a:pPr lvl="1" algn="just">
              <a:lnSpc>
                <a:spcPct val="80000"/>
              </a:lnSpc>
            </a:pPr>
            <a:r>
              <a:rPr lang="es-MX" sz="1800" dirty="0"/>
              <a:t>Genera procesos de crecimiento, donde las acciones construyen un resultado que genera acciones aún mas grandes.</a:t>
            </a:r>
          </a:p>
          <a:p>
            <a:pPr lvl="1" algn="just">
              <a:lnSpc>
                <a:spcPct val="80000"/>
              </a:lnSpc>
            </a:pPr>
            <a:r>
              <a:rPr lang="es-MX" sz="1800" dirty="0"/>
              <a:t>Ejemplo: reproducción de conejos</a:t>
            </a:r>
          </a:p>
          <a:p>
            <a:pPr lvl="1" algn="just">
              <a:lnSpc>
                <a:spcPct val="80000"/>
              </a:lnSpc>
              <a:buFont typeface="Tahoma" panose="020B0604030504040204" pitchFamily="34" charset="0"/>
              <a:buNone/>
            </a:pPr>
            <a:endParaRPr lang="es-MX" sz="1800" dirty="0"/>
          </a:p>
        </p:txBody>
      </p:sp>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94253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351088" y="1339404"/>
            <a:ext cx="7772400" cy="752475"/>
          </a:xfrm>
          <a:noFill/>
          <a:ln/>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3366"/>
                </a:solidFill>
                <a:miter lim="800000"/>
                <a:headEnd/>
                <a:tailEnd/>
              </a14:hiddenLine>
            </a:ext>
          </a:extLst>
        </p:spPr>
        <p:txBody>
          <a:bodyPr>
            <a:normAutofit fontScale="90000"/>
          </a:bodyPr>
          <a:lstStyle/>
          <a:p>
            <a:pPr algn="ctr"/>
            <a:r>
              <a:rPr lang="es-ES_tradnl" b="1" dirty="0">
                <a:latin typeface="Arial" panose="020B0604020202020204" pitchFamily="34" charset="0"/>
              </a:rPr>
              <a:t>Modelos y toma de decisiones</a:t>
            </a:r>
          </a:p>
        </p:txBody>
      </p:sp>
      <p:sp>
        <p:nvSpPr>
          <p:cNvPr id="12291" name="Rectangle 3"/>
          <p:cNvSpPr>
            <a:spLocks noGrp="1" noChangeArrowheads="1"/>
          </p:cNvSpPr>
          <p:nvPr>
            <p:ph type="body" idx="1"/>
          </p:nvPr>
        </p:nvSpPr>
        <p:spPr>
          <a:xfrm>
            <a:off x="602781" y="2269901"/>
            <a:ext cx="11269014" cy="4419600"/>
          </a:xfrm>
          <a:noFill/>
          <a:ln/>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9525">
                <a:solidFill>
                  <a:srgbClr val="003366"/>
                </a:solidFill>
                <a:miter lim="800000"/>
                <a:headEnd/>
                <a:tailEnd/>
              </a14:hiddenLine>
            </a:ext>
          </a:extLst>
        </p:spPr>
        <p:txBody>
          <a:bodyPr/>
          <a:lstStyle/>
          <a:p>
            <a:pPr algn="just"/>
            <a:r>
              <a:rPr lang="es-ES" sz="2400" dirty="0">
                <a:latin typeface="Arial" panose="020B0604020202020204" pitchFamily="34" charset="0"/>
                <a:cs typeface="Arial" panose="020B0604020202020204" pitchFamily="34" charset="0"/>
              </a:rPr>
              <a:t>Un modelo es una representación de un sistema real. El valor de un modelo surge cuando éste mejora nuestra comprensión de las características del comportamiento en forma más efectiva que si se observará el sistema real.</a:t>
            </a:r>
          </a:p>
          <a:p>
            <a:pPr algn="just"/>
            <a:endParaRPr lang="es-MX" sz="2400" dirty="0">
              <a:latin typeface="Arial" panose="020B0604020202020204" pitchFamily="34" charset="0"/>
              <a:cs typeface="Arial" panose="020B0604020202020204" pitchFamily="34" charset="0"/>
            </a:endParaRPr>
          </a:p>
          <a:p>
            <a:pPr algn="just"/>
            <a:r>
              <a:rPr lang="es-ES" sz="2400" dirty="0">
                <a:latin typeface="Arial" panose="020B0604020202020204" pitchFamily="34" charset="0"/>
                <a:cs typeface="Arial" panose="020B0604020202020204" pitchFamily="34" charset="0"/>
              </a:rPr>
              <a:t> Un modelo, comparado con el sistema verdadero que representa, puede proporcionar información a costo más bajo y permitir el logro de un conocimiento más rápido de las condiciones que no se observan en la vida real.</a:t>
            </a:r>
            <a:r>
              <a:rPr lang="es-ES" sz="2400" dirty="0"/>
              <a:t> </a:t>
            </a:r>
            <a:endParaRPr lang="es-MX" sz="2400" dirty="0"/>
          </a:p>
        </p:txBody>
      </p:sp>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70892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083158" y="1934582"/>
            <a:ext cx="7772400" cy="285750"/>
          </a:xfrm>
          <a:noFill/>
          <a:ln/>
          <a:extLst>
            <a:ext uri="{91240B29-F687-4F45-9708-019B960494DF}">
              <a14:hiddenLine xmlns:a14="http://schemas.microsoft.com/office/drawing/2010/main" w="9525">
                <a:solidFill>
                  <a:srgbClr val="003366"/>
                </a:solidFill>
                <a:miter lim="800000"/>
                <a:headEnd/>
                <a:tailEnd/>
              </a14:hiddenLine>
            </a:ext>
          </a:extLst>
        </p:spPr>
        <p:txBody>
          <a:bodyPr>
            <a:normAutofit fontScale="90000"/>
          </a:bodyPr>
          <a:lstStyle/>
          <a:p>
            <a:pPr algn="ctr"/>
            <a:r>
              <a:rPr lang="es-ES" b="1" dirty="0">
                <a:latin typeface="Arial" panose="020B0604020202020204" pitchFamily="34" charset="0"/>
                <a:cs typeface="Arial" panose="020B0604020202020204" pitchFamily="34" charset="0"/>
              </a:rPr>
              <a:t>Modelos estáticos</a:t>
            </a:r>
          </a:p>
        </p:txBody>
      </p:sp>
      <p:sp>
        <p:nvSpPr>
          <p:cNvPr id="24579" name="Rectangle 3"/>
          <p:cNvSpPr>
            <a:spLocks noGrp="1" noChangeArrowheads="1"/>
          </p:cNvSpPr>
          <p:nvPr>
            <p:ph type="body" idx="1"/>
          </p:nvPr>
        </p:nvSpPr>
        <p:spPr>
          <a:xfrm>
            <a:off x="270457" y="2615484"/>
            <a:ext cx="11397803" cy="4114800"/>
          </a:xfrm>
          <a:noFill/>
          <a:extLst>
            <a:ext uri="{909E8E84-426E-40DD-AFC4-6F175D3DCCD1}">
              <a14:hiddenFill xmlns:a14="http://schemas.microsoft.com/office/drawing/2010/main">
                <a:solidFill>
                  <a:srgbClr val="993366"/>
                </a:solidFill>
              </a14:hiddenFill>
            </a:ext>
          </a:extLst>
        </p:spPr>
        <p:txBody>
          <a:bodyPr/>
          <a:lstStyle/>
          <a:p>
            <a:pPr algn="just">
              <a:buFont typeface="Symbol" panose="05050102010706020507" pitchFamily="18" charset="2"/>
              <a:buChar char="·"/>
            </a:pPr>
            <a:r>
              <a:rPr lang="es-ES" sz="2400" dirty="0">
                <a:latin typeface="Arial" panose="020B0604020202020204" pitchFamily="34" charset="0"/>
                <a:cs typeface="Arial" panose="020B0604020202020204" pitchFamily="34" charset="0"/>
              </a:rPr>
              <a:t>Los modelos estáticos describen un sistema, en términos de ecuaciones matemáticas, donde el efecto potencial de cada alterativa es evaluada a través de ecuaciones. La actuación del sistema es determinada sumando los efectos individuales. Los modelos estáticos ignoran las variaciones en el tiempo</a:t>
            </a:r>
          </a:p>
          <a:p>
            <a:pPr algn="just">
              <a:buFont typeface="Symbol" panose="05050102010706020507" pitchFamily="18" charset="2"/>
              <a:buChar char="·"/>
            </a:pPr>
            <a:endParaRPr lang="es-ES" sz="2400" dirty="0">
              <a:ea typeface="Arial Unicode MS" panose="020B0604020202020204" pitchFamily="34" charset="-128"/>
              <a:cs typeface="Arial Unicode MS" panose="020B0604020202020204" pitchFamily="34" charset="-128"/>
            </a:endParaRPr>
          </a:p>
          <a:p>
            <a:pPr algn="just">
              <a:buFont typeface="Symbol" panose="05050102010706020507" pitchFamily="18" charset="2"/>
              <a:buChar char="·"/>
            </a:pPr>
            <a:endParaRPr lang="es-ES" sz="2400" dirty="0">
              <a:ea typeface="Arial Unicode MS" panose="020B0604020202020204" pitchFamily="34" charset="-128"/>
              <a:cs typeface="Arial Unicode MS" panose="020B0604020202020204" pitchFamily="34" charset="-128"/>
            </a:endParaRPr>
          </a:p>
        </p:txBody>
      </p:sp>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57333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297112" y="1638368"/>
            <a:ext cx="7772400" cy="260350"/>
          </a:xfrm>
          <a:noFill/>
          <a:ln/>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9525">
                <a:solidFill>
                  <a:srgbClr val="003366"/>
                </a:solidFill>
                <a:miter lim="800000"/>
                <a:headEnd/>
                <a:tailEnd/>
              </a14:hiddenLine>
            </a:ext>
          </a:extLst>
        </p:spPr>
        <p:txBody>
          <a:bodyPr>
            <a:normAutofit fontScale="90000"/>
          </a:bodyPr>
          <a:lstStyle/>
          <a:p>
            <a:pPr algn="ctr"/>
            <a:r>
              <a:rPr lang="es-ES" b="1" dirty="0">
                <a:latin typeface="Arial" panose="020B0604020202020204" pitchFamily="34" charset="0"/>
                <a:cs typeface="Arial" panose="020B0604020202020204" pitchFamily="34" charset="0"/>
              </a:rPr>
              <a:t>Modelos dinámicos</a:t>
            </a:r>
          </a:p>
        </p:txBody>
      </p:sp>
      <p:sp>
        <p:nvSpPr>
          <p:cNvPr id="25603" name="Rectangle 3"/>
          <p:cNvSpPr>
            <a:spLocks noGrp="1" noChangeArrowheads="1"/>
          </p:cNvSpPr>
          <p:nvPr>
            <p:ph type="body" idx="1"/>
          </p:nvPr>
        </p:nvSpPr>
        <p:spPr>
          <a:xfrm>
            <a:off x="761351" y="2301271"/>
            <a:ext cx="10843923" cy="4114800"/>
          </a:xfrm>
          <a:noFill/>
          <a:ln/>
          <a:extLst>
            <a:ext uri="{91240B29-F687-4F45-9708-019B960494DF}">
              <a14:hiddenLine xmlns:a14="http://schemas.microsoft.com/office/drawing/2010/main" w="9525">
                <a:solidFill>
                  <a:srgbClr val="003366"/>
                </a:solidFill>
                <a:miter lim="800000"/>
                <a:headEnd/>
                <a:tailEnd/>
              </a14:hiddenLine>
            </a:ext>
          </a:extLst>
        </p:spPr>
        <p:txBody>
          <a:bodyPr>
            <a:normAutofit/>
          </a:bodyPr>
          <a:lstStyle/>
          <a:p>
            <a:pPr algn="just">
              <a:lnSpc>
                <a:spcPct val="80000"/>
              </a:lnSpc>
            </a:pPr>
            <a:r>
              <a:rPr lang="es-ES" sz="2000" dirty="0">
                <a:latin typeface="Arial" panose="020B0604020202020204" pitchFamily="34" charset="0"/>
                <a:cs typeface="Arial" panose="020B0604020202020204" pitchFamily="34" charset="0"/>
              </a:rPr>
              <a:t>Los modelos dinámicos son una representación de la conducta dinámica de un sistema</a:t>
            </a:r>
          </a:p>
          <a:p>
            <a:pPr algn="just">
              <a:lnSpc>
                <a:spcPct val="80000"/>
              </a:lnSpc>
            </a:pPr>
            <a:endParaRPr lang="es-ES" sz="2000" dirty="0">
              <a:latin typeface="Arial" panose="020B0604020202020204" pitchFamily="34" charset="0"/>
              <a:cs typeface="Arial" panose="020B0604020202020204" pitchFamily="34" charset="0"/>
            </a:endParaRPr>
          </a:p>
          <a:p>
            <a:pPr algn="just">
              <a:lnSpc>
                <a:spcPct val="80000"/>
              </a:lnSpc>
            </a:pPr>
            <a:r>
              <a:rPr lang="es-ES" sz="2000" dirty="0">
                <a:latin typeface="Arial" panose="020B0604020202020204" pitchFamily="34" charset="0"/>
                <a:cs typeface="Arial" panose="020B0604020202020204" pitchFamily="34" charset="0"/>
              </a:rPr>
              <a:t>Mientras un modelo estático involucra la aplicación de una sola ecuación, los modelos dinámicos, por otro lado, son reiterativos. </a:t>
            </a:r>
          </a:p>
          <a:p>
            <a:pPr algn="just">
              <a:lnSpc>
                <a:spcPct val="80000"/>
              </a:lnSpc>
            </a:pPr>
            <a:endParaRPr lang="es-ES" sz="2000" dirty="0">
              <a:latin typeface="Arial" panose="020B0604020202020204" pitchFamily="34" charset="0"/>
              <a:cs typeface="Arial" panose="020B0604020202020204" pitchFamily="34" charset="0"/>
            </a:endParaRPr>
          </a:p>
          <a:p>
            <a:pPr algn="just">
              <a:lnSpc>
                <a:spcPct val="80000"/>
              </a:lnSpc>
            </a:pPr>
            <a:r>
              <a:rPr lang="es-ES" sz="2000" dirty="0">
                <a:latin typeface="Arial" panose="020B0604020202020204" pitchFamily="34" charset="0"/>
                <a:cs typeface="Arial" panose="020B0604020202020204" pitchFamily="34" charset="0"/>
              </a:rPr>
              <a:t>Los modelo dinámicos constantemente aplican  sus ecuaciones considerando cambios de tiempo.    </a:t>
            </a:r>
          </a:p>
          <a:p>
            <a:pPr algn="just">
              <a:lnSpc>
                <a:spcPct val="80000"/>
              </a:lnSpc>
            </a:pPr>
            <a:endParaRPr lang="es-ES" sz="2000" dirty="0">
              <a:latin typeface="Arial" panose="020B0604020202020204" pitchFamily="34" charset="0"/>
              <a:cs typeface="Arial" panose="020B0604020202020204" pitchFamily="34" charset="0"/>
            </a:endParaRPr>
          </a:p>
          <a:p>
            <a:pPr>
              <a:lnSpc>
                <a:spcPct val="80000"/>
              </a:lnSpc>
            </a:pPr>
            <a:r>
              <a:rPr lang="es-ES_tradnl" sz="2000" dirty="0"/>
              <a:t>La característica fundamental que interesa considerar es la evolución del sistema en el tiempo.</a:t>
            </a:r>
          </a:p>
          <a:p>
            <a:pPr>
              <a:lnSpc>
                <a:spcPct val="80000"/>
              </a:lnSpc>
            </a:pPr>
            <a:endParaRPr lang="es-ES_tradnl" sz="2000" dirty="0"/>
          </a:p>
          <a:p>
            <a:pPr>
              <a:lnSpc>
                <a:spcPct val="80000"/>
              </a:lnSpc>
            </a:pPr>
            <a:r>
              <a:rPr lang="es-ES_tradnl" sz="2000" dirty="0"/>
              <a:t>Determinar las interacciones que permiten observar su evolución.</a:t>
            </a:r>
          </a:p>
          <a:p>
            <a:pPr algn="just">
              <a:lnSpc>
                <a:spcPct val="80000"/>
              </a:lnSpc>
              <a:buFontTx/>
              <a:buNone/>
            </a:pPr>
            <a:endParaRPr lang="es-ES" sz="2000" dirty="0">
              <a:ea typeface="Arial Unicode MS" panose="020B0604020202020204" pitchFamily="34" charset="-128"/>
              <a:cs typeface="Arial Unicode MS" panose="020B0604020202020204" pitchFamily="34" charset="-128"/>
            </a:endParaRPr>
          </a:p>
        </p:txBody>
      </p:sp>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90838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992313" y="1645590"/>
            <a:ext cx="8229600" cy="473075"/>
          </a:xfrm>
        </p:spPr>
        <p:txBody>
          <a:bodyPr>
            <a:normAutofit fontScale="90000"/>
          </a:bodyPr>
          <a:lstStyle/>
          <a:p>
            <a:pPr algn="ctr"/>
            <a:r>
              <a:rPr lang="es-MX" b="1" dirty="0">
                <a:latin typeface="Arial" panose="020B0604020202020204" pitchFamily="34" charset="0"/>
              </a:rPr>
              <a:t>Construcción de un modelo de Dinámica de sistemas</a:t>
            </a:r>
          </a:p>
        </p:txBody>
      </p:sp>
      <p:sp>
        <p:nvSpPr>
          <p:cNvPr id="48131" name="Rectangle 3"/>
          <p:cNvSpPr>
            <a:spLocks noGrp="1" noChangeArrowheads="1"/>
          </p:cNvSpPr>
          <p:nvPr>
            <p:ph type="body" idx="1"/>
          </p:nvPr>
        </p:nvSpPr>
        <p:spPr>
          <a:xfrm>
            <a:off x="1992313" y="2527569"/>
            <a:ext cx="8229600" cy="4114800"/>
          </a:xfrm>
        </p:spPr>
        <p:txBody>
          <a:bodyPr/>
          <a:lstStyle/>
          <a:p>
            <a:r>
              <a:rPr lang="es-MX" sz="2400" b="1" dirty="0"/>
              <a:t>Conceptualización</a:t>
            </a:r>
          </a:p>
          <a:p>
            <a:endParaRPr lang="es-MX" sz="2400" dirty="0"/>
          </a:p>
          <a:p>
            <a:r>
              <a:rPr lang="es-MX" sz="2400" dirty="0"/>
              <a:t>Formulación</a:t>
            </a:r>
          </a:p>
          <a:p>
            <a:endParaRPr lang="es-MX" sz="2400" dirty="0"/>
          </a:p>
          <a:p>
            <a:r>
              <a:rPr lang="es-MX" sz="2400" dirty="0"/>
              <a:t>Prueba</a:t>
            </a:r>
          </a:p>
          <a:p>
            <a:endParaRPr lang="es-MX" sz="2400" dirty="0"/>
          </a:p>
          <a:p>
            <a:r>
              <a:rPr lang="es-MX" sz="2400" dirty="0"/>
              <a:t>Implementación</a:t>
            </a:r>
          </a:p>
        </p:txBody>
      </p:sp>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72645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1049</Words>
  <Application>Microsoft Office PowerPoint</Application>
  <PresentationFormat>Panorámica</PresentationFormat>
  <Paragraphs>167</Paragraphs>
  <Slides>23</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23</vt:i4>
      </vt:variant>
    </vt:vector>
  </HeadingPairs>
  <TitlesOfParts>
    <vt:vector size="30" baseType="lpstr">
      <vt:lpstr>Arial Unicode MS</vt:lpstr>
      <vt:lpstr>Arial</vt:lpstr>
      <vt:lpstr>Calibri</vt:lpstr>
      <vt:lpstr>Calibri Light</vt:lpstr>
      <vt:lpstr>Symbol</vt:lpstr>
      <vt:lpstr>Tahoma</vt:lpstr>
      <vt:lpstr>Tema de Office</vt:lpstr>
      <vt:lpstr>Presentación de PowerPoint</vt:lpstr>
      <vt:lpstr>Sistema</vt:lpstr>
      <vt:lpstr>Sistemas abiertos y de retroalimentación</vt:lpstr>
      <vt:lpstr>Sistemas abiertos y de retroalimentación</vt:lpstr>
      <vt:lpstr>Retroalimentación positiva y negativa</vt:lpstr>
      <vt:lpstr>Modelos y toma de decisiones</vt:lpstr>
      <vt:lpstr>Modelos estáticos</vt:lpstr>
      <vt:lpstr>Modelos dinámicos</vt:lpstr>
      <vt:lpstr>Construcción de un modelo de Dinámica de sistemas</vt:lpstr>
      <vt:lpstr>Conceptualización</vt:lpstr>
      <vt:lpstr>Formulación</vt:lpstr>
      <vt:lpstr>Prueba</vt:lpstr>
      <vt:lpstr>Implementación</vt:lpstr>
      <vt:lpstr>Ejemplo de modelación y simulación</vt:lpstr>
      <vt:lpstr>Productividad humana </vt:lpstr>
      <vt:lpstr>DS en la estrategia de calidad</vt:lpstr>
      <vt:lpstr>Estrategia de DS vs. Enfoque de episodios</vt:lpstr>
      <vt:lpstr>Estrategia de DS</vt:lpstr>
      <vt:lpstr>Estrategia de DS</vt:lpstr>
      <vt:lpstr>Estrategia de DS</vt:lpstr>
      <vt:lpstr>Conclusión </vt:lpstr>
      <vt:lpstr>Presentación de PowerPoint</vt:lpstr>
      <vt:lpstr>Presentación de PowerPoint</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BEFIIS</dc:creator>
  <cp:lastModifiedBy>jjjjjjjjjjjjjjjjjjjj</cp:lastModifiedBy>
  <cp:revision>33</cp:revision>
  <dcterms:created xsi:type="dcterms:W3CDTF">2019-03-20T14:48:49Z</dcterms:created>
  <dcterms:modified xsi:type="dcterms:W3CDTF">2019-04-08T01:31:20Z</dcterms:modified>
</cp:coreProperties>
</file>