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59" r:id="rId3"/>
    <p:sldId id="256" r:id="rId4"/>
    <p:sldId id="257" r:id="rId5"/>
    <p:sldId id="260" r:id="rId6"/>
    <p:sldId id="261" r:id="rId7"/>
    <p:sldId id="262" r:id="rId8"/>
    <p:sldId id="263" r:id="rId9"/>
    <p:sldId id="265" r:id="rId10"/>
    <p:sldId id="276"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12EC8-B3F4-49C2-AA0C-A9DDC290F234}" type="datetimeFigureOut">
              <a:rPr lang="es-PE" smtClean="0"/>
              <a:t>25/05/2020</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BDD96-A32C-45EA-BD67-1ACE4F17747C}" type="slidenum">
              <a:rPr lang="es-PE" smtClean="0"/>
              <a:t>‹Nº›</a:t>
            </a:fld>
            <a:endParaRPr lang="es-PE"/>
          </a:p>
        </p:txBody>
      </p:sp>
    </p:spTree>
    <p:extLst>
      <p:ext uri="{BB962C8B-B14F-4D97-AF65-F5344CB8AC3E}">
        <p14:creationId xmlns:p14="http://schemas.microsoft.com/office/powerpoint/2010/main" val="4224708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5" name="Marcador de encabezado 4"/>
          <p:cNvSpPr>
            <a:spLocks noGrp="1"/>
          </p:cNvSpPr>
          <p:nvPr>
            <p:ph type="hdr" sz="quarter" idx="10"/>
          </p:nvPr>
        </p:nvSpPr>
        <p:spPr/>
        <p:txBody>
          <a:bodyPr/>
          <a:lstStyle/>
          <a:p>
            <a:endParaRPr lang="es-PE"/>
          </a:p>
        </p:txBody>
      </p:sp>
    </p:spTree>
    <p:extLst>
      <p:ext uri="{BB962C8B-B14F-4D97-AF65-F5344CB8AC3E}">
        <p14:creationId xmlns:p14="http://schemas.microsoft.com/office/powerpoint/2010/main" val="211891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F6DF3E13-EBB7-4BB8-8219-26710335AE07}" type="datetimeFigureOut">
              <a:rPr lang="es-PE" smtClean="0"/>
              <a:t>25/05/2020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8AC90E-A594-4C2E-8249-2022E0710FBA}" type="slidenum">
              <a:rPr lang="es-PE" smtClean="0"/>
              <a:t>‹Nº›</a:t>
            </a:fld>
            <a:endParaRPr lang="es-PE"/>
          </a:p>
        </p:txBody>
      </p:sp>
    </p:spTree>
    <p:extLst>
      <p:ext uri="{BB962C8B-B14F-4D97-AF65-F5344CB8AC3E}">
        <p14:creationId xmlns:p14="http://schemas.microsoft.com/office/powerpoint/2010/main" val="220754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6DF3E13-EBB7-4BB8-8219-26710335AE07}" type="datetimeFigureOut">
              <a:rPr lang="es-PE" smtClean="0"/>
              <a:t>25/05/2020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8AC90E-A594-4C2E-8249-2022E0710FBA}" type="slidenum">
              <a:rPr lang="es-PE" smtClean="0"/>
              <a:t>‹Nº›</a:t>
            </a:fld>
            <a:endParaRPr lang="es-PE"/>
          </a:p>
        </p:txBody>
      </p:sp>
    </p:spTree>
    <p:extLst>
      <p:ext uri="{BB962C8B-B14F-4D97-AF65-F5344CB8AC3E}">
        <p14:creationId xmlns:p14="http://schemas.microsoft.com/office/powerpoint/2010/main" val="408458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6DF3E13-EBB7-4BB8-8219-26710335AE07}" type="datetimeFigureOut">
              <a:rPr lang="es-PE" smtClean="0"/>
              <a:t>25/05/2020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8AC90E-A594-4C2E-8249-2022E0710FBA}" type="slidenum">
              <a:rPr lang="es-PE" smtClean="0"/>
              <a:t>‹Nº›</a:t>
            </a:fld>
            <a:endParaRPr lang="es-PE"/>
          </a:p>
        </p:txBody>
      </p:sp>
    </p:spTree>
    <p:extLst>
      <p:ext uri="{BB962C8B-B14F-4D97-AF65-F5344CB8AC3E}">
        <p14:creationId xmlns:p14="http://schemas.microsoft.com/office/powerpoint/2010/main" val="305238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4437112"/>
            <a:ext cx="10363200" cy="648072"/>
          </a:xfrm>
        </p:spPr>
        <p:txBody>
          <a:bodyPr/>
          <a:lstStyle>
            <a:lvl1pPr>
              <a:defRPr sz="2400">
                <a:solidFill>
                  <a:schemeClr val="bg1"/>
                </a:solidFill>
              </a:defRPr>
            </a:lvl1pPr>
          </a:lstStyle>
          <a:p>
            <a:pPr lvl="0"/>
            <a:r>
              <a:rPr lang="es-ES" noProof="0" dirty="0" smtClean="0"/>
              <a:t>Haga clic para modificar el estilo de título del patrón</a:t>
            </a:r>
          </a:p>
        </p:txBody>
      </p:sp>
    </p:spTree>
    <p:extLst>
      <p:ext uri="{BB962C8B-B14F-4D97-AF65-F5344CB8AC3E}">
        <p14:creationId xmlns:p14="http://schemas.microsoft.com/office/powerpoint/2010/main" val="221437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6DF3E13-EBB7-4BB8-8219-26710335AE07}" type="datetimeFigureOut">
              <a:rPr lang="es-PE" smtClean="0"/>
              <a:t>25/05/2020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8AC90E-A594-4C2E-8249-2022E0710FBA}" type="slidenum">
              <a:rPr lang="es-PE" smtClean="0"/>
              <a:t>‹Nº›</a:t>
            </a:fld>
            <a:endParaRPr lang="es-PE"/>
          </a:p>
        </p:txBody>
      </p:sp>
    </p:spTree>
    <p:extLst>
      <p:ext uri="{BB962C8B-B14F-4D97-AF65-F5344CB8AC3E}">
        <p14:creationId xmlns:p14="http://schemas.microsoft.com/office/powerpoint/2010/main" val="89798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F6DF3E13-EBB7-4BB8-8219-26710335AE07}" type="datetimeFigureOut">
              <a:rPr lang="es-PE" smtClean="0"/>
              <a:t>25/05/2020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8AC90E-A594-4C2E-8249-2022E0710FBA}" type="slidenum">
              <a:rPr lang="es-PE" smtClean="0"/>
              <a:t>‹Nº›</a:t>
            </a:fld>
            <a:endParaRPr lang="es-PE"/>
          </a:p>
        </p:txBody>
      </p:sp>
    </p:spTree>
    <p:extLst>
      <p:ext uri="{BB962C8B-B14F-4D97-AF65-F5344CB8AC3E}">
        <p14:creationId xmlns:p14="http://schemas.microsoft.com/office/powerpoint/2010/main" val="91822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F6DF3E13-EBB7-4BB8-8219-26710335AE07}" type="datetimeFigureOut">
              <a:rPr lang="es-PE" smtClean="0"/>
              <a:t>25/05/2020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8AC90E-A594-4C2E-8249-2022E0710FBA}" type="slidenum">
              <a:rPr lang="es-PE" smtClean="0"/>
              <a:t>‹Nº›</a:t>
            </a:fld>
            <a:endParaRPr lang="es-PE"/>
          </a:p>
        </p:txBody>
      </p:sp>
    </p:spTree>
    <p:extLst>
      <p:ext uri="{BB962C8B-B14F-4D97-AF65-F5344CB8AC3E}">
        <p14:creationId xmlns:p14="http://schemas.microsoft.com/office/powerpoint/2010/main" val="192817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F6DF3E13-EBB7-4BB8-8219-26710335AE07}" type="datetimeFigureOut">
              <a:rPr lang="es-PE" smtClean="0"/>
              <a:t>25/05/2020</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7F8AC90E-A594-4C2E-8249-2022E0710FBA}" type="slidenum">
              <a:rPr lang="es-PE" smtClean="0"/>
              <a:t>‹Nº›</a:t>
            </a:fld>
            <a:endParaRPr lang="es-PE"/>
          </a:p>
        </p:txBody>
      </p:sp>
    </p:spTree>
    <p:extLst>
      <p:ext uri="{BB962C8B-B14F-4D97-AF65-F5344CB8AC3E}">
        <p14:creationId xmlns:p14="http://schemas.microsoft.com/office/powerpoint/2010/main" val="27909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F6DF3E13-EBB7-4BB8-8219-26710335AE07}" type="datetimeFigureOut">
              <a:rPr lang="es-PE" smtClean="0"/>
              <a:t>25/05/2020</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7F8AC90E-A594-4C2E-8249-2022E0710FBA}" type="slidenum">
              <a:rPr lang="es-PE" smtClean="0"/>
              <a:t>‹Nº›</a:t>
            </a:fld>
            <a:endParaRPr lang="es-PE"/>
          </a:p>
        </p:txBody>
      </p:sp>
    </p:spTree>
    <p:extLst>
      <p:ext uri="{BB962C8B-B14F-4D97-AF65-F5344CB8AC3E}">
        <p14:creationId xmlns:p14="http://schemas.microsoft.com/office/powerpoint/2010/main" val="245132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6DF3E13-EBB7-4BB8-8219-26710335AE07}" type="datetimeFigureOut">
              <a:rPr lang="es-PE" smtClean="0"/>
              <a:t>25/05/2020</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7F8AC90E-A594-4C2E-8249-2022E0710FBA}" type="slidenum">
              <a:rPr lang="es-PE" smtClean="0"/>
              <a:t>‹Nº›</a:t>
            </a:fld>
            <a:endParaRPr lang="es-PE"/>
          </a:p>
        </p:txBody>
      </p:sp>
    </p:spTree>
    <p:extLst>
      <p:ext uri="{BB962C8B-B14F-4D97-AF65-F5344CB8AC3E}">
        <p14:creationId xmlns:p14="http://schemas.microsoft.com/office/powerpoint/2010/main" val="196326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6DF3E13-EBB7-4BB8-8219-26710335AE07}" type="datetimeFigureOut">
              <a:rPr lang="es-PE" smtClean="0"/>
              <a:t>25/05/2020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8AC90E-A594-4C2E-8249-2022E0710FBA}" type="slidenum">
              <a:rPr lang="es-PE" smtClean="0"/>
              <a:t>‹Nº›</a:t>
            </a:fld>
            <a:endParaRPr lang="es-PE"/>
          </a:p>
        </p:txBody>
      </p:sp>
    </p:spTree>
    <p:extLst>
      <p:ext uri="{BB962C8B-B14F-4D97-AF65-F5344CB8AC3E}">
        <p14:creationId xmlns:p14="http://schemas.microsoft.com/office/powerpoint/2010/main" val="204229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6DF3E13-EBB7-4BB8-8219-26710335AE07}" type="datetimeFigureOut">
              <a:rPr lang="es-PE" smtClean="0"/>
              <a:t>25/05/2020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8AC90E-A594-4C2E-8249-2022E0710FBA}" type="slidenum">
              <a:rPr lang="es-PE" smtClean="0"/>
              <a:t>‹Nº›</a:t>
            </a:fld>
            <a:endParaRPr lang="es-PE"/>
          </a:p>
        </p:txBody>
      </p:sp>
    </p:spTree>
    <p:extLst>
      <p:ext uri="{BB962C8B-B14F-4D97-AF65-F5344CB8AC3E}">
        <p14:creationId xmlns:p14="http://schemas.microsoft.com/office/powerpoint/2010/main" val="150760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F3E13-EBB7-4BB8-8219-26710335AE07}" type="datetimeFigureOut">
              <a:rPr lang="es-PE" smtClean="0"/>
              <a:t>25/05/2020</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AC90E-A594-4C2E-8249-2022E0710FBA}" type="slidenum">
              <a:rPr lang="es-PE" smtClean="0"/>
              <a:t>‹Nº›</a:t>
            </a:fld>
            <a:endParaRPr lang="es-PE"/>
          </a:p>
        </p:txBody>
      </p:sp>
    </p:spTree>
    <p:extLst>
      <p:ext uri="{BB962C8B-B14F-4D97-AF65-F5344CB8AC3E}">
        <p14:creationId xmlns:p14="http://schemas.microsoft.com/office/powerpoint/2010/main" val="3796598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uadroTexto 1"/>
          <p:cNvSpPr txBox="1">
            <a:spLocks noChangeArrowheads="1"/>
          </p:cNvSpPr>
          <p:nvPr/>
        </p:nvSpPr>
        <p:spPr bwMode="auto">
          <a:xfrm>
            <a:off x="9754366" y="5608419"/>
            <a:ext cx="11493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ts val="1850"/>
              </a:lnSpc>
              <a:spcBef>
                <a:spcPct val="0"/>
              </a:spcBef>
              <a:buNone/>
            </a:pPr>
            <a:r>
              <a:rPr lang="es-PE" altLang="es-ES" sz="1200" dirty="0">
                <a:solidFill>
                  <a:schemeClr val="bg1"/>
                </a:solidFill>
              </a:rPr>
              <a:t>2019-I</a:t>
            </a:r>
          </a:p>
          <a:p>
            <a:pPr>
              <a:lnSpc>
                <a:spcPts val="1850"/>
              </a:lnSpc>
              <a:spcBef>
                <a:spcPct val="0"/>
              </a:spcBef>
              <a:buNone/>
            </a:pPr>
            <a:r>
              <a:rPr lang="es-PE" altLang="es-ES" sz="1200" dirty="0" smtClean="0">
                <a:solidFill>
                  <a:schemeClr val="bg1"/>
                </a:solidFill>
              </a:rPr>
              <a:t>9</a:t>
            </a:r>
            <a:endParaRPr lang="es-PE" altLang="es-ES" sz="1200" dirty="0">
              <a:solidFill>
                <a:schemeClr val="bg1"/>
              </a:solidFill>
            </a:endParaRPr>
          </a:p>
          <a:p>
            <a:pPr>
              <a:lnSpc>
                <a:spcPts val="1850"/>
              </a:lnSpc>
              <a:spcBef>
                <a:spcPct val="0"/>
              </a:spcBef>
              <a:buNone/>
            </a:pPr>
            <a:r>
              <a:rPr lang="es-PE" altLang="es-ES" sz="1200" dirty="0">
                <a:solidFill>
                  <a:schemeClr val="bg1"/>
                </a:solidFill>
              </a:rPr>
              <a:t>I</a:t>
            </a:r>
          </a:p>
        </p:txBody>
      </p:sp>
      <p:grpSp>
        <p:nvGrpSpPr>
          <p:cNvPr id="8" name="Grupo 7"/>
          <p:cNvGrpSpPr/>
          <p:nvPr/>
        </p:nvGrpSpPr>
        <p:grpSpPr>
          <a:xfrm>
            <a:off x="0" y="0"/>
            <a:ext cx="12192000" cy="6858000"/>
            <a:chOff x="0" y="0"/>
            <a:chExt cx="12192000" cy="6858000"/>
          </a:xfrm>
        </p:grpSpPr>
        <p:sp>
          <p:nvSpPr>
            <p:cNvPr id="7" name="Rectángulo 6"/>
            <p:cNvSpPr/>
            <p:nvPr/>
          </p:nvSpPr>
          <p:spPr>
            <a:xfrm>
              <a:off x="0" y="4051739"/>
              <a:ext cx="12192000" cy="135147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0" y="0"/>
              <a:ext cx="12192000" cy="2033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Picture 6" descr="Resultado de imagen para universidad nacional hermilio valdiz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9924"/>
              <a:ext cx="571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0" y="5391807"/>
              <a:ext cx="12192000" cy="146619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1" name="1 Título"/>
          <p:cNvSpPr txBox="1">
            <a:spLocks/>
          </p:cNvSpPr>
          <p:nvPr/>
        </p:nvSpPr>
        <p:spPr>
          <a:xfrm>
            <a:off x="824295" y="5528516"/>
            <a:ext cx="3773463"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s-PE" altLang="es-ES" b="1" dirty="0" smtClean="0"/>
              <a:t>Escuela Profesional </a:t>
            </a:r>
          </a:p>
          <a:p>
            <a:r>
              <a:rPr lang="es-PE" altLang="es-ES" b="1" dirty="0" smtClean="0"/>
              <a:t>de Ingeniería de Sistemas </a:t>
            </a:r>
            <a:endParaRPr lang="es-ES" altLang="es-ES" b="1" dirty="0" smtClean="0"/>
          </a:p>
        </p:txBody>
      </p:sp>
      <p:sp>
        <p:nvSpPr>
          <p:cNvPr id="12" name="2 Subtítulo"/>
          <p:cNvSpPr txBox="1">
            <a:spLocks/>
          </p:cNvSpPr>
          <p:nvPr/>
        </p:nvSpPr>
        <p:spPr>
          <a:xfrm>
            <a:off x="3708309" y="4606980"/>
            <a:ext cx="4775379" cy="529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altLang="es-ES" sz="2000" b="1" dirty="0" smtClean="0">
                <a:solidFill>
                  <a:schemeClr val="accent1">
                    <a:lumMod val="50000"/>
                  </a:schemeClr>
                </a:solidFill>
              </a:rPr>
              <a:t>Docente</a:t>
            </a:r>
            <a:r>
              <a:rPr lang="es-PE" altLang="es-ES" sz="2000" b="1" dirty="0" smtClean="0">
                <a:solidFill>
                  <a:schemeClr val="accent1">
                    <a:lumMod val="50000"/>
                  </a:schemeClr>
                </a:solidFill>
              </a:rPr>
              <a:t>: Mg. Jimmy </a:t>
            </a:r>
            <a:r>
              <a:rPr lang="es-PE" altLang="es-ES" sz="2000" b="1" dirty="0" err="1" smtClean="0">
                <a:solidFill>
                  <a:schemeClr val="accent1">
                    <a:lumMod val="50000"/>
                  </a:schemeClr>
                </a:solidFill>
              </a:rPr>
              <a:t>Grover</a:t>
            </a:r>
            <a:r>
              <a:rPr lang="es-PE" altLang="es-ES" sz="2000" b="1" dirty="0" smtClean="0">
                <a:solidFill>
                  <a:schemeClr val="accent1">
                    <a:lumMod val="50000"/>
                  </a:schemeClr>
                </a:solidFill>
              </a:rPr>
              <a:t> Flores Vidal </a:t>
            </a:r>
            <a:endParaRPr lang="es-ES" altLang="es-ES" sz="2000" b="1" dirty="0">
              <a:solidFill>
                <a:schemeClr val="accent1">
                  <a:lumMod val="50000"/>
                </a:schemeClr>
              </a:solidFill>
            </a:endParaRPr>
          </a:p>
        </p:txBody>
      </p:sp>
      <p:sp>
        <p:nvSpPr>
          <p:cNvPr id="14" name="1 Título"/>
          <p:cNvSpPr txBox="1">
            <a:spLocks/>
          </p:cNvSpPr>
          <p:nvPr/>
        </p:nvSpPr>
        <p:spPr>
          <a:xfrm>
            <a:off x="3884657" y="4078189"/>
            <a:ext cx="4422682" cy="64928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s-PE" altLang="es-ES" b="1" dirty="0" smtClean="0">
                <a:solidFill>
                  <a:schemeClr val="accent1">
                    <a:lumMod val="50000"/>
                  </a:schemeClr>
                </a:solidFill>
              </a:rPr>
              <a:t>Tema: MODELAMIENTO DE SISTEMAS </a:t>
            </a:r>
            <a:endParaRPr lang="es-ES" altLang="es-ES" b="1" dirty="0" smtClean="0">
              <a:solidFill>
                <a:schemeClr val="accent1">
                  <a:lumMod val="50000"/>
                </a:schemeClr>
              </a:solidFill>
            </a:endParaRPr>
          </a:p>
        </p:txBody>
      </p:sp>
    </p:spTree>
    <p:extLst>
      <p:ext uri="{BB962C8B-B14F-4D97-AF65-F5344CB8AC3E}">
        <p14:creationId xmlns:p14="http://schemas.microsoft.com/office/powerpoint/2010/main" val="1253912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0" y="-1"/>
            <a:ext cx="12192001" cy="1125265"/>
            <a:chOff x="0" y="-1"/>
            <a:chExt cx="12192001" cy="1125265"/>
          </a:xfrm>
        </p:grpSpPr>
        <p:grpSp>
          <p:nvGrpSpPr>
            <p:cNvPr id="3" name="Grupo 2"/>
            <p:cNvGrpSpPr/>
            <p:nvPr/>
          </p:nvGrpSpPr>
          <p:grpSpPr>
            <a:xfrm>
              <a:off x="0" y="-1"/>
              <a:ext cx="12192001" cy="1125265"/>
              <a:chOff x="0" y="-1"/>
              <a:chExt cx="12192001" cy="1125265"/>
            </a:xfrm>
          </p:grpSpPr>
          <p:sp>
            <p:nvSpPr>
              <p:cNvPr id="5" name="Rectángulo 4"/>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7"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4"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837386" y="1797213"/>
            <a:ext cx="2517228" cy="263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5117429" y="4624005"/>
            <a:ext cx="20598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s-ES" altLang="es-ES" sz="2800" b="1">
                <a:solidFill>
                  <a:srgbClr val="AA1B51"/>
                </a:solidFill>
              </a:rPr>
              <a:t>¡Gracias!</a:t>
            </a:r>
          </a:p>
        </p:txBody>
      </p:sp>
    </p:spTree>
    <p:extLst>
      <p:ext uri="{BB962C8B-B14F-4D97-AF65-F5344CB8AC3E}">
        <p14:creationId xmlns:p14="http://schemas.microsoft.com/office/powerpoint/2010/main" val="93346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ángulo 2"/>
          <p:cNvSpPr/>
          <p:nvPr/>
        </p:nvSpPr>
        <p:spPr>
          <a:xfrm>
            <a:off x="982049" y="1769395"/>
            <a:ext cx="10116875" cy="4801314"/>
          </a:xfrm>
          <a:prstGeom prst="rect">
            <a:avLst/>
          </a:prstGeom>
        </p:spPr>
        <p:txBody>
          <a:bodyPr wrap="square">
            <a:spAutoFit/>
          </a:bodyPr>
          <a:lstStyle/>
          <a:p>
            <a:pPr algn="ctr"/>
            <a:r>
              <a:rPr lang="es-PE" sz="3200" b="1" dirty="0"/>
              <a:t>DIAGRAMAS CAUSALES </a:t>
            </a:r>
            <a:endParaRPr lang="es-PE" sz="3200" b="1" dirty="0" smtClean="0"/>
          </a:p>
          <a:p>
            <a:endParaRPr lang="es-PE" dirty="0"/>
          </a:p>
          <a:p>
            <a:pPr algn="just"/>
            <a:r>
              <a:rPr lang="es-PE" sz="3200" dirty="0" smtClean="0"/>
              <a:t>El </a:t>
            </a:r>
            <a:r>
              <a:rPr lang="es-PE" sz="3200" dirty="0"/>
              <a:t>conjunto de los elementos que tienen relación con un problema en estudio y permiten en principio explicar el comportamiento observado, junto con las relaciones entre ellos, en muchos casos de retroalimentación, forman el Sistema. </a:t>
            </a:r>
            <a:endParaRPr lang="es-PE" sz="3200" dirty="0" smtClean="0"/>
          </a:p>
          <a:p>
            <a:pPr algn="just"/>
            <a:endParaRPr lang="es-PE" sz="3200" dirty="0" smtClean="0"/>
          </a:p>
          <a:p>
            <a:pPr algn="just"/>
            <a:r>
              <a:rPr lang="es-PE" sz="3200" dirty="0" smtClean="0"/>
              <a:t>El </a:t>
            </a:r>
            <a:r>
              <a:rPr lang="es-PE" sz="3200" dirty="0"/>
              <a:t>Diagrama Causal es un diagrama que recoge los elementos clave del Sistema y las relaciones entre ellos.</a:t>
            </a:r>
          </a:p>
        </p:txBody>
      </p:sp>
    </p:spTree>
    <p:extLst>
      <p:ext uri="{BB962C8B-B14F-4D97-AF65-F5344CB8AC3E}">
        <p14:creationId xmlns:p14="http://schemas.microsoft.com/office/powerpoint/2010/main" val="530446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1"/>
            <a:ext cx="12192001" cy="1125265"/>
            <a:chOff x="0" y="-1"/>
            <a:chExt cx="12192001" cy="1125265"/>
          </a:xfrm>
        </p:grpSpPr>
        <p:grpSp>
          <p:nvGrpSpPr>
            <p:cNvPr id="7" name="Grupo 6"/>
            <p:cNvGrpSpPr/>
            <p:nvPr/>
          </p:nvGrpSpPr>
          <p:grpSpPr>
            <a:xfrm>
              <a:off x="0" y="-1"/>
              <a:ext cx="12192001" cy="1125265"/>
              <a:chOff x="0" y="-1"/>
              <a:chExt cx="12192001" cy="1125265"/>
            </a:xfrm>
          </p:grpSpPr>
          <p:sp>
            <p:nvSpPr>
              <p:cNvPr id="9" name="Rectángulo 8"/>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11"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8"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ángulo 1"/>
          <p:cNvSpPr/>
          <p:nvPr/>
        </p:nvSpPr>
        <p:spPr>
          <a:xfrm>
            <a:off x="982049" y="1585303"/>
            <a:ext cx="10116876" cy="4801314"/>
          </a:xfrm>
          <a:prstGeom prst="rect">
            <a:avLst/>
          </a:prstGeom>
        </p:spPr>
        <p:txBody>
          <a:bodyPr wrap="square">
            <a:spAutoFit/>
          </a:bodyPr>
          <a:lstStyle/>
          <a:p>
            <a:pPr algn="ctr"/>
            <a:r>
              <a:rPr lang="es-PE" dirty="0"/>
              <a:t>RELACIONES </a:t>
            </a:r>
            <a:r>
              <a:rPr lang="es-PE" dirty="0" smtClean="0"/>
              <a:t>CAUSALES</a:t>
            </a:r>
          </a:p>
          <a:p>
            <a:endParaRPr lang="es-PE" dirty="0" smtClean="0"/>
          </a:p>
          <a:p>
            <a:pPr algn="just"/>
            <a:r>
              <a:rPr lang="es-PE" dirty="0" smtClean="0"/>
              <a:t> </a:t>
            </a:r>
            <a:r>
              <a:rPr lang="es-PE" dirty="0"/>
              <a:t>Una relación es una </a:t>
            </a:r>
            <a:r>
              <a:rPr lang="es-PE" dirty="0" smtClean="0"/>
              <a:t>para </a:t>
            </a:r>
            <a:r>
              <a:rPr lang="es-PE" dirty="0"/>
              <a:t>causa efecto, no hay sentido hablar de relaciones causales a menos que exista una clara separación entre cantidades dependientes e independientes donde cada cantidad dependiente puede expresarse explícita y unívocamente como función de las cantidades restantes. </a:t>
            </a:r>
            <a:r>
              <a:rPr lang="es-PE" dirty="0" smtClean="0"/>
              <a:t>Mientras </a:t>
            </a:r>
            <a:r>
              <a:rPr lang="es-PE" dirty="0"/>
              <a:t>que las independientes no pueden expresarse explícitamente. </a:t>
            </a:r>
            <a:endParaRPr lang="es-PE" dirty="0" smtClean="0"/>
          </a:p>
          <a:p>
            <a:pPr algn="just"/>
            <a:endParaRPr lang="es-PE" dirty="0"/>
          </a:p>
          <a:p>
            <a:pPr algn="just"/>
            <a:r>
              <a:rPr lang="es-PE" dirty="0" smtClean="0"/>
              <a:t>Si </a:t>
            </a:r>
            <a:r>
              <a:rPr lang="es-PE" dirty="0"/>
              <a:t>el control de un sistema no es conocido, nuestra primera tarea debe ser el de determinar este control investigando el comportamiento del sistema desde el punto de vista de las relaciones causales y complementando con el conocimiento disponible del sistema. </a:t>
            </a:r>
            <a:r>
              <a:rPr lang="es-PE" dirty="0" smtClean="0"/>
              <a:t>Por </a:t>
            </a:r>
            <a:r>
              <a:rPr lang="es-PE" dirty="0"/>
              <a:t>tanto antes de resolver un problema relativo a un sistema se tiene que conocer el control. </a:t>
            </a:r>
            <a:endParaRPr lang="es-PE" dirty="0" smtClean="0"/>
          </a:p>
          <a:p>
            <a:pPr algn="just"/>
            <a:endParaRPr lang="es-PE" dirty="0"/>
          </a:p>
          <a:p>
            <a:pPr algn="just"/>
            <a:r>
              <a:rPr lang="es-PE" dirty="0" smtClean="0"/>
              <a:t>Las </a:t>
            </a:r>
            <a:r>
              <a:rPr lang="es-PE" dirty="0"/>
              <a:t>cantidades independientes son las que vienen del medio ambiente y producen cambios en el sistema. </a:t>
            </a:r>
            <a:endParaRPr lang="es-PE" dirty="0" smtClean="0"/>
          </a:p>
          <a:p>
            <a:pPr algn="just"/>
            <a:endParaRPr lang="es-PE" dirty="0"/>
          </a:p>
          <a:p>
            <a:pPr algn="just"/>
            <a:r>
              <a:rPr lang="es-PE" dirty="0" smtClean="0"/>
              <a:t>Cantidades </a:t>
            </a:r>
            <a:r>
              <a:rPr lang="es-PE" dirty="0"/>
              <a:t>dependientes son las producidas por el sistema, derivadas de las independientes y de las propiedades del sistema. Ejemplo: Fuerza, temperatura. Las cantidades del ambiente cusan suceso al sistema.</a:t>
            </a:r>
          </a:p>
        </p:txBody>
      </p:sp>
    </p:spTree>
    <p:extLst>
      <p:ext uri="{BB962C8B-B14F-4D97-AF65-F5344CB8AC3E}">
        <p14:creationId xmlns:p14="http://schemas.microsoft.com/office/powerpoint/2010/main" val="225703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0" y="-1"/>
            <a:ext cx="12192001" cy="1125265"/>
            <a:chOff x="0" y="-1"/>
            <a:chExt cx="12192001" cy="1125265"/>
          </a:xfrm>
        </p:grpSpPr>
        <p:grpSp>
          <p:nvGrpSpPr>
            <p:cNvPr id="4" name="Grupo 3"/>
            <p:cNvGrpSpPr/>
            <p:nvPr/>
          </p:nvGrpSpPr>
          <p:grpSpPr>
            <a:xfrm>
              <a:off x="0" y="-1"/>
              <a:ext cx="12192001" cy="1125265"/>
              <a:chOff x="0" y="-1"/>
              <a:chExt cx="12192001" cy="1125265"/>
            </a:xfrm>
          </p:grpSpPr>
          <p:sp>
            <p:nvSpPr>
              <p:cNvPr id="6" name="Rectángulo 5"/>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8"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5"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ángulo 8"/>
          <p:cNvSpPr/>
          <p:nvPr/>
        </p:nvSpPr>
        <p:spPr>
          <a:xfrm>
            <a:off x="982048" y="1206034"/>
            <a:ext cx="7247551" cy="369332"/>
          </a:xfrm>
          <a:prstGeom prst="rect">
            <a:avLst/>
          </a:prstGeom>
        </p:spPr>
        <p:txBody>
          <a:bodyPr wrap="square">
            <a:spAutoFit/>
          </a:bodyPr>
          <a:lstStyle/>
          <a:p>
            <a:r>
              <a:rPr lang="es-PE" b="1" dirty="0"/>
              <a:t>CAUSAS Y EFECTOS </a:t>
            </a:r>
            <a:r>
              <a:rPr lang="es-PE" b="1" dirty="0" smtClean="0"/>
              <a:t>.- </a:t>
            </a:r>
            <a:r>
              <a:rPr lang="es-PE" dirty="0" smtClean="0"/>
              <a:t>Existen </a:t>
            </a:r>
            <a:r>
              <a:rPr lang="es-PE" dirty="0"/>
              <a:t>varios tipos de relaciones causales. </a:t>
            </a:r>
          </a:p>
        </p:txBody>
      </p:sp>
      <p:pic>
        <p:nvPicPr>
          <p:cNvPr id="10" name="Imagen 9"/>
          <p:cNvPicPr>
            <a:picLocks noChangeAspect="1"/>
          </p:cNvPicPr>
          <p:nvPr/>
        </p:nvPicPr>
        <p:blipFill rotWithShape="1">
          <a:blip r:embed="rId4"/>
          <a:srcRect l="27695" t="15273" r="30533" b="16769"/>
          <a:stretch/>
        </p:blipFill>
        <p:spPr>
          <a:xfrm>
            <a:off x="982048" y="1618693"/>
            <a:ext cx="10116877" cy="4971245"/>
          </a:xfrm>
          <a:prstGeom prst="rect">
            <a:avLst/>
          </a:prstGeom>
        </p:spPr>
      </p:pic>
    </p:spTree>
    <p:extLst>
      <p:ext uri="{BB962C8B-B14F-4D97-AF65-F5344CB8AC3E}">
        <p14:creationId xmlns:p14="http://schemas.microsoft.com/office/powerpoint/2010/main" val="262710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0" y="-1"/>
            <a:ext cx="12192001" cy="1125265"/>
            <a:chOff x="0" y="-1"/>
            <a:chExt cx="12192001" cy="1125265"/>
          </a:xfrm>
        </p:grpSpPr>
        <p:grpSp>
          <p:nvGrpSpPr>
            <p:cNvPr id="3" name="Grupo 2"/>
            <p:cNvGrpSpPr/>
            <p:nvPr/>
          </p:nvGrpSpPr>
          <p:grpSpPr>
            <a:xfrm>
              <a:off x="0" y="-1"/>
              <a:ext cx="12192001" cy="1125265"/>
              <a:chOff x="0" y="-1"/>
              <a:chExt cx="12192001" cy="1125265"/>
            </a:xfrm>
          </p:grpSpPr>
          <p:sp>
            <p:nvSpPr>
              <p:cNvPr id="5" name="Rectángulo 4"/>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7"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4"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ángulo 8"/>
          <p:cNvSpPr/>
          <p:nvPr/>
        </p:nvSpPr>
        <p:spPr>
          <a:xfrm>
            <a:off x="982049" y="1720840"/>
            <a:ext cx="10116875" cy="3416320"/>
          </a:xfrm>
          <a:prstGeom prst="rect">
            <a:avLst/>
          </a:prstGeom>
        </p:spPr>
        <p:txBody>
          <a:bodyPr wrap="square">
            <a:spAutoFit/>
          </a:bodyPr>
          <a:lstStyle/>
          <a:p>
            <a:pPr algn="just"/>
            <a:r>
              <a:rPr lang="es-PE" dirty="0"/>
              <a:t>Por ejemplo, no podríamos afirmar que una persona que ejerce una fuerza en contra de un edificio causa que este se mueva. ¿Qué sucede en este caso? </a:t>
            </a:r>
            <a:endParaRPr lang="es-PE" dirty="0" smtClean="0"/>
          </a:p>
          <a:p>
            <a:pPr algn="just"/>
            <a:endParaRPr lang="es-PE" dirty="0"/>
          </a:p>
          <a:p>
            <a:pPr algn="just"/>
            <a:r>
              <a:rPr lang="es-PE" dirty="0" smtClean="0"/>
              <a:t>Cuando </a:t>
            </a:r>
            <a:r>
              <a:rPr lang="es-PE" dirty="0"/>
              <a:t>se plantean relaciones causales se asume implícitamente que todos los otros factores no involucrados en la relación permanecen constantes</a:t>
            </a:r>
            <a:r>
              <a:rPr lang="es-PE" dirty="0" smtClean="0"/>
              <a:t>.</a:t>
            </a:r>
          </a:p>
          <a:p>
            <a:pPr algn="just"/>
            <a:endParaRPr lang="es-PE" dirty="0" smtClean="0"/>
          </a:p>
          <a:p>
            <a:pPr algn="just"/>
            <a:r>
              <a:rPr lang="es-PE" dirty="0" smtClean="0"/>
              <a:t>Esto </a:t>
            </a:r>
            <a:r>
              <a:rPr lang="es-PE" dirty="0"/>
              <a:t>no sucede en este caso. Las estructuras de los edificios son especialmente diseñadas para ser resistentes a fuerzas menores (como el empuje que una persona puede ejercer en una de sus paredes) o mayores (como la fuerza del viento, etc</a:t>
            </a:r>
            <a:r>
              <a:rPr lang="es-PE" dirty="0" smtClean="0"/>
              <a:t>.).</a:t>
            </a:r>
          </a:p>
          <a:p>
            <a:pPr algn="just"/>
            <a:endParaRPr lang="es-PE" dirty="0"/>
          </a:p>
          <a:p>
            <a:pPr algn="just"/>
            <a:r>
              <a:rPr lang="es-PE" dirty="0" smtClean="0"/>
              <a:t> </a:t>
            </a:r>
            <a:r>
              <a:rPr lang="es-PE" dirty="0"/>
              <a:t>Al plasmar relaciones causales ayuda considerar lo que pasaría si la influencia particular considerada fuera la única que actúa sobre el objeto en particular. </a:t>
            </a:r>
          </a:p>
        </p:txBody>
      </p:sp>
    </p:spTree>
    <p:extLst>
      <p:ext uri="{BB962C8B-B14F-4D97-AF65-F5344CB8AC3E}">
        <p14:creationId xmlns:p14="http://schemas.microsoft.com/office/powerpoint/2010/main" val="201652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0" y="-1"/>
            <a:ext cx="12192001" cy="1125265"/>
            <a:chOff x="0" y="-1"/>
            <a:chExt cx="12192001" cy="1125265"/>
          </a:xfrm>
        </p:grpSpPr>
        <p:grpSp>
          <p:nvGrpSpPr>
            <p:cNvPr id="3" name="Grupo 2"/>
            <p:cNvGrpSpPr/>
            <p:nvPr/>
          </p:nvGrpSpPr>
          <p:grpSpPr>
            <a:xfrm>
              <a:off x="0" y="-1"/>
              <a:ext cx="12192001" cy="1125265"/>
              <a:chOff x="0" y="-1"/>
              <a:chExt cx="12192001" cy="1125265"/>
            </a:xfrm>
          </p:grpSpPr>
          <p:sp>
            <p:nvSpPr>
              <p:cNvPr id="5" name="Rectángulo 4"/>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7"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4"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ángulo 8"/>
          <p:cNvSpPr/>
          <p:nvPr/>
        </p:nvSpPr>
        <p:spPr>
          <a:xfrm>
            <a:off x="982049" y="1324248"/>
            <a:ext cx="10116876" cy="5355312"/>
          </a:xfrm>
          <a:prstGeom prst="rect">
            <a:avLst/>
          </a:prstGeom>
        </p:spPr>
        <p:txBody>
          <a:bodyPr wrap="square">
            <a:spAutoFit/>
          </a:bodyPr>
          <a:lstStyle/>
          <a:p>
            <a:r>
              <a:rPr lang="es-PE" dirty="0"/>
              <a:t>Ejemplo I</a:t>
            </a:r>
          </a:p>
          <a:p>
            <a:pPr algn="ctr"/>
            <a:r>
              <a:rPr lang="es-PE" dirty="0"/>
              <a:t> Nacimientos </a:t>
            </a:r>
            <a:r>
              <a:rPr lang="es-PE" dirty="0" smtClean="0"/>
              <a:t>                     Crecimiento </a:t>
            </a:r>
            <a:r>
              <a:rPr lang="es-PE" dirty="0"/>
              <a:t>de la </a:t>
            </a:r>
            <a:r>
              <a:rPr lang="es-PE" dirty="0" smtClean="0"/>
              <a:t>Población</a:t>
            </a:r>
          </a:p>
          <a:p>
            <a:endParaRPr lang="es-PE" dirty="0"/>
          </a:p>
          <a:p>
            <a:pPr algn="just"/>
            <a:r>
              <a:rPr lang="es-PE" dirty="0"/>
              <a:t>Esta relación causal es siempre cierta a pesar del hecho de que países como una tasa </a:t>
            </a:r>
            <a:r>
              <a:rPr lang="es-PE" dirty="0" smtClean="0"/>
              <a:t>de nacimientos </a:t>
            </a:r>
            <a:r>
              <a:rPr lang="es-PE" dirty="0"/>
              <a:t>positiva no muestren crecimiento de su población. Esto sucede porque </a:t>
            </a:r>
            <a:r>
              <a:rPr lang="es-PE" dirty="0" smtClean="0"/>
              <a:t>los nacimientos </a:t>
            </a:r>
            <a:r>
              <a:rPr lang="es-PE" dirty="0"/>
              <a:t>no son la única influencia causal que actúa sobre el crecimiento de la </a:t>
            </a:r>
            <a:r>
              <a:rPr lang="es-PE" dirty="0" smtClean="0"/>
              <a:t>población, la </a:t>
            </a:r>
            <a:r>
              <a:rPr lang="es-PE" dirty="0"/>
              <a:t>mortalidad y otros factores pueden explicar el no crecimiento de la población. </a:t>
            </a:r>
            <a:r>
              <a:rPr lang="es-PE" dirty="0" smtClean="0"/>
              <a:t>Sin embargo</a:t>
            </a:r>
            <a:r>
              <a:rPr lang="es-PE" dirty="0"/>
              <a:t>, si todo lo demás permanece constante, la relación es verdadera.</a:t>
            </a:r>
          </a:p>
          <a:p>
            <a:pPr algn="just"/>
            <a:r>
              <a:rPr lang="es-PE" dirty="0"/>
              <a:t>En muchos casos, es más apropiado cambiar la palabra causa por influencia o afecta.</a:t>
            </a:r>
          </a:p>
          <a:p>
            <a:pPr algn="just"/>
            <a:r>
              <a:rPr lang="es-PE" dirty="0"/>
              <a:t>Considere por ejemplo: “Consumir alimentos causa el peso” versus “Consumir </a:t>
            </a:r>
            <a:r>
              <a:rPr lang="es-PE" dirty="0" smtClean="0"/>
              <a:t>alimentos afecta </a:t>
            </a:r>
            <a:r>
              <a:rPr lang="es-PE" dirty="0"/>
              <a:t>el peso</a:t>
            </a:r>
            <a:r>
              <a:rPr lang="es-PE" dirty="0" smtClean="0"/>
              <a:t>”</a:t>
            </a:r>
          </a:p>
          <a:p>
            <a:endParaRPr lang="es-PE" dirty="0"/>
          </a:p>
          <a:p>
            <a:r>
              <a:rPr lang="es-PE" dirty="0"/>
              <a:t>Ejercicio 1</a:t>
            </a:r>
          </a:p>
          <a:p>
            <a:r>
              <a:rPr lang="es-PE" dirty="0"/>
              <a:t>Escriba una o dos oraciones estableciendo por que usted esta de acuerdo o en </a:t>
            </a:r>
            <a:r>
              <a:rPr lang="es-PE" dirty="0" smtClean="0"/>
              <a:t>desacuerdo con </a:t>
            </a:r>
            <a:r>
              <a:rPr lang="es-PE" dirty="0"/>
              <a:t>cada una de las siguientes relaciones sugeridas</a:t>
            </a:r>
            <a:r>
              <a:rPr lang="es-PE" dirty="0" smtClean="0"/>
              <a:t>:</a:t>
            </a:r>
          </a:p>
          <a:p>
            <a:endParaRPr lang="es-PE" dirty="0"/>
          </a:p>
          <a:p>
            <a:r>
              <a:rPr lang="es-PE" dirty="0"/>
              <a:t>a) Dinero -&gt; Felicidad</a:t>
            </a:r>
          </a:p>
          <a:p>
            <a:r>
              <a:rPr lang="es-PE" dirty="0"/>
              <a:t>b) Inteligencia -&gt; Notas</a:t>
            </a:r>
          </a:p>
          <a:p>
            <a:r>
              <a:rPr lang="es-PE" dirty="0"/>
              <a:t>c) Hojas -&gt; Viento</a:t>
            </a:r>
          </a:p>
          <a:p>
            <a:r>
              <a:rPr lang="es-PE" dirty="0"/>
              <a:t>d) Fuego -&gt; Humo</a:t>
            </a:r>
          </a:p>
        </p:txBody>
      </p:sp>
      <p:cxnSp>
        <p:nvCxnSpPr>
          <p:cNvPr id="13" name="Conector recto 12"/>
          <p:cNvCxnSpPr/>
          <p:nvPr/>
        </p:nvCxnSpPr>
        <p:spPr>
          <a:xfrm flipV="1">
            <a:off x="4868214" y="1790163"/>
            <a:ext cx="991673" cy="1287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729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0" y="-1"/>
            <a:ext cx="12192001" cy="1125265"/>
            <a:chOff x="0" y="-1"/>
            <a:chExt cx="12192001" cy="1125265"/>
          </a:xfrm>
        </p:grpSpPr>
        <p:grpSp>
          <p:nvGrpSpPr>
            <p:cNvPr id="3" name="Grupo 2"/>
            <p:cNvGrpSpPr/>
            <p:nvPr/>
          </p:nvGrpSpPr>
          <p:grpSpPr>
            <a:xfrm>
              <a:off x="0" y="-1"/>
              <a:ext cx="12192001" cy="1125265"/>
              <a:chOff x="0" y="-1"/>
              <a:chExt cx="12192001" cy="1125265"/>
            </a:xfrm>
          </p:grpSpPr>
          <p:sp>
            <p:nvSpPr>
              <p:cNvPr id="5" name="Rectángulo 4"/>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7"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4"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ángulo 8"/>
          <p:cNvSpPr/>
          <p:nvPr/>
        </p:nvSpPr>
        <p:spPr>
          <a:xfrm>
            <a:off x="982049" y="1720840"/>
            <a:ext cx="10116875" cy="4247317"/>
          </a:xfrm>
          <a:prstGeom prst="rect">
            <a:avLst/>
          </a:prstGeom>
        </p:spPr>
        <p:txBody>
          <a:bodyPr wrap="square">
            <a:spAutoFit/>
          </a:bodyPr>
          <a:lstStyle/>
          <a:p>
            <a:r>
              <a:rPr lang="es-PE" dirty="0"/>
              <a:t>Ejemplo 2 </a:t>
            </a:r>
            <a:endParaRPr lang="es-PE" dirty="0" smtClean="0"/>
          </a:p>
          <a:p>
            <a:r>
              <a:rPr lang="es-PE" dirty="0" smtClean="0"/>
              <a:t>La </a:t>
            </a:r>
            <a:r>
              <a:rPr lang="es-PE" dirty="0"/>
              <a:t>causalidad puede ser difícil de observar y medir en algunas circunstancias. </a:t>
            </a:r>
            <a:endParaRPr lang="es-PE" dirty="0" smtClean="0"/>
          </a:p>
          <a:p>
            <a:endParaRPr lang="es-PE" dirty="0"/>
          </a:p>
          <a:p>
            <a:r>
              <a:rPr lang="es-PE" dirty="0" smtClean="0"/>
              <a:t>Considere </a:t>
            </a:r>
            <a:r>
              <a:rPr lang="es-PE" dirty="0"/>
              <a:t>la siguiente relación: </a:t>
            </a:r>
            <a:endParaRPr lang="es-PE" dirty="0" smtClean="0"/>
          </a:p>
          <a:p>
            <a:endParaRPr lang="es-PE" dirty="0" smtClean="0"/>
          </a:p>
          <a:p>
            <a:r>
              <a:rPr lang="es-PE" dirty="0" smtClean="0"/>
              <a:t>		Uso </a:t>
            </a:r>
            <a:r>
              <a:rPr lang="es-PE" dirty="0"/>
              <a:t>de Cinturones </a:t>
            </a:r>
            <a:r>
              <a:rPr lang="es-PE" dirty="0" smtClean="0"/>
              <a:t>		Reducción </a:t>
            </a:r>
            <a:r>
              <a:rPr lang="es-PE" dirty="0"/>
              <a:t>en la fatalidad </a:t>
            </a:r>
            <a:endParaRPr lang="es-PE" dirty="0" smtClean="0"/>
          </a:p>
          <a:p>
            <a:r>
              <a:rPr lang="es-PE" dirty="0"/>
              <a:t>	</a:t>
            </a:r>
            <a:r>
              <a:rPr lang="es-PE" dirty="0" smtClean="0"/>
              <a:t>	de </a:t>
            </a:r>
            <a:r>
              <a:rPr lang="es-PE" dirty="0"/>
              <a:t>Seguridad </a:t>
            </a:r>
            <a:r>
              <a:rPr lang="es-PE" dirty="0" smtClean="0"/>
              <a:t>		de </a:t>
            </a:r>
            <a:r>
              <a:rPr lang="es-PE" dirty="0"/>
              <a:t>accidentes de tránsito </a:t>
            </a:r>
            <a:endParaRPr lang="es-PE" dirty="0" smtClean="0"/>
          </a:p>
          <a:p>
            <a:endParaRPr lang="es-PE" dirty="0"/>
          </a:p>
          <a:p>
            <a:pPr algn="just"/>
            <a:r>
              <a:rPr lang="es-PE" dirty="0" smtClean="0"/>
              <a:t>Este </a:t>
            </a:r>
            <a:r>
              <a:rPr lang="es-PE" dirty="0"/>
              <a:t>es un ejemplo de relaciones donde lo que se representa es un agregado de comportamientos individuales. </a:t>
            </a:r>
            <a:endParaRPr lang="es-PE" dirty="0" smtClean="0"/>
          </a:p>
          <a:p>
            <a:pPr algn="just"/>
            <a:endParaRPr lang="es-PE" dirty="0"/>
          </a:p>
          <a:p>
            <a:pPr algn="just"/>
            <a:r>
              <a:rPr lang="es-PE" dirty="0" smtClean="0"/>
              <a:t>En </a:t>
            </a:r>
            <a:r>
              <a:rPr lang="es-PE" dirty="0"/>
              <a:t>promedio, usar cinturones de seguridad reduce la probabilidad de fatalidades en los accidentes de tránsito pero ciertamente hay ciertos tipos de accidentes donde el uso del cinturón de seguridad no conduce a una reducción en la fatalidad. Además, la reducción en la fatalidad de los accidentes de tránsito puede obtenerse por otras causas o influencias.</a:t>
            </a:r>
          </a:p>
        </p:txBody>
      </p:sp>
      <p:cxnSp>
        <p:nvCxnSpPr>
          <p:cNvPr id="11" name="Conector recto 10"/>
          <p:cNvCxnSpPr/>
          <p:nvPr/>
        </p:nvCxnSpPr>
        <p:spPr>
          <a:xfrm flipV="1">
            <a:off x="4636394" y="3219718"/>
            <a:ext cx="965916" cy="1287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93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0" y="-1"/>
            <a:ext cx="12192001" cy="1125265"/>
            <a:chOff x="0" y="-1"/>
            <a:chExt cx="12192001" cy="1125265"/>
          </a:xfrm>
        </p:grpSpPr>
        <p:grpSp>
          <p:nvGrpSpPr>
            <p:cNvPr id="3" name="Grupo 2"/>
            <p:cNvGrpSpPr/>
            <p:nvPr/>
          </p:nvGrpSpPr>
          <p:grpSpPr>
            <a:xfrm>
              <a:off x="0" y="-1"/>
              <a:ext cx="12192001" cy="1125265"/>
              <a:chOff x="0" y="-1"/>
              <a:chExt cx="12192001" cy="1125265"/>
            </a:xfrm>
          </p:grpSpPr>
          <p:sp>
            <p:nvSpPr>
              <p:cNvPr id="5" name="Rectángulo 4"/>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7"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4"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Imagen 8"/>
          <p:cNvPicPr>
            <a:picLocks noChangeAspect="1"/>
          </p:cNvPicPr>
          <p:nvPr/>
        </p:nvPicPr>
        <p:blipFill rotWithShape="1">
          <a:blip r:embed="rId4"/>
          <a:srcRect l="27300" t="14392" r="28059" b="24164"/>
          <a:stretch/>
        </p:blipFill>
        <p:spPr>
          <a:xfrm>
            <a:off x="982049" y="1324248"/>
            <a:ext cx="10116876" cy="5218220"/>
          </a:xfrm>
          <a:prstGeom prst="rect">
            <a:avLst/>
          </a:prstGeom>
        </p:spPr>
      </p:pic>
    </p:spTree>
    <p:extLst>
      <p:ext uri="{BB962C8B-B14F-4D97-AF65-F5344CB8AC3E}">
        <p14:creationId xmlns:p14="http://schemas.microsoft.com/office/powerpoint/2010/main" val="407675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0" y="-1"/>
            <a:ext cx="12192001" cy="1125265"/>
            <a:chOff x="0" y="-1"/>
            <a:chExt cx="12192001" cy="1125265"/>
          </a:xfrm>
        </p:grpSpPr>
        <p:grpSp>
          <p:nvGrpSpPr>
            <p:cNvPr id="3" name="Grupo 2"/>
            <p:cNvGrpSpPr/>
            <p:nvPr/>
          </p:nvGrpSpPr>
          <p:grpSpPr>
            <a:xfrm>
              <a:off x="0" y="-1"/>
              <a:ext cx="12192001" cy="1125265"/>
              <a:chOff x="0" y="-1"/>
              <a:chExt cx="12192001" cy="1125265"/>
            </a:xfrm>
          </p:grpSpPr>
          <p:sp>
            <p:nvSpPr>
              <p:cNvPr id="5" name="Rectángulo 4"/>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7"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4"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Imagen 8"/>
          <p:cNvPicPr>
            <a:picLocks noChangeAspect="1"/>
          </p:cNvPicPr>
          <p:nvPr/>
        </p:nvPicPr>
        <p:blipFill rotWithShape="1">
          <a:blip r:embed="rId4"/>
          <a:srcRect l="27696" t="24605" r="28455" b="35607"/>
          <a:stretch/>
        </p:blipFill>
        <p:spPr>
          <a:xfrm>
            <a:off x="982049" y="1286805"/>
            <a:ext cx="10116876" cy="2910626"/>
          </a:xfrm>
          <a:prstGeom prst="rect">
            <a:avLst/>
          </a:prstGeom>
        </p:spPr>
      </p:pic>
      <p:pic>
        <p:nvPicPr>
          <p:cNvPr id="10" name="Imagen 9"/>
          <p:cNvPicPr>
            <a:picLocks noChangeAspect="1"/>
          </p:cNvPicPr>
          <p:nvPr/>
        </p:nvPicPr>
        <p:blipFill rotWithShape="1">
          <a:blip r:embed="rId5"/>
          <a:srcRect l="27597" t="42386" r="30334" b="36135"/>
          <a:stretch/>
        </p:blipFill>
        <p:spPr>
          <a:xfrm>
            <a:off x="982049" y="4358972"/>
            <a:ext cx="10003630" cy="2202288"/>
          </a:xfrm>
          <a:prstGeom prst="rect">
            <a:avLst/>
          </a:prstGeom>
        </p:spPr>
      </p:pic>
    </p:spTree>
    <p:extLst>
      <p:ext uri="{BB962C8B-B14F-4D97-AF65-F5344CB8AC3E}">
        <p14:creationId xmlns:p14="http://schemas.microsoft.com/office/powerpoint/2010/main" val="36086255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663</Words>
  <Application>Microsoft Office PowerPoint</Application>
  <PresentationFormat>Panorámica</PresentationFormat>
  <Paragraphs>73</Paragraphs>
  <Slides>10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jjjjjjjjjjjjjjjjjjjj</dc:creator>
  <cp:lastModifiedBy>jjjjjjjjjjjjjjjjjjjj</cp:lastModifiedBy>
  <cp:revision>11</cp:revision>
  <dcterms:created xsi:type="dcterms:W3CDTF">2020-05-24T16:36:44Z</dcterms:created>
  <dcterms:modified xsi:type="dcterms:W3CDTF">2020-05-26T00:23:18Z</dcterms:modified>
</cp:coreProperties>
</file>