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8" r:id="rId2"/>
    <p:sldId id="360" r:id="rId3"/>
    <p:sldId id="361" r:id="rId4"/>
    <p:sldId id="362" r:id="rId5"/>
    <p:sldId id="363" r:id="rId6"/>
    <p:sldId id="364"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86" r:id="rId29"/>
    <p:sldId id="387" r:id="rId30"/>
    <p:sldId id="273" r:id="rId3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FIIS" initials="B" lastIdx="1" clrIdx="0">
    <p:extLst>
      <p:ext uri="{19B8F6BF-5375-455C-9EA6-DF929625EA0E}">
        <p15:presenceInfo xmlns:p15="http://schemas.microsoft.com/office/powerpoint/2012/main" userId="BEFI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94434" autoAdjust="0"/>
  </p:normalViewPr>
  <p:slideViewPr>
    <p:cSldViewPr snapToGrid="0">
      <p:cViewPr varScale="1">
        <p:scale>
          <a:sx n="70" d="100"/>
          <a:sy n="70"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DC23DC-0145-4C2A-BB76-CAC754676FF3}" type="datetimeFigureOut">
              <a:rPr lang="es-PE" smtClean="0"/>
              <a:t>05/05/2019</a:t>
            </a:fld>
            <a:endParaRPr lang="es-PE"/>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CDF920-1B6D-451D-9AF5-A55B85BF113B}" type="slidenum">
              <a:rPr lang="es-PE" smtClean="0"/>
              <a:t>‹Nº›</a:t>
            </a:fld>
            <a:endParaRPr lang="es-PE"/>
          </a:p>
        </p:txBody>
      </p:sp>
    </p:spTree>
    <p:extLst>
      <p:ext uri="{BB962C8B-B14F-4D97-AF65-F5344CB8AC3E}">
        <p14:creationId xmlns:p14="http://schemas.microsoft.com/office/powerpoint/2010/main" val="199964539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27198-729B-4813-9F05-D58961804AA2}" type="datetimeFigureOut">
              <a:rPr lang="es-PE" smtClean="0"/>
              <a:t>05/05/2019</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CC7525-5FF5-4942-A67A-2265C0495B18}" type="slidenum">
              <a:rPr lang="es-PE" smtClean="0"/>
              <a:t>‹Nº›</a:t>
            </a:fld>
            <a:endParaRPr lang="es-PE"/>
          </a:p>
        </p:txBody>
      </p:sp>
    </p:spTree>
    <p:extLst>
      <p:ext uri="{BB962C8B-B14F-4D97-AF65-F5344CB8AC3E}">
        <p14:creationId xmlns:p14="http://schemas.microsoft.com/office/powerpoint/2010/main" val="174579642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51E0DC-780E-416C-8F6B-DB3689EFBF2C}" type="slidenum">
              <a:rPr lang="en-US">
                <a:latin typeface="Calibri" panose="020F0502020204030204" pitchFamily="34" charset="0"/>
              </a:rPr>
              <a:pPr eaLnBrk="1" hangingPunct="1"/>
              <a:t>2</a:t>
            </a:fld>
            <a:endParaRPr lang="en-US">
              <a:latin typeface="Calibri" panose="020F0502020204030204" pitchFamily="34" charset="0"/>
            </a:endParaRPr>
          </a:p>
        </p:txBody>
      </p:sp>
      <p:sp>
        <p:nvSpPr>
          <p:cNvPr id="60419"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altLang="es-CL" smtClean="0"/>
          </a:p>
        </p:txBody>
      </p:sp>
      <p:sp>
        <p:nvSpPr>
          <p:cNvPr id="5" name="4 Marcador de encabezado"/>
          <p:cNvSpPr>
            <a:spLocks noGrp="1"/>
          </p:cNvSpPr>
          <p:nvPr>
            <p:ph type="hdr" sz="quarter"/>
          </p:nvPr>
        </p:nvSpPr>
        <p:spPr/>
        <p:txBody>
          <a:bodyPr/>
          <a:lstStyle/>
          <a:p>
            <a:pPr>
              <a:defRPr/>
            </a:pPr>
            <a:r>
              <a:rPr lang="es-ES"/>
              <a:t>Modelamiento y Simulación</a:t>
            </a:r>
          </a:p>
        </p:txBody>
      </p:sp>
    </p:spTree>
    <p:extLst>
      <p:ext uri="{BB962C8B-B14F-4D97-AF65-F5344CB8AC3E}">
        <p14:creationId xmlns:p14="http://schemas.microsoft.com/office/powerpoint/2010/main" val="66790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FDAEB5-DCDD-4F7F-8D4C-BE6BCF2FFFB8}" type="slidenum">
              <a:rPr lang="en-US">
                <a:latin typeface="Calibri" panose="020F0502020204030204" pitchFamily="34" charset="0"/>
              </a:rPr>
              <a:pPr eaLnBrk="1" hangingPunct="1"/>
              <a:t>3</a:t>
            </a:fld>
            <a:endParaRPr lang="en-US">
              <a:latin typeface="Calibri" panose="020F0502020204030204" pitchFamily="34" charset="0"/>
            </a:endParaRPr>
          </a:p>
        </p:txBody>
      </p:sp>
      <p:sp>
        <p:nvSpPr>
          <p:cNvPr id="61443"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altLang="es-CL" smtClean="0"/>
          </a:p>
        </p:txBody>
      </p:sp>
      <p:sp>
        <p:nvSpPr>
          <p:cNvPr id="5" name="4 Marcador de encabezado"/>
          <p:cNvSpPr>
            <a:spLocks noGrp="1"/>
          </p:cNvSpPr>
          <p:nvPr>
            <p:ph type="hdr" sz="quarter"/>
          </p:nvPr>
        </p:nvSpPr>
        <p:spPr/>
        <p:txBody>
          <a:bodyPr/>
          <a:lstStyle/>
          <a:p>
            <a:pPr>
              <a:defRPr/>
            </a:pPr>
            <a:r>
              <a:rPr lang="es-ES"/>
              <a:t>Modelamiento y Simulación</a:t>
            </a:r>
          </a:p>
        </p:txBody>
      </p:sp>
    </p:spTree>
    <p:extLst>
      <p:ext uri="{BB962C8B-B14F-4D97-AF65-F5344CB8AC3E}">
        <p14:creationId xmlns:p14="http://schemas.microsoft.com/office/powerpoint/2010/main" val="306336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5A0F0C-6588-4BAB-984D-036CFE1D20B0}" type="slidenum">
              <a:rPr lang="en-US">
                <a:latin typeface="Calibri" panose="020F0502020204030204" pitchFamily="34" charset="0"/>
              </a:rPr>
              <a:pPr eaLnBrk="1" hangingPunct="1"/>
              <a:t>4</a:t>
            </a:fld>
            <a:endParaRPr lang="en-US">
              <a:latin typeface="Calibri" panose="020F0502020204030204" pitchFamily="34" charset="0"/>
            </a:endParaRPr>
          </a:p>
        </p:txBody>
      </p:sp>
      <p:sp>
        <p:nvSpPr>
          <p:cNvPr id="62467"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altLang="es-CL" smtClean="0"/>
          </a:p>
        </p:txBody>
      </p:sp>
      <p:sp>
        <p:nvSpPr>
          <p:cNvPr id="5" name="4 Marcador de encabezado"/>
          <p:cNvSpPr>
            <a:spLocks noGrp="1"/>
          </p:cNvSpPr>
          <p:nvPr>
            <p:ph type="hdr" sz="quarter"/>
          </p:nvPr>
        </p:nvSpPr>
        <p:spPr/>
        <p:txBody>
          <a:bodyPr/>
          <a:lstStyle/>
          <a:p>
            <a:pPr>
              <a:defRPr/>
            </a:pPr>
            <a:r>
              <a:rPr lang="es-ES"/>
              <a:t>Modelamiento y Simulación</a:t>
            </a:r>
          </a:p>
        </p:txBody>
      </p:sp>
    </p:spTree>
    <p:extLst>
      <p:ext uri="{BB962C8B-B14F-4D97-AF65-F5344CB8AC3E}">
        <p14:creationId xmlns:p14="http://schemas.microsoft.com/office/powerpoint/2010/main" val="1083179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4CEA5A-37B1-4FDA-B3C2-1991EA77788B}" type="slidenum">
              <a:rPr lang="en-US">
                <a:latin typeface="Calibri" panose="020F0502020204030204" pitchFamily="34" charset="0"/>
              </a:rPr>
              <a:pPr eaLnBrk="1" hangingPunct="1"/>
              <a:t>5</a:t>
            </a:fld>
            <a:endParaRPr lang="en-US">
              <a:latin typeface="Calibri" panose="020F0502020204030204" pitchFamily="34" charset="0"/>
            </a:endParaRPr>
          </a:p>
        </p:txBody>
      </p:sp>
      <p:sp>
        <p:nvSpPr>
          <p:cNvPr id="63491"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altLang="es-CL" smtClean="0"/>
          </a:p>
        </p:txBody>
      </p:sp>
      <p:sp>
        <p:nvSpPr>
          <p:cNvPr id="5" name="4 Marcador de encabezado"/>
          <p:cNvSpPr>
            <a:spLocks noGrp="1"/>
          </p:cNvSpPr>
          <p:nvPr>
            <p:ph type="hdr" sz="quarter"/>
          </p:nvPr>
        </p:nvSpPr>
        <p:spPr/>
        <p:txBody>
          <a:bodyPr/>
          <a:lstStyle/>
          <a:p>
            <a:pPr>
              <a:defRPr/>
            </a:pPr>
            <a:r>
              <a:rPr lang="es-ES"/>
              <a:t>Modelamiento y Simulación</a:t>
            </a:r>
          </a:p>
        </p:txBody>
      </p:sp>
    </p:spTree>
    <p:extLst>
      <p:ext uri="{BB962C8B-B14F-4D97-AF65-F5344CB8AC3E}">
        <p14:creationId xmlns:p14="http://schemas.microsoft.com/office/powerpoint/2010/main" val="389641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40D47A-195A-42E5-BBEF-1214DD88B4B1}" type="slidenum">
              <a:rPr lang="en-US">
                <a:latin typeface="Calibri" panose="020F0502020204030204" pitchFamily="34" charset="0"/>
              </a:rPr>
              <a:pPr eaLnBrk="1" hangingPunct="1"/>
              <a:t>6</a:t>
            </a:fld>
            <a:endParaRPr lang="en-US">
              <a:latin typeface="Calibri" panose="020F0502020204030204" pitchFamily="34" charset="0"/>
            </a:endParaRPr>
          </a:p>
        </p:txBody>
      </p:sp>
      <p:sp>
        <p:nvSpPr>
          <p:cNvPr id="64515"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altLang="es-CL" smtClean="0"/>
          </a:p>
        </p:txBody>
      </p:sp>
      <p:sp>
        <p:nvSpPr>
          <p:cNvPr id="5" name="4 Marcador de encabezado"/>
          <p:cNvSpPr>
            <a:spLocks noGrp="1"/>
          </p:cNvSpPr>
          <p:nvPr>
            <p:ph type="hdr" sz="quarter"/>
          </p:nvPr>
        </p:nvSpPr>
        <p:spPr/>
        <p:txBody>
          <a:bodyPr/>
          <a:lstStyle/>
          <a:p>
            <a:pPr>
              <a:defRPr/>
            </a:pPr>
            <a:r>
              <a:rPr lang="es-ES"/>
              <a:t>Modelamiento y Simulación</a:t>
            </a:r>
          </a:p>
        </p:txBody>
      </p:sp>
    </p:spTree>
    <p:extLst>
      <p:ext uri="{BB962C8B-B14F-4D97-AF65-F5344CB8AC3E}">
        <p14:creationId xmlns:p14="http://schemas.microsoft.com/office/powerpoint/2010/main" val="804136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0367F699-FBD4-44AB-A6AE-C6FCF0C41FEC}" type="datetimeFigureOut">
              <a:rPr lang="es-PE" smtClean="0"/>
              <a:t>05/05/2019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242292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367F699-FBD4-44AB-A6AE-C6FCF0C41FEC}" type="datetimeFigureOut">
              <a:rPr lang="es-PE" smtClean="0"/>
              <a:t>05/05/2019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259186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367F699-FBD4-44AB-A6AE-C6FCF0C41FEC}" type="datetimeFigureOut">
              <a:rPr lang="es-PE" smtClean="0"/>
              <a:t>05/05/2019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3985779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4437112"/>
            <a:ext cx="10363200" cy="648072"/>
          </a:xfrm>
        </p:spPr>
        <p:txBody>
          <a:bodyPr/>
          <a:lstStyle>
            <a:lvl1pPr>
              <a:defRPr sz="2400">
                <a:solidFill>
                  <a:schemeClr val="bg1"/>
                </a:solidFill>
              </a:defRPr>
            </a:lvl1pPr>
          </a:lstStyle>
          <a:p>
            <a:pPr lvl="0"/>
            <a:r>
              <a:rPr lang="es-ES" noProof="0" dirty="0" smtClean="0"/>
              <a:t>Haga clic para modificar el estilo de título del patrón</a:t>
            </a:r>
          </a:p>
        </p:txBody>
      </p:sp>
    </p:spTree>
    <p:extLst>
      <p:ext uri="{BB962C8B-B14F-4D97-AF65-F5344CB8AC3E}">
        <p14:creationId xmlns:p14="http://schemas.microsoft.com/office/powerpoint/2010/main" val="132498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367F699-FBD4-44AB-A6AE-C6FCF0C41FEC}" type="datetimeFigureOut">
              <a:rPr lang="es-PE" smtClean="0"/>
              <a:t>05/05/2019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391610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367F699-FBD4-44AB-A6AE-C6FCF0C41FEC}" type="datetimeFigureOut">
              <a:rPr lang="es-PE" smtClean="0"/>
              <a:t>05/05/2019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120195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0367F699-FBD4-44AB-A6AE-C6FCF0C41FEC}" type="datetimeFigureOut">
              <a:rPr lang="es-PE" smtClean="0"/>
              <a:t>05/05/2019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18452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0367F699-FBD4-44AB-A6AE-C6FCF0C41FEC}" type="datetimeFigureOut">
              <a:rPr lang="es-PE" smtClean="0"/>
              <a:t>05/05/2019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78015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0367F699-FBD4-44AB-A6AE-C6FCF0C41FEC}" type="datetimeFigureOut">
              <a:rPr lang="es-PE" smtClean="0"/>
              <a:t>05/05/2019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399031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367F699-FBD4-44AB-A6AE-C6FCF0C41FEC}" type="datetimeFigureOut">
              <a:rPr lang="es-PE" smtClean="0"/>
              <a:t>05/05/2019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382481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367F699-FBD4-44AB-A6AE-C6FCF0C41FEC}" type="datetimeFigureOut">
              <a:rPr lang="es-PE" smtClean="0"/>
              <a:t>05/05/2019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246195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367F699-FBD4-44AB-A6AE-C6FCF0C41FEC}" type="datetimeFigureOut">
              <a:rPr lang="es-PE" smtClean="0"/>
              <a:t>05/05/2019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1CD2621-79A2-4AB0-8C96-B8E608A04F05}" type="slidenum">
              <a:rPr lang="es-PE" smtClean="0"/>
              <a:t>‹Nº›</a:t>
            </a:fld>
            <a:endParaRPr lang="es-PE"/>
          </a:p>
        </p:txBody>
      </p:sp>
    </p:spTree>
    <p:extLst>
      <p:ext uri="{BB962C8B-B14F-4D97-AF65-F5344CB8AC3E}">
        <p14:creationId xmlns:p14="http://schemas.microsoft.com/office/powerpoint/2010/main" val="47818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7F699-FBD4-44AB-A6AE-C6FCF0C41FEC}" type="datetimeFigureOut">
              <a:rPr lang="es-PE" smtClean="0"/>
              <a:t>05/05/2019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D2621-79A2-4AB0-8C96-B8E608A04F05}" type="slidenum">
              <a:rPr lang="es-PE" smtClean="0"/>
              <a:t>‹Nº›</a:t>
            </a:fld>
            <a:endParaRPr lang="es-PE"/>
          </a:p>
        </p:txBody>
      </p:sp>
    </p:spTree>
    <p:extLst>
      <p:ext uri="{BB962C8B-B14F-4D97-AF65-F5344CB8AC3E}">
        <p14:creationId xmlns:p14="http://schemas.microsoft.com/office/powerpoint/2010/main" val="341526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uadroTexto 1"/>
          <p:cNvSpPr txBox="1">
            <a:spLocks noChangeArrowheads="1"/>
          </p:cNvSpPr>
          <p:nvPr/>
        </p:nvSpPr>
        <p:spPr bwMode="auto">
          <a:xfrm>
            <a:off x="9754366" y="5608419"/>
            <a:ext cx="11493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ts val="1850"/>
              </a:lnSpc>
              <a:spcBef>
                <a:spcPct val="0"/>
              </a:spcBef>
              <a:buNone/>
            </a:pPr>
            <a:r>
              <a:rPr lang="es-PE" altLang="es-ES" sz="1200" dirty="0">
                <a:solidFill>
                  <a:schemeClr val="bg1"/>
                </a:solidFill>
              </a:rPr>
              <a:t>2019-I</a:t>
            </a:r>
          </a:p>
          <a:p>
            <a:pPr>
              <a:lnSpc>
                <a:spcPts val="1850"/>
              </a:lnSpc>
              <a:spcBef>
                <a:spcPct val="0"/>
              </a:spcBef>
              <a:buNone/>
            </a:pPr>
            <a:r>
              <a:rPr lang="es-PE" altLang="es-ES" sz="1200" dirty="0" smtClean="0">
                <a:solidFill>
                  <a:schemeClr val="bg1"/>
                </a:solidFill>
              </a:rPr>
              <a:t>9</a:t>
            </a:r>
            <a:endParaRPr lang="es-PE" altLang="es-ES" sz="1200" dirty="0">
              <a:solidFill>
                <a:schemeClr val="bg1"/>
              </a:solidFill>
            </a:endParaRPr>
          </a:p>
          <a:p>
            <a:pPr>
              <a:lnSpc>
                <a:spcPts val="1850"/>
              </a:lnSpc>
              <a:spcBef>
                <a:spcPct val="0"/>
              </a:spcBef>
              <a:buNone/>
            </a:pPr>
            <a:r>
              <a:rPr lang="es-PE" altLang="es-ES" sz="1200" dirty="0">
                <a:solidFill>
                  <a:schemeClr val="bg1"/>
                </a:solidFill>
              </a:rPr>
              <a:t>I</a:t>
            </a:r>
          </a:p>
        </p:txBody>
      </p:sp>
      <p:grpSp>
        <p:nvGrpSpPr>
          <p:cNvPr id="8" name="Grupo 7"/>
          <p:cNvGrpSpPr/>
          <p:nvPr/>
        </p:nvGrpSpPr>
        <p:grpSpPr>
          <a:xfrm>
            <a:off x="0" y="0"/>
            <a:ext cx="12192000" cy="6858000"/>
            <a:chOff x="0" y="0"/>
            <a:chExt cx="12192000" cy="6858000"/>
          </a:xfrm>
        </p:grpSpPr>
        <p:sp>
          <p:nvSpPr>
            <p:cNvPr id="7" name="Rectángulo 6"/>
            <p:cNvSpPr/>
            <p:nvPr/>
          </p:nvSpPr>
          <p:spPr>
            <a:xfrm>
              <a:off x="0" y="4051739"/>
              <a:ext cx="12192000" cy="135147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0" y="0"/>
              <a:ext cx="12192000" cy="2033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Picture 6" descr="Resultado de imagen para universidad nacional hermilio valdiz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9924"/>
              <a:ext cx="571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0" y="5391807"/>
              <a:ext cx="12192000" cy="146619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1" name="1 Título"/>
          <p:cNvSpPr txBox="1">
            <a:spLocks/>
          </p:cNvSpPr>
          <p:nvPr/>
        </p:nvSpPr>
        <p:spPr>
          <a:xfrm>
            <a:off x="824295" y="5528516"/>
            <a:ext cx="3773463"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s-PE" altLang="es-ES" b="1" dirty="0" smtClean="0"/>
              <a:t>Escuela Profesional </a:t>
            </a:r>
          </a:p>
          <a:p>
            <a:r>
              <a:rPr lang="es-PE" altLang="es-ES" b="1" dirty="0" smtClean="0"/>
              <a:t>de Ingeniería de Sistemas </a:t>
            </a:r>
            <a:endParaRPr lang="es-ES" altLang="es-ES" b="1" dirty="0" smtClean="0"/>
          </a:p>
        </p:txBody>
      </p:sp>
      <p:sp>
        <p:nvSpPr>
          <p:cNvPr id="12" name="2 Subtítulo"/>
          <p:cNvSpPr txBox="1">
            <a:spLocks/>
          </p:cNvSpPr>
          <p:nvPr/>
        </p:nvSpPr>
        <p:spPr>
          <a:xfrm>
            <a:off x="3708309" y="4606980"/>
            <a:ext cx="4775379" cy="5291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altLang="es-ES" sz="2000" b="1" dirty="0" smtClean="0">
                <a:solidFill>
                  <a:schemeClr val="accent1">
                    <a:lumMod val="50000"/>
                  </a:schemeClr>
                </a:solidFill>
              </a:rPr>
              <a:t>Docente</a:t>
            </a:r>
            <a:r>
              <a:rPr lang="es-PE" altLang="es-ES" sz="2000" b="1" dirty="0" smtClean="0">
                <a:solidFill>
                  <a:schemeClr val="accent1">
                    <a:lumMod val="50000"/>
                  </a:schemeClr>
                </a:solidFill>
              </a:rPr>
              <a:t>: Mg. Jimmy </a:t>
            </a:r>
            <a:r>
              <a:rPr lang="es-PE" altLang="es-ES" sz="2000" b="1" dirty="0" err="1" smtClean="0">
                <a:solidFill>
                  <a:schemeClr val="accent1">
                    <a:lumMod val="50000"/>
                  </a:schemeClr>
                </a:solidFill>
              </a:rPr>
              <a:t>Grover</a:t>
            </a:r>
            <a:r>
              <a:rPr lang="es-PE" altLang="es-ES" sz="2000" b="1" dirty="0" smtClean="0">
                <a:solidFill>
                  <a:schemeClr val="accent1">
                    <a:lumMod val="50000"/>
                  </a:schemeClr>
                </a:solidFill>
              </a:rPr>
              <a:t> Flores Vidal </a:t>
            </a:r>
            <a:endParaRPr lang="es-ES" altLang="es-ES" sz="2000" b="1" dirty="0">
              <a:solidFill>
                <a:schemeClr val="accent1">
                  <a:lumMod val="50000"/>
                </a:schemeClr>
              </a:solidFill>
            </a:endParaRPr>
          </a:p>
        </p:txBody>
      </p:sp>
      <p:sp>
        <p:nvSpPr>
          <p:cNvPr id="14" name="1 Título"/>
          <p:cNvSpPr txBox="1">
            <a:spLocks/>
          </p:cNvSpPr>
          <p:nvPr/>
        </p:nvSpPr>
        <p:spPr>
          <a:xfrm>
            <a:off x="2936383" y="4078189"/>
            <a:ext cx="708338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s-PE" altLang="es-ES" b="1" dirty="0" smtClean="0">
                <a:solidFill>
                  <a:schemeClr val="accent1">
                    <a:lumMod val="50000"/>
                  </a:schemeClr>
                </a:solidFill>
              </a:rPr>
              <a:t>Tema: MODELAMIENTO DE </a:t>
            </a:r>
            <a:r>
              <a:rPr lang="es-PE" altLang="es-ES" b="1" dirty="0" smtClean="0">
                <a:solidFill>
                  <a:schemeClr val="accent1">
                    <a:lumMod val="50000"/>
                  </a:schemeClr>
                </a:solidFill>
              </a:rPr>
              <a:t>SISTEMAS - CLASIFICACION</a:t>
            </a:r>
            <a:endParaRPr lang="es-ES" altLang="es-ES" b="1" dirty="0" smtClean="0">
              <a:solidFill>
                <a:schemeClr val="accent1">
                  <a:lumMod val="50000"/>
                </a:schemeClr>
              </a:solidFill>
            </a:endParaRPr>
          </a:p>
        </p:txBody>
      </p:sp>
    </p:spTree>
    <p:extLst>
      <p:ext uri="{BB962C8B-B14F-4D97-AF65-F5344CB8AC3E}">
        <p14:creationId xmlns:p14="http://schemas.microsoft.com/office/powerpoint/2010/main" val="1420274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2049" y="777249"/>
            <a:ext cx="10515600" cy="1325563"/>
          </a:xfrm>
        </p:spPr>
        <p:txBody>
          <a:bodyPr rtlCol="0">
            <a:normAutofit/>
          </a:bodyPr>
          <a:lstStyle/>
          <a:p>
            <a:pPr>
              <a:defRPr/>
            </a:pPr>
            <a:r>
              <a:rPr lang="es-ES_tradnl" b="1" dirty="0" smtClean="0">
                <a:solidFill>
                  <a:srgbClr val="C00000"/>
                </a:solidFill>
              </a:rPr>
              <a:t>Etapas en la descripción del modelo</a:t>
            </a:r>
            <a:endParaRPr lang="es-ES" b="1" dirty="0">
              <a:solidFill>
                <a:srgbClr val="C00000"/>
              </a:solidFill>
            </a:endParaRPr>
          </a:p>
        </p:txBody>
      </p:sp>
      <p:sp>
        <p:nvSpPr>
          <p:cNvPr id="10243" name="2 Marcador de contenido"/>
          <p:cNvSpPr>
            <a:spLocks noGrp="1"/>
          </p:cNvSpPr>
          <p:nvPr>
            <p:ph idx="1"/>
          </p:nvPr>
        </p:nvSpPr>
        <p:spPr>
          <a:xfrm>
            <a:off x="2125049" y="1609099"/>
            <a:ext cx="8229600" cy="4929188"/>
          </a:xfrm>
        </p:spPr>
        <p:txBody>
          <a:bodyPr/>
          <a:lstStyle/>
          <a:p>
            <a:pPr eaLnBrk="1" hangingPunct="1"/>
            <a:r>
              <a:rPr lang="es-ES" altLang="es-CL"/>
              <a:t>La comunicación o descripción del modelo seguirá por lo general los siguientes pasos:</a:t>
            </a:r>
          </a:p>
          <a:p>
            <a:pPr marL="971550" lvl="1" indent="-514350">
              <a:buFont typeface="Calibri" panose="020F0502020204030204" pitchFamily="34" charset="0"/>
              <a:buAutoNum type="arabicPeriod"/>
            </a:pPr>
            <a:endParaRPr lang="es-ES" altLang="es-CL" sz="2000">
              <a:solidFill>
                <a:srgbClr val="0070C0"/>
              </a:solidFill>
            </a:endParaRPr>
          </a:p>
          <a:p>
            <a:pPr marL="971550" lvl="1" indent="-514350">
              <a:buFont typeface="Calibri" panose="020F0502020204030204" pitchFamily="34" charset="0"/>
              <a:buAutoNum type="arabicPeriod"/>
            </a:pPr>
            <a:r>
              <a:rPr lang="es-ES" altLang="es-CL" sz="2000">
                <a:solidFill>
                  <a:srgbClr val="0070C0"/>
                </a:solidFill>
              </a:rPr>
              <a:t>Descripción informal del modelo y los supuestos que se hicieron para su construcción. Esta descripción se hace generalmente en lenguaje natural.</a:t>
            </a:r>
          </a:p>
          <a:p>
            <a:pPr marL="971550" lvl="1" indent="-514350">
              <a:buFont typeface="Calibri" panose="020F0502020204030204" pitchFamily="34" charset="0"/>
              <a:buAutoNum type="arabicPeriod"/>
            </a:pPr>
            <a:r>
              <a:rPr lang="es-ES" altLang="es-CL" sz="2000">
                <a:solidFill>
                  <a:srgbClr val="0070C0"/>
                </a:solidFill>
              </a:rPr>
              <a:t>Descripción formal de la estructura del modelo, generalmente en forma matemática o con algún lenguaje de descripción no ambiguo.</a:t>
            </a:r>
          </a:p>
          <a:p>
            <a:pPr marL="971550" lvl="1" indent="-514350">
              <a:buFont typeface="Calibri" panose="020F0502020204030204" pitchFamily="34" charset="0"/>
              <a:buAutoNum type="arabicPeriod"/>
            </a:pPr>
            <a:r>
              <a:rPr lang="es-ES" altLang="es-CL" sz="2000"/>
              <a:t>Presentación del programa que realiza la simulación.</a:t>
            </a:r>
          </a:p>
          <a:p>
            <a:pPr marL="971550" lvl="1" indent="-514350">
              <a:buFont typeface="Calibri" panose="020F0502020204030204" pitchFamily="34" charset="0"/>
              <a:buAutoNum type="arabicPeriod"/>
            </a:pPr>
            <a:r>
              <a:rPr lang="es-ES" altLang="es-CL" sz="2000"/>
              <a:t>Presentación de los experimentos y los resultados.</a:t>
            </a:r>
          </a:p>
          <a:p>
            <a:pPr marL="971550" lvl="1" indent="-514350">
              <a:buFont typeface="Calibri" panose="020F0502020204030204" pitchFamily="34" charset="0"/>
              <a:buAutoNum type="arabicPeriod"/>
            </a:pPr>
            <a:r>
              <a:rPr lang="es-ES" altLang="es-CL" sz="2000"/>
              <a:t>Conclusiones sobre el rango de aplicabilidad del modelo y su validez.</a:t>
            </a:r>
          </a:p>
          <a:p>
            <a:pPr marL="971550" lvl="1" indent="-514350">
              <a:buFont typeface="Calibri" panose="020F0502020204030204" pitchFamily="34" charset="0"/>
              <a:buAutoNum type="arabicPeriod"/>
            </a:pPr>
            <a:r>
              <a:rPr lang="es-ES" altLang="es-CL" sz="2000"/>
              <a:t>Relaciones del modelo actual con otros.</a:t>
            </a:r>
          </a:p>
          <a:p>
            <a:pPr eaLnBrk="1" hangingPunct="1"/>
            <a:endParaRPr lang="es-ES" altLang="es-CL" sz="200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047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982048" y="752747"/>
            <a:ext cx="8229600" cy="1591207"/>
          </a:xfrm>
        </p:spPr>
        <p:txBody>
          <a:bodyPr/>
          <a:lstStyle/>
          <a:p>
            <a:pPr eaLnBrk="1" hangingPunct="1"/>
            <a:r>
              <a:rPr lang="es-ES_tradnl" altLang="es-CL" b="1" dirty="0" smtClean="0">
                <a:solidFill>
                  <a:srgbClr val="C00000"/>
                </a:solidFill>
              </a:rPr>
              <a:t>Descripción Informal</a:t>
            </a:r>
            <a:endParaRPr lang="es-ES" altLang="es-CL" b="1" dirty="0" smtClean="0">
              <a:solidFill>
                <a:srgbClr val="C00000"/>
              </a:solidFill>
            </a:endParaRPr>
          </a:p>
        </p:txBody>
      </p:sp>
      <p:sp>
        <p:nvSpPr>
          <p:cNvPr id="11267" name="2 Marcador de contenido"/>
          <p:cNvSpPr>
            <a:spLocks noGrp="1"/>
          </p:cNvSpPr>
          <p:nvPr>
            <p:ph idx="1"/>
          </p:nvPr>
        </p:nvSpPr>
        <p:spPr>
          <a:xfrm>
            <a:off x="1508438" y="1895748"/>
            <a:ext cx="9403724" cy="4495809"/>
          </a:xfrm>
        </p:spPr>
        <p:txBody>
          <a:bodyPr/>
          <a:lstStyle/>
          <a:p>
            <a:pPr eaLnBrk="1" hangingPunct="1">
              <a:lnSpc>
                <a:spcPct val="90000"/>
              </a:lnSpc>
            </a:pPr>
            <a:r>
              <a:rPr lang="es-ES" altLang="es-CL" dirty="0"/>
              <a:t>En la descripción informal se describen los </a:t>
            </a:r>
            <a:r>
              <a:rPr lang="es-ES" altLang="es-CL" b="1" dirty="0">
                <a:solidFill>
                  <a:schemeClr val="accent2"/>
                </a:solidFill>
              </a:rPr>
              <a:t>componentes</a:t>
            </a:r>
            <a:r>
              <a:rPr lang="es-ES" altLang="es-CL" dirty="0"/>
              <a:t> del modelo, las </a:t>
            </a:r>
            <a:r>
              <a:rPr lang="es-ES" altLang="es-CL" b="1" dirty="0">
                <a:solidFill>
                  <a:schemeClr val="accent2"/>
                </a:solidFill>
              </a:rPr>
              <a:t>variables descriptivas</a:t>
            </a:r>
            <a:r>
              <a:rPr lang="es-ES" altLang="es-CL" dirty="0"/>
              <a:t> y las </a:t>
            </a:r>
            <a:r>
              <a:rPr lang="es-ES" altLang="es-CL" b="1" dirty="0">
                <a:solidFill>
                  <a:schemeClr val="accent2"/>
                </a:solidFill>
              </a:rPr>
              <a:t>interacciones</a:t>
            </a:r>
            <a:r>
              <a:rPr lang="es-ES" altLang="es-CL" dirty="0"/>
              <a:t> entre los componentes. </a:t>
            </a:r>
          </a:p>
          <a:p>
            <a:pPr lvl="1" eaLnBrk="1" hangingPunct="1">
              <a:lnSpc>
                <a:spcPct val="90000"/>
              </a:lnSpc>
            </a:pPr>
            <a:r>
              <a:rPr lang="es-ES" altLang="es-CL" dirty="0"/>
              <a:t>Componentes: partes del sistema que generan datos de interés. </a:t>
            </a:r>
          </a:p>
          <a:p>
            <a:pPr lvl="1" eaLnBrk="1" hangingPunct="1">
              <a:lnSpc>
                <a:spcPct val="90000"/>
              </a:lnSpc>
            </a:pPr>
            <a:r>
              <a:rPr lang="es-ES" altLang="es-CL" dirty="0"/>
              <a:t>Las variables descriptivas proveen información sobre el estado de los componentes en un momento dado. </a:t>
            </a:r>
          </a:p>
          <a:p>
            <a:pPr lvl="1" eaLnBrk="1" hangingPunct="1">
              <a:lnSpc>
                <a:spcPct val="90000"/>
              </a:lnSpc>
            </a:pPr>
            <a:r>
              <a:rPr lang="es-ES" altLang="es-CL" dirty="0"/>
              <a:t>Dos tipos: </a:t>
            </a:r>
            <a:r>
              <a:rPr lang="es-ES" altLang="es-CL" b="1" dirty="0">
                <a:solidFill>
                  <a:schemeClr val="accent2"/>
                </a:solidFill>
              </a:rPr>
              <a:t>variables de estado</a:t>
            </a:r>
            <a:r>
              <a:rPr lang="es-ES" altLang="es-CL" dirty="0"/>
              <a:t> (que cambian durante la simulación) y </a:t>
            </a:r>
            <a:r>
              <a:rPr lang="es-ES" altLang="es-CL" b="1" dirty="0">
                <a:solidFill>
                  <a:schemeClr val="accent2"/>
                </a:solidFill>
              </a:rPr>
              <a:t>parámetros</a:t>
            </a:r>
            <a:r>
              <a:rPr lang="es-ES" altLang="es-CL" dirty="0"/>
              <a:t> (que se mantienen constantes en una misma simulación, pero que pueden variar de una simulación a otra). </a:t>
            </a:r>
          </a:p>
          <a:p>
            <a:pPr lvl="1" eaLnBrk="1" hangingPunct="1">
              <a:lnSpc>
                <a:spcPct val="90000"/>
              </a:lnSpc>
            </a:pPr>
            <a:r>
              <a:rPr lang="es-ES" altLang="es-CL" dirty="0"/>
              <a:t>Las </a:t>
            </a:r>
            <a:r>
              <a:rPr lang="es-ES" altLang="es-CL" b="1" dirty="0">
                <a:solidFill>
                  <a:schemeClr val="accent2"/>
                </a:solidFill>
              </a:rPr>
              <a:t>interacciones</a:t>
            </a:r>
            <a:r>
              <a:rPr lang="es-ES" altLang="es-CL" dirty="0"/>
              <a:t> entre componentes son las </a:t>
            </a:r>
            <a:r>
              <a:rPr lang="es-ES" altLang="es-CL" b="1" dirty="0">
                <a:solidFill>
                  <a:schemeClr val="accent2"/>
                </a:solidFill>
              </a:rPr>
              <a:t>reglas</a:t>
            </a:r>
            <a:r>
              <a:rPr lang="es-ES" altLang="es-CL" dirty="0"/>
              <a:t> que describen cómo las distintas partes del modelo se afectan entre sí, determinando el comportamiento del modelo a través del tiempo.</a:t>
            </a:r>
          </a:p>
          <a:p>
            <a:pPr eaLnBrk="1" hangingPunct="1">
              <a:lnSpc>
                <a:spcPct val="90000"/>
              </a:lnSpc>
            </a:pPr>
            <a:endParaRPr lang="es-ES" altLang="es-CL" sz="2700"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2787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982048" y="866502"/>
            <a:ext cx="8229600" cy="1143000"/>
          </a:xfrm>
        </p:spPr>
        <p:txBody>
          <a:bodyPr/>
          <a:lstStyle/>
          <a:p>
            <a:pPr eaLnBrk="1" hangingPunct="1"/>
            <a:r>
              <a:rPr lang="es-ES_tradnl" altLang="es-CL" sz="4000" b="1" dirty="0">
                <a:solidFill>
                  <a:srgbClr val="C00000"/>
                </a:solidFill>
              </a:rPr>
              <a:t>¿</a:t>
            </a:r>
            <a:r>
              <a:rPr lang="es-ES_tradnl" altLang="es-CL" dirty="0" smtClean="0"/>
              <a:t> </a:t>
            </a:r>
            <a:r>
              <a:rPr lang="es-ES_tradnl" altLang="es-CL" sz="4000" b="1" dirty="0">
                <a:solidFill>
                  <a:srgbClr val="C00000"/>
                </a:solidFill>
              </a:rPr>
              <a:t>Cómo empezar a modelar ?</a:t>
            </a:r>
            <a:endParaRPr lang="es-ES" altLang="es-CL" sz="4000" b="1" dirty="0">
              <a:solidFill>
                <a:srgbClr val="C00000"/>
              </a:solidFill>
            </a:endParaRPr>
          </a:p>
        </p:txBody>
      </p:sp>
      <p:sp>
        <p:nvSpPr>
          <p:cNvPr id="12291" name="2 Marcador de contenido"/>
          <p:cNvSpPr>
            <a:spLocks noGrp="1"/>
          </p:cNvSpPr>
          <p:nvPr>
            <p:ph idx="1"/>
          </p:nvPr>
        </p:nvSpPr>
        <p:spPr/>
        <p:txBody>
          <a:bodyPr/>
          <a:lstStyle/>
          <a:p>
            <a:pPr eaLnBrk="1" hangingPunct="1">
              <a:lnSpc>
                <a:spcPct val="90000"/>
              </a:lnSpc>
            </a:pPr>
            <a:r>
              <a:rPr lang="es-ES" altLang="es-CL" sz="2700" dirty="0"/>
              <a:t>No existen reglas que puedan ser dadas para la elección de los componentes, variables descriptivas o interacciones. </a:t>
            </a:r>
            <a:r>
              <a:rPr lang="es-ES" altLang="es-CL" sz="2700" b="1" dirty="0">
                <a:solidFill>
                  <a:schemeClr val="accent2"/>
                </a:solidFill>
              </a:rPr>
              <a:t>Su elección es parte del arte del modelamiento. </a:t>
            </a:r>
          </a:p>
          <a:p>
            <a:pPr eaLnBrk="1" hangingPunct="1">
              <a:lnSpc>
                <a:spcPct val="90000"/>
              </a:lnSpc>
            </a:pPr>
            <a:r>
              <a:rPr lang="es-ES" altLang="es-CL" sz="2700" dirty="0"/>
              <a:t>Lo único que se puede decir es que las componentes y sus variables deben reflejar la parte del sistema real que se quiere estudiar. </a:t>
            </a:r>
          </a:p>
          <a:p>
            <a:pPr eaLnBrk="1" hangingPunct="1">
              <a:lnSpc>
                <a:spcPct val="90000"/>
              </a:lnSpc>
            </a:pPr>
            <a:r>
              <a:rPr lang="es-ES" altLang="es-CL" sz="2700" dirty="0"/>
              <a:t>Se puede empezar por preguntar: ¿cuál es la información que se quiere obtener de la simulación?, y luego ver ¿qué parte del sistema real la origina? para finalmente ver ¿qué otras partes la afectan?</a:t>
            </a:r>
          </a:p>
          <a:p>
            <a:pPr eaLnBrk="1" hangingPunct="1">
              <a:lnSpc>
                <a:spcPct val="90000"/>
              </a:lnSpc>
            </a:pPr>
            <a:endParaRPr lang="es-ES" altLang="es-CL" sz="2700"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9449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982049" y="764370"/>
            <a:ext cx="10515600" cy="1325563"/>
          </a:xfrm>
        </p:spPr>
        <p:txBody>
          <a:bodyPr/>
          <a:lstStyle/>
          <a:p>
            <a:pPr eaLnBrk="1" hangingPunct="1"/>
            <a:r>
              <a:rPr lang="es-ES" altLang="es-CL" sz="4000" b="1">
                <a:solidFill>
                  <a:schemeClr val="accent2"/>
                </a:solidFill>
              </a:rPr>
              <a:t>Ejemplo 1 – CPU tiempo compartido</a:t>
            </a:r>
            <a:endParaRPr lang="es-ES" altLang="es-CL" sz="4000">
              <a:solidFill>
                <a:schemeClr val="accent2"/>
              </a:solidFill>
            </a:endParaRPr>
          </a:p>
        </p:txBody>
      </p:sp>
      <p:pic>
        <p:nvPicPr>
          <p:cNvPr id="13315" name="Picture 2" descr="img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99762" y="2675721"/>
            <a:ext cx="6000750" cy="4049713"/>
          </a:xfrm>
        </p:spPr>
      </p:pic>
      <p:sp>
        <p:nvSpPr>
          <p:cNvPr id="13316" name="4 CuadroTexto"/>
          <p:cNvSpPr txBox="1">
            <a:spLocks noChangeArrowheads="1"/>
          </p:cNvSpPr>
          <p:nvPr/>
        </p:nvSpPr>
        <p:spPr bwMode="auto">
          <a:xfrm>
            <a:off x="1249251" y="1711052"/>
            <a:ext cx="9849674"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CL" sz="1800" dirty="0"/>
              <a:t>El computador sirve a cada usuario por turnos. Cuando un usuario tiene su turno, transmite sus datos al CPU y espera una respuesta. Cuando recibe su respuesta, empieza a preparar los datos para la próxima entrega.  El interés del modelo es estudiar qué tan rápido un usuario completa el desarrollo de su programa.</a:t>
            </a:r>
          </a:p>
          <a:p>
            <a:pPr eaLnBrk="1" hangingPunct="1">
              <a:spcBef>
                <a:spcPct val="0"/>
              </a:spcBef>
              <a:buFontTx/>
              <a:buNone/>
            </a:pPr>
            <a:endParaRPr lang="es-ES" altLang="es-CL" sz="1800" dirty="0"/>
          </a:p>
        </p:txBody>
      </p:sp>
      <p:grpSp>
        <p:nvGrpSpPr>
          <p:cNvPr id="5" name="Grupo 4"/>
          <p:cNvGrpSpPr/>
          <p:nvPr/>
        </p:nvGrpSpPr>
        <p:grpSpPr>
          <a:xfrm>
            <a:off x="0" y="-1"/>
            <a:ext cx="12192001" cy="1125265"/>
            <a:chOff x="0" y="-1"/>
            <a:chExt cx="12192001" cy="1125265"/>
          </a:xfrm>
        </p:grpSpPr>
        <p:grpSp>
          <p:nvGrpSpPr>
            <p:cNvPr id="6" name="Grupo 5"/>
            <p:cNvGrpSpPr/>
            <p:nvPr/>
          </p:nvGrpSpPr>
          <p:grpSpPr>
            <a:xfrm>
              <a:off x="0" y="-1"/>
              <a:ext cx="12192001" cy="1125265"/>
              <a:chOff x="0" y="-1"/>
              <a:chExt cx="12192001" cy="1125265"/>
            </a:xfrm>
          </p:grpSpPr>
          <p:sp>
            <p:nvSpPr>
              <p:cNvPr id="8" name="Rectángulo 7"/>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p:nvPr/>
            </p:nvPicPr>
            <p:blipFill>
              <a:blip r:embed="rId3">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10"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7" name="Picture 4" descr="Resultado de imagen para universidad nacional hermilio valdiz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21818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822093" y="1232103"/>
            <a:ext cx="8229600" cy="1143000"/>
          </a:xfrm>
        </p:spPr>
        <p:txBody>
          <a:bodyPr>
            <a:normAutofit fontScale="90000"/>
          </a:bodyPr>
          <a:lstStyle/>
          <a:p>
            <a:pPr eaLnBrk="1" hangingPunct="1">
              <a:defRPr/>
            </a:pPr>
            <a:r>
              <a:rPr lang="es-ES" sz="4000" b="1" dirty="0">
                <a:solidFill>
                  <a:schemeClr val="accent2"/>
                </a:solidFill>
              </a:rPr>
              <a:t>Descripción (1)</a:t>
            </a:r>
            <a:br>
              <a:rPr lang="es-ES" sz="4000" b="1" dirty="0">
                <a:solidFill>
                  <a:schemeClr val="accent2"/>
                </a:solidFill>
              </a:rPr>
            </a:br>
            <a:endParaRPr lang="es-ES" sz="4000" dirty="0">
              <a:solidFill>
                <a:schemeClr val="accent2"/>
              </a:solidFill>
            </a:endParaRPr>
          </a:p>
        </p:txBody>
      </p:sp>
      <p:sp>
        <p:nvSpPr>
          <p:cNvPr id="14339" name="2 Marcador de contenido"/>
          <p:cNvSpPr>
            <a:spLocks noGrp="1"/>
          </p:cNvSpPr>
          <p:nvPr>
            <p:ph idx="1"/>
          </p:nvPr>
        </p:nvSpPr>
        <p:spPr>
          <a:xfrm>
            <a:off x="1955443" y="2043315"/>
            <a:ext cx="8229600" cy="4061272"/>
          </a:xfrm>
        </p:spPr>
        <p:txBody>
          <a:bodyPr/>
          <a:lstStyle/>
          <a:p>
            <a:pPr eaLnBrk="1" hangingPunct="1"/>
            <a:r>
              <a:rPr lang="es-ES" altLang="es-CL" sz="2200" b="1" dirty="0">
                <a:solidFill>
                  <a:schemeClr val="hlink"/>
                </a:solidFill>
              </a:rPr>
              <a:t>Componentes</a:t>
            </a:r>
          </a:p>
          <a:p>
            <a:pPr lvl="1">
              <a:lnSpc>
                <a:spcPct val="80000"/>
              </a:lnSpc>
              <a:spcBef>
                <a:spcPts val="1200"/>
              </a:spcBef>
            </a:pPr>
            <a:r>
              <a:rPr lang="es-ES" altLang="es-CL" sz="2200" dirty="0"/>
              <a:t>CPU, USUARIO1, USUARIO2, ..., USUARIO5.</a:t>
            </a:r>
          </a:p>
          <a:p>
            <a:pPr lvl="1" eaLnBrk="1" hangingPunct="1">
              <a:buFont typeface="Arial" panose="020B0604020202020204" pitchFamily="34" charset="0"/>
              <a:buNone/>
            </a:pPr>
            <a:endParaRPr lang="es-ES" altLang="es-CL" dirty="0" smtClean="0"/>
          </a:p>
          <a:p>
            <a:pPr eaLnBrk="1" hangingPunct="1"/>
            <a:r>
              <a:rPr lang="es-ES" altLang="es-CL" sz="2200" b="1" dirty="0">
                <a:solidFill>
                  <a:schemeClr val="hlink"/>
                </a:solidFill>
              </a:rPr>
              <a:t>Variables descriptivas</a:t>
            </a:r>
          </a:p>
          <a:p>
            <a:pPr lvl="1">
              <a:spcBef>
                <a:spcPts val="1200"/>
              </a:spcBef>
            </a:pPr>
            <a:r>
              <a:rPr lang="es-ES" altLang="es-CL" sz="2200" dirty="0"/>
              <a:t>Componente CPU tiene </a:t>
            </a:r>
          </a:p>
          <a:p>
            <a:pPr lvl="2">
              <a:lnSpc>
                <a:spcPct val="80000"/>
              </a:lnSpc>
              <a:spcBef>
                <a:spcPts val="1200"/>
              </a:spcBef>
            </a:pPr>
            <a:r>
              <a:rPr lang="es-ES" altLang="es-CL" sz="1800" dirty="0"/>
              <a:t>variable QUIEN·AHORA - con rango {1,2,3,4,5}; QUIEN·AHORA = i indica que </a:t>
            </a:r>
            <a:r>
              <a:rPr lang="es-ES" altLang="es-CL" sz="1800" dirty="0" err="1"/>
              <a:t>USUARIOi</a:t>
            </a:r>
            <a:r>
              <a:rPr lang="es-ES" altLang="es-CL" sz="1800" dirty="0"/>
              <a:t> está siendo atendido por el CPU.</a:t>
            </a:r>
          </a:p>
          <a:p>
            <a:pPr lvl="1">
              <a:spcBef>
                <a:spcPts val="1200"/>
              </a:spcBef>
            </a:pPr>
            <a:r>
              <a:rPr lang="es-ES" altLang="es-CL" sz="2200" dirty="0" err="1"/>
              <a:t>USUARIOi</a:t>
            </a:r>
            <a:r>
              <a:rPr lang="es-ES" altLang="es-CL" sz="2200" dirty="0"/>
              <a:t> (i = 1,2,3,4,5) </a:t>
            </a:r>
          </a:p>
          <a:p>
            <a:pPr lvl="2">
              <a:lnSpc>
                <a:spcPct val="80000"/>
              </a:lnSpc>
              <a:spcBef>
                <a:spcPts val="1200"/>
              </a:spcBef>
            </a:pPr>
            <a:r>
              <a:rPr lang="es-ES" altLang="es-CL" sz="1800" dirty="0"/>
              <a:t>variable ESTADO - con rango [0,1]; ESTADO = s indica que un usuario ha progresado una fracción de tiempo s en completar su programa (cero significa empezando, 1/2 es la mitad, 1 significa que terminó).</a:t>
            </a:r>
          </a:p>
          <a:p>
            <a:pPr eaLnBrk="1" hangingPunct="1">
              <a:buFont typeface="Arial" panose="020B0604020202020204" pitchFamily="34" charset="0"/>
              <a:buNone/>
            </a:pPr>
            <a:endParaRPr lang="es-ES" altLang="es-CL" dirty="0" smtClean="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48289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a:xfrm>
            <a:off x="982048" y="912307"/>
            <a:ext cx="8229600" cy="1052513"/>
          </a:xfrm>
        </p:spPr>
        <p:txBody>
          <a:bodyPr/>
          <a:lstStyle/>
          <a:p>
            <a:pPr eaLnBrk="1" hangingPunct="1"/>
            <a:r>
              <a:rPr lang="es-ES_tradnl" altLang="es-CL" sz="3600" b="1" dirty="0">
                <a:solidFill>
                  <a:schemeClr val="accent2"/>
                </a:solidFill>
              </a:rPr>
              <a:t>Descripción (2)</a:t>
            </a:r>
            <a:endParaRPr lang="es-ES" altLang="es-CL" sz="3600" b="1" dirty="0">
              <a:solidFill>
                <a:schemeClr val="accent2"/>
              </a:solidFill>
            </a:endParaRPr>
          </a:p>
        </p:txBody>
      </p:sp>
      <p:sp>
        <p:nvSpPr>
          <p:cNvPr id="3" name="2 Marcador de contenido"/>
          <p:cNvSpPr>
            <a:spLocks noGrp="1"/>
          </p:cNvSpPr>
          <p:nvPr>
            <p:ph idx="1"/>
          </p:nvPr>
        </p:nvSpPr>
        <p:spPr>
          <a:xfrm>
            <a:off x="1981200" y="1801144"/>
            <a:ext cx="8229600" cy="4913491"/>
          </a:xfrm>
        </p:spPr>
        <p:txBody>
          <a:bodyPr>
            <a:normAutofit fontScale="85000" lnSpcReduction="10000"/>
          </a:bodyPr>
          <a:lstStyle/>
          <a:p>
            <a:pPr eaLnBrk="1" hangingPunct="1">
              <a:lnSpc>
                <a:spcPct val="80000"/>
              </a:lnSpc>
              <a:buFont typeface="Arial" charset="0"/>
              <a:buChar char="•"/>
              <a:defRPr/>
            </a:pPr>
            <a:r>
              <a:rPr lang="es-ES" sz="2200" b="1" dirty="0">
                <a:solidFill>
                  <a:schemeClr val="hlink"/>
                </a:solidFill>
              </a:rPr>
              <a:t>PARÁMETROS</a:t>
            </a:r>
          </a:p>
          <a:p>
            <a:pPr lvl="1">
              <a:spcBef>
                <a:spcPts val="1200"/>
              </a:spcBef>
              <a:defRPr/>
            </a:pPr>
            <a:r>
              <a:rPr lang="es-ES" dirty="0" err="1"/>
              <a:t>ai</a:t>
            </a:r>
            <a:r>
              <a:rPr lang="es-ES" dirty="0"/>
              <a:t> - con rango [0,1]. Tasa de trabajo que </a:t>
            </a:r>
            <a:r>
              <a:rPr lang="es-ES" dirty="0" err="1"/>
              <a:t>USUARIOi</a:t>
            </a:r>
            <a:r>
              <a:rPr lang="es-ES" dirty="0"/>
              <a:t> adelanta en cada pasada</a:t>
            </a:r>
          </a:p>
          <a:p>
            <a:pPr lvl="1" eaLnBrk="1" hangingPunct="1">
              <a:lnSpc>
                <a:spcPct val="80000"/>
              </a:lnSpc>
              <a:buFont typeface="Arial" charset="0"/>
              <a:buChar char="–"/>
              <a:defRPr/>
            </a:pPr>
            <a:endParaRPr lang="es-ES" sz="2000" dirty="0"/>
          </a:p>
          <a:p>
            <a:pPr eaLnBrk="1" hangingPunct="1">
              <a:lnSpc>
                <a:spcPct val="80000"/>
              </a:lnSpc>
              <a:buFont typeface="Arial" charset="0"/>
              <a:buChar char="•"/>
              <a:defRPr/>
            </a:pPr>
            <a:r>
              <a:rPr lang="es-ES" sz="2200" b="1" dirty="0">
                <a:solidFill>
                  <a:schemeClr val="hlink"/>
                </a:solidFill>
              </a:rPr>
              <a:t>Interacción entre componentes</a:t>
            </a:r>
          </a:p>
          <a:p>
            <a:pPr lvl="1">
              <a:spcBef>
                <a:spcPts val="1200"/>
              </a:spcBef>
              <a:defRPr/>
            </a:pPr>
            <a:r>
              <a:rPr lang="es-ES" dirty="0"/>
              <a:t>La CPU sirve a cada usuario por turnos, con una tasa fija. De este modo, QUIEN·AHORA sigue el ciclo 1,2,3,4,5,1,2,...</a:t>
            </a:r>
          </a:p>
          <a:p>
            <a:pPr lvl="1">
              <a:spcBef>
                <a:spcPts val="1200"/>
              </a:spcBef>
              <a:defRPr/>
            </a:pPr>
            <a:r>
              <a:rPr lang="es-ES" dirty="0"/>
              <a:t>Cuando </a:t>
            </a:r>
            <a:r>
              <a:rPr lang="es-ES" dirty="0" err="1"/>
              <a:t>USUARIOi</a:t>
            </a:r>
            <a:r>
              <a:rPr lang="es-ES" dirty="0"/>
              <a:t> tiene su turno (es decir, cuando QUIEN·AHORA toma el valor de i), el usuario completa una fracción </a:t>
            </a:r>
            <a:r>
              <a:rPr lang="es-ES" dirty="0" err="1"/>
              <a:t>ai</a:t>
            </a:r>
            <a:r>
              <a:rPr lang="es-ES" dirty="0"/>
              <a:t> del trabajo que le falta, es decir, si su ESTADO es s, éste se convierte en s + </a:t>
            </a:r>
            <a:r>
              <a:rPr lang="es-ES" dirty="0" err="1"/>
              <a:t>ai</a:t>
            </a:r>
            <a:r>
              <a:rPr lang="es-ES" dirty="0"/>
              <a:t>(1 - s).</a:t>
            </a:r>
          </a:p>
          <a:p>
            <a:pPr lvl="1" eaLnBrk="1" hangingPunct="1">
              <a:lnSpc>
                <a:spcPct val="80000"/>
              </a:lnSpc>
              <a:buFont typeface="Arial" charset="0"/>
              <a:buNone/>
              <a:defRPr/>
            </a:pPr>
            <a:endParaRPr lang="es-ES" sz="2000" dirty="0"/>
          </a:p>
          <a:p>
            <a:pPr eaLnBrk="1" hangingPunct="1">
              <a:lnSpc>
                <a:spcPct val="80000"/>
              </a:lnSpc>
              <a:buFont typeface="Arial" charset="0"/>
              <a:buChar char="•"/>
              <a:defRPr/>
            </a:pPr>
            <a:r>
              <a:rPr lang="es-ES" sz="2200" b="1" dirty="0">
                <a:solidFill>
                  <a:schemeClr val="hlink"/>
                </a:solidFill>
              </a:rPr>
              <a:t> Supuestos</a:t>
            </a:r>
          </a:p>
          <a:p>
            <a:pPr lvl="1">
              <a:spcBef>
                <a:spcPts val="1200"/>
              </a:spcBef>
              <a:defRPr/>
            </a:pPr>
            <a:r>
              <a:rPr lang="es-ES" dirty="0"/>
              <a:t>El tiempo de servicio dado a un usuario se asume fijo. </a:t>
            </a:r>
          </a:p>
          <a:p>
            <a:pPr lvl="1">
              <a:spcBef>
                <a:spcPts val="1200"/>
              </a:spcBef>
              <a:defRPr/>
            </a:pPr>
            <a:r>
              <a:rPr lang="es-ES" dirty="0"/>
              <a:t>El progreso del </a:t>
            </a:r>
            <a:r>
              <a:rPr lang="es-ES" dirty="0" err="1"/>
              <a:t>USERi</a:t>
            </a:r>
            <a:r>
              <a:rPr lang="es-ES" dirty="0"/>
              <a:t> en la terminación de su programa, sigue una tasa exponencial, determinada por su parámetro individual </a:t>
            </a:r>
            <a:r>
              <a:rPr lang="es-ES" dirty="0" err="1"/>
              <a:t>ai</a:t>
            </a:r>
            <a:r>
              <a:rPr lang="es-ES" dirty="0"/>
              <a:t>.</a:t>
            </a: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81874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a:xfrm>
            <a:off x="782687" y="1087820"/>
            <a:ext cx="10515600" cy="1325563"/>
          </a:xfrm>
        </p:spPr>
        <p:txBody>
          <a:bodyPr/>
          <a:lstStyle/>
          <a:p>
            <a:pPr eaLnBrk="1" hangingPunct="1"/>
            <a:r>
              <a:rPr lang="es-ES" altLang="es-CL" sz="4000" b="1" dirty="0">
                <a:solidFill>
                  <a:schemeClr val="accent2"/>
                </a:solidFill>
              </a:rPr>
              <a:t>Ejemplo 2 - Dinámica de las relaciones Gobierno-pueblo</a:t>
            </a:r>
          </a:p>
        </p:txBody>
      </p:sp>
      <p:sp>
        <p:nvSpPr>
          <p:cNvPr id="3" name="2 Marcador de contenido"/>
          <p:cNvSpPr>
            <a:spLocks noGrp="1"/>
          </p:cNvSpPr>
          <p:nvPr>
            <p:ph idx="1"/>
          </p:nvPr>
        </p:nvSpPr>
        <p:spPr>
          <a:xfrm>
            <a:off x="838200" y="2302143"/>
            <a:ext cx="10515600" cy="4351338"/>
          </a:xfrm>
        </p:spPr>
        <p:txBody>
          <a:bodyPr>
            <a:normAutofit/>
          </a:bodyPr>
          <a:lstStyle/>
          <a:p>
            <a:pPr eaLnBrk="1" hangingPunct="1">
              <a:lnSpc>
                <a:spcPct val="90000"/>
              </a:lnSpc>
              <a:buFont typeface="Arial" charset="0"/>
              <a:buChar char="•"/>
              <a:defRPr/>
            </a:pPr>
            <a:r>
              <a:rPr lang="es-ES" sz="2700" dirty="0"/>
              <a:t>En un país hay un gobierno y la gente. </a:t>
            </a:r>
          </a:p>
          <a:p>
            <a:pPr eaLnBrk="1" hangingPunct="1">
              <a:lnSpc>
                <a:spcPct val="90000"/>
              </a:lnSpc>
              <a:buFont typeface="Arial" charset="0"/>
              <a:buChar char="•"/>
              <a:defRPr/>
            </a:pPr>
            <a:r>
              <a:rPr lang="es-ES" sz="2700" dirty="0"/>
              <a:t>El gobierno es dirigido por un PARTIDO en el poder, que puede ser LIBERAL o CONSERVADOR, lo que determina la POLITICA interna, siendo ésta PERMISIVA o COERCITIVA. </a:t>
            </a:r>
          </a:p>
          <a:p>
            <a:pPr eaLnBrk="1" hangingPunct="1">
              <a:lnSpc>
                <a:spcPct val="90000"/>
              </a:lnSpc>
              <a:buFont typeface="Arial" charset="0"/>
              <a:buChar char="•"/>
              <a:defRPr/>
            </a:pPr>
            <a:r>
              <a:rPr lang="es-ES" sz="2700" dirty="0"/>
              <a:t>La gente reacciona a las acciones del gobierno, y en un momento determinado, estará en un estado de CONTIENDA·CIVIL que puede ser ALTO o BAJO. </a:t>
            </a:r>
          </a:p>
          <a:p>
            <a:pPr eaLnBrk="1" hangingPunct="1">
              <a:lnSpc>
                <a:spcPct val="90000"/>
              </a:lnSpc>
              <a:buFont typeface="Arial" charset="0"/>
              <a:buChar char="•"/>
              <a:defRPr/>
            </a:pPr>
            <a:r>
              <a:rPr lang="es-ES" sz="2700" dirty="0"/>
              <a:t>Se quiere analizar diferentes maneras de cómo la gente reacciona a los cambios en las políticas del gobierno, y cómo, en respuesta, el gobierno determina su política en respuesta al comportamiento del pueblo. </a:t>
            </a:r>
          </a:p>
          <a:p>
            <a:pPr eaLnBrk="1" hangingPunct="1">
              <a:lnSpc>
                <a:spcPct val="80000"/>
              </a:lnSpc>
              <a:buFont typeface="Arial" charset="0"/>
              <a:buChar char="•"/>
              <a:defRPr/>
            </a:pPr>
            <a:endParaRPr lang="es-ES" sz="2500"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22559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a:xfrm>
            <a:off x="982049" y="1125264"/>
            <a:ext cx="10515600" cy="1325563"/>
          </a:xfrm>
        </p:spPr>
        <p:txBody>
          <a:bodyPr/>
          <a:lstStyle/>
          <a:p>
            <a:pPr eaLnBrk="1" hangingPunct="1"/>
            <a:r>
              <a:rPr lang="es-ES_tradnl" altLang="es-CL" sz="3600" b="1" dirty="0">
                <a:solidFill>
                  <a:schemeClr val="accent2"/>
                </a:solidFill>
              </a:rPr>
              <a:t>Esquema modelo gobierno-pueblo</a:t>
            </a:r>
            <a:endParaRPr lang="es-ES" altLang="es-CL" sz="3600" b="1" dirty="0">
              <a:solidFill>
                <a:schemeClr val="accent2"/>
              </a:solidFill>
            </a:endParaRPr>
          </a:p>
        </p:txBody>
      </p:sp>
      <p:pic>
        <p:nvPicPr>
          <p:cNvPr id="17411" name="Picture 2" descr="img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537" y="2474640"/>
            <a:ext cx="4500562"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3">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019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982049" y="970433"/>
            <a:ext cx="10515600" cy="1325563"/>
          </a:xfrm>
        </p:spPr>
        <p:txBody>
          <a:bodyPr/>
          <a:lstStyle/>
          <a:p>
            <a:pPr eaLnBrk="1" hangingPunct="1"/>
            <a:r>
              <a:rPr lang="es-ES_tradnl" altLang="es-CL" b="1" dirty="0" smtClean="0">
                <a:solidFill>
                  <a:schemeClr val="accent2"/>
                </a:solidFill>
              </a:rPr>
              <a:t>Descripción (1)</a:t>
            </a:r>
            <a:endParaRPr lang="es-ES" altLang="es-CL" b="1" dirty="0" smtClean="0">
              <a:solidFill>
                <a:schemeClr val="accent2"/>
              </a:solidFill>
            </a:endParaRPr>
          </a:p>
        </p:txBody>
      </p:sp>
      <p:sp>
        <p:nvSpPr>
          <p:cNvPr id="18435" name="2 Marcador de contenido"/>
          <p:cNvSpPr>
            <a:spLocks noGrp="1"/>
          </p:cNvSpPr>
          <p:nvPr>
            <p:ph idx="1"/>
          </p:nvPr>
        </p:nvSpPr>
        <p:spPr>
          <a:xfrm>
            <a:off x="2006957" y="1870658"/>
            <a:ext cx="8229600" cy="4829175"/>
          </a:xfrm>
        </p:spPr>
        <p:txBody>
          <a:bodyPr/>
          <a:lstStyle/>
          <a:p>
            <a:pPr eaLnBrk="1" hangingPunct="1">
              <a:lnSpc>
                <a:spcPct val="80000"/>
              </a:lnSpc>
            </a:pPr>
            <a:r>
              <a:rPr lang="es-ES" altLang="es-CL" sz="2000" b="1">
                <a:solidFill>
                  <a:schemeClr val="hlink"/>
                </a:solidFill>
              </a:rPr>
              <a:t>Componentes</a:t>
            </a:r>
          </a:p>
          <a:p>
            <a:pPr lvl="1">
              <a:lnSpc>
                <a:spcPct val="80000"/>
              </a:lnSpc>
              <a:spcBef>
                <a:spcPts val="1200"/>
              </a:spcBef>
            </a:pPr>
            <a:r>
              <a:rPr lang="es-ES" altLang="es-CL" sz="2200"/>
              <a:t>GOBIERNO, PUEBLO.</a:t>
            </a:r>
          </a:p>
          <a:p>
            <a:pPr eaLnBrk="1" hangingPunct="1">
              <a:lnSpc>
                <a:spcPct val="80000"/>
              </a:lnSpc>
              <a:buFont typeface="Arial" panose="020B0604020202020204" pitchFamily="34" charset="0"/>
              <a:buNone/>
            </a:pPr>
            <a:endParaRPr lang="es-ES" altLang="es-CL" sz="3000"/>
          </a:p>
          <a:p>
            <a:pPr eaLnBrk="1" hangingPunct="1">
              <a:lnSpc>
                <a:spcPct val="80000"/>
              </a:lnSpc>
            </a:pPr>
            <a:r>
              <a:rPr lang="es-ES" altLang="es-CL" sz="2000" b="1">
                <a:solidFill>
                  <a:schemeClr val="hlink"/>
                </a:solidFill>
              </a:rPr>
              <a:t>Variables descriptivas</a:t>
            </a:r>
          </a:p>
          <a:p>
            <a:pPr lvl="1">
              <a:lnSpc>
                <a:spcPct val="80000"/>
              </a:lnSpc>
              <a:spcBef>
                <a:spcPts val="1200"/>
              </a:spcBef>
            </a:pPr>
            <a:r>
              <a:rPr lang="es-ES" altLang="es-CL" sz="2200"/>
              <a:t>Componente GOBIERNO </a:t>
            </a:r>
          </a:p>
          <a:p>
            <a:pPr lvl="2">
              <a:lnSpc>
                <a:spcPct val="80000"/>
              </a:lnSpc>
              <a:spcBef>
                <a:spcPts val="1200"/>
              </a:spcBef>
            </a:pPr>
            <a:r>
              <a:rPr lang="es-ES" altLang="es-CL" sz="1800"/>
              <a:t>Variable PARTIDO - con rango {CONSERVADOR, LIBERAL}; indica la tendencia política (ideología) del GOBIERNO.</a:t>
            </a:r>
          </a:p>
          <a:p>
            <a:pPr lvl="2">
              <a:lnSpc>
                <a:spcPct val="80000"/>
              </a:lnSpc>
              <a:spcBef>
                <a:spcPts val="1200"/>
              </a:spcBef>
            </a:pPr>
            <a:r>
              <a:rPr lang="es-ES" altLang="es-CL" sz="1800"/>
              <a:t>Variable POLITICA - con rango {PERMISIVA, COERCITIVA}; indica el tipo de política que el GOBIERNO está siguiendo.</a:t>
            </a:r>
          </a:p>
          <a:p>
            <a:pPr lvl="1">
              <a:lnSpc>
                <a:spcPct val="80000"/>
              </a:lnSpc>
              <a:spcBef>
                <a:spcPts val="1200"/>
              </a:spcBef>
            </a:pPr>
            <a:r>
              <a:rPr lang="es-ES" altLang="es-CL" sz="2200"/>
              <a:t>Componente PUEBLO </a:t>
            </a:r>
          </a:p>
          <a:p>
            <a:pPr lvl="2">
              <a:lnSpc>
                <a:spcPct val="80000"/>
              </a:lnSpc>
              <a:spcBef>
                <a:spcPts val="1200"/>
              </a:spcBef>
              <a:buFont typeface="Arial" panose="020B0604020202020204" pitchFamily="34" charset="0"/>
              <a:buChar char="–"/>
            </a:pPr>
            <a:r>
              <a:rPr lang="es-ES" altLang="es-CL" sz="1800"/>
              <a:t>Variable CONTIENDA·CIVIL - con rango {BAJA, ALTA}; indica el estado general de malestar del PUEBLO.</a:t>
            </a:r>
          </a:p>
          <a:p>
            <a:pPr eaLnBrk="1" hangingPunct="1">
              <a:lnSpc>
                <a:spcPct val="80000"/>
              </a:lnSpc>
            </a:pPr>
            <a:endParaRPr lang="es-ES" altLang="es-CL" sz="3000"/>
          </a:p>
          <a:p>
            <a:pPr eaLnBrk="1" hangingPunct="1">
              <a:lnSpc>
                <a:spcPct val="80000"/>
              </a:lnSpc>
            </a:pPr>
            <a:endParaRPr lang="es-ES" altLang="es-CL" sz="300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632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a:xfrm>
            <a:off x="1197737" y="1035810"/>
            <a:ext cx="8229600" cy="1143000"/>
          </a:xfrm>
        </p:spPr>
        <p:txBody>
          <a:bodyPr/>
          <a:lstStyle/>
          <a:p>
            <a:pPr eaLnBrk="1" hangingPunct="1"/>
            <a:r>
              <a:rPr lang="es-ES_tradnl" altLang="es-CL" b="1" dirty="0" smtClean="0">
                <a:solidFill>
                  <a:schemeClr val="accent2"/>
                </a:solidFill>
              </a:rPr>
              <a:t>Descripción (2)</a:t>
            </a:r>
            <a:endParaRPr lang="es-ES" altLang="es-CL" b="1" dirty="0" smtClean="0">
              <a:solidFill>
                <a:schemeClr val="accent2"/>
              </a:solidFill>
            </a:endParaRPr>
          </a:p>
        </p:txBody>
      </p:sp>
      <p:sp>
        <p:nvSpPr>
          <p:cNvPr id="3" name="2 Marcador de contenido"/>
          <p:cNvSpPr>
            <a:spLocks noGrp="1"/>
          </p:cNvSpPr>
          <p:nvPr>
            <p:ph idx="1"/>
          </p:nvPr>
        </p:nvSpPr>
        <p:spPr>
          <a:xfrm>
            <a:off x="1197737" y="2178810"/>
            <a:ext cx="10135672" cy="4093201"/>
          </a:xfrm>
        </p:spPr>
        <p:txBody>
          <a:bodyPr rtlCol="0">
            <a:normAutofit lnSpcReduction="10000"/>
          </a:bodyPr>
          <a:lstStyle/>
          <a:p>
            <a:pPr eaLnBrk="1" hangingPunct="1">
              <a:buFont typeface="Arial" charset="0"/>
              <a:buChar char="•"/>
              <a:defRPr/>
            </a:pPr>
            <a:r>
              <a:rPr lang="es-ES" sz="2000" b="1" dirty="0">
                <a:solidFill>
                  <a:schemeClr val="hlink"/>
                </a:solidFill>
              </a:rPr>
              <a:t>Interacción entre componentes</a:t>
            </a:r>
          </a:p>
          <a:p>
            <a:pPr lvl="1">
              <a:spcBef>
                <a:spcPts val="1200"/>
              </a:spcBef>
              <a:defRPr/>
            </a:pPr>
            <a:r>
              <a:rPr lang="es-ES" sz="2000" dirty="0"/>
              <a:t>Una política gubernamental COERCITIVA es invariablemente seguida en el siguiente año por un ALTO grado de CONTIENDA·CIVIL.</a:t>
            </a:r>
          </a:p>
          <a:p>
            <a:pPr lvl="1">
              <a:spcBef>
                <a:spcPts val="1200"/>
              </a:spcBef>
              <a:defRPr/>
            </a:pPr>
            <a:r>
              <a:rPr lang="es-ES" sz="2000" dirty="0"/>
              <a:t>Por el contrario, un gobierno PERMISIVO siempre es capaz de producir y/o mantener un BAJO nivel de malestar civil durante un año.</a:t>
            </a:r>
          </a:p>
          <a:p>
            <a:pPr lvl="1">
              <a:spcBef>
                <a:spcPts val="1200"/>
              </a:spcBef>
              <a:defRPr/>
            </a:pPr>
            <a:r>
              <a:rPr lang="es-ES" sz="2000" dirty="0"/>
              <a:t>Un PARTIDO permanece en el poder tanto como la CONTIENDA·CIVIL sea BAJA, siendo reemplazado al término de un año si el malestar se vuelve ALTO.</a:t>
            </a:r>
          </a:p>
          <a:p>
            <a:pPr lvl="1">
              <a:spcBef>
                <a:spcPts val="1200"/>
              </a:spcBef>
              <a:defRPr/>
            </a:pPr>
            <a:r>
              <a:rPr lang="es-ES" sz="2000" dirty="0"/>
              <a:t>Una vez en el poder, un gobierno CONSERVADOR nunca cambia su POLITICA, ni tampoco cambia la POLITICA de su predecesor cuando recién asume el poder.</a:t>
            </a:r>
          </a:p>
          <a:p>
            <a:pPr lvl="1">
              <a:spcBef>
                <a:spcPts val="1200"/>
              </a:spcBef>
              <a:defRPr/>
            </a:pPr>
            <a:r>
              <a:rPr lang="es-ES" sz="2000" dirty="0"/>
              <a:t>Un gobierno LIBERAL reacciona a un ALTO grado de CONTIENDA·CIVIL mediante una legislación PERMISIVA, pero un año después de que la quietud ha regresado, invariablemente toma una actitud COERCITIVA.</a:t>
            </a:r>
          </a:p>
          <a:p>
            <a:pPr>
              <a:defRPr/>
            </a:pPr>
            <a:endParaRPr lang="es-ES" sz="2400"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6178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982047" y="895041"/>
            <a:ext cx="7772400" cy="1143000"/>
          </a:xfrm>
        </p:spPr>
        <p:txBody>
          <a:bodyPr/>
          <a:lstStyle/>
          <a:p>
            <a:r>
              <a:rPr lang="en-US" altLang="es-CL" b="1" dirty="0" err="1" smtClean="0">
                <a:solidFill>
                  <a:srgbClr val="C00000"/>
                </a:solidFill>
              </a:rPr>
              <a:t>Definición</a:t>
            </a:r>
            <a:r>
              <a:rPr lang="en-US" altLang="es-CL" b="1" dirty="0" smtClean="0">
                <a:solidFill>
                  <a:srgbClr val="C00000"/>
                </a:solidFill>
              </a:rPr>
              <a:t>:</a:t>
            </a:r>
          </a:p>
        </p:txBody>
      </p:sp>
      <p:sp>
        <p:nvSpPr>
          <p:cNvPr id="2051" name="Rectangle 3"/>
          <p:cNvSpPr>
            <a:spLocks noChangeArrowheads="1"/>
          </p:cNvSpPr>
          <p:nvPr/>
        </p:nvSpPr>
        <p:spPr bwMode="auto">
          <a:xfrm>
            <a:off x="982048" y="1915455"/>
            <a:ext cx="10493026" cy="477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s-CL" i="1" dirty="0">
                <a:latin typeface="Times New Roman" panose="02020603050405020304" pitchFamily="18" charset="0"/>
              </a:rPr>
              <a:t>“Modelling is the </a:t>
            </a:r>
            <a:r>
              <a:rPr lang="en-US" altLang="es-CL" sz="2800" i="1" dirty="0">
                <a:latin typeface="Times New Roman" panose="02020603050405020304" pitchFamily="18" charset="0"/>
              </a:rPr>
              <a:t>is the process of designing</a:t>
            </a:r>
          </a:p>
          <a:p>
            <a:pPr>
              <a:spcBef>
                <a:spcPct val="0"/>
              </a:spcBef>
              <a:buFontTx/>
              <a:buNone/>
            </a:pPr>
            <a:r>
              <a:rPr lang="en-US" altLang="es-CL" sz="2800" i="1" dirty="0">
                <a:latin typeface="Times New Roman" panose="02020603050405020304" pitchFamily="18" charset="0"/>
              </a:rPr>
              <a:t>a model of a real system and Simulation </a:t>
            </a:r>
          </a:p>
          <a:p>
            <a:pPr>
              <a:spcBef>
                <a:spcPct val="0"/>
              </a:spcBef>
              <a:buFontTx/>
              <a:buNone/>
            </a:pPr>
            <a:r>
              <a:rPr lang="en-US" altLang="es-CL" sz="2800" i="1" dirty="0">
                <a:latin typeface="Times New Roman" panose="02020603050405020304" pitchFamily="18" charset="0"/>
              </a:rPr>
              <a:t>is the activity of conducting</a:t>
            </a:r>
          </a:p>
          <a:p>
            <a:pPr>
              <a:spcBef>
                <a:spcPct val="0"/>
              </a:spcBef>
              <a:buFontTx/>
              <a:buNone/>
            </a:pPr>
            <a:r>
              <a:rPr lang="en-US" altLang="es-CL" sz="2800" i="1" dirty="0">
                <a:latin typeface="Times New Roman" panose="02020603050405020304" pitchFamily="18" charset="0"/>
              </a:rPr>
              <a:t>experiments with this model for the</a:t>
            </a:r>
          </a:p>
          <a:p>
            <a:pPr>
              <a:spcBef>
                <a:spcPct val="0"/>
              </a:spcBef>
              <a:buFontTx/>
              <a:buNone/>
            </a:pPr>
            <a:r>
              <a:rPr lang="en-US" altLang="es-CL" sz="2800" i="1" dirty="0">
                <a:latin typeface="Times New Roman" panose="02020603050405020304" pitchFamily="18" charset="0"/>
              </a:rPr>
              <a:t>purpose of either understanding the </a:t>
            </a:r>
          </a:p>
          <a:p>
            <a:pPr>
              <a:spcBef>
                <a:spcPct val="0"/>
              </a:spcBef>
              <a:buFontTx/>
              <a:buNone/>
            </a:pPr>
            <a:r>
              <a:rPr lang="en-US" altLang="es-CL" sz="2800" i="1" dirty="0">
                <a:latin typeface="Times New Roman" panose="02020603050405020304" pitchFamily="18" charset="0"/>
              </a:rPr>
              <a:t>behavior of the system and/or </a:t>
            </a:r>
          </a:p>
          <a:p>
            <a:pPr>
              <a:spcBef>
                <a:spcPct val="0"/>
              </a:spcBef>
              <a:buFontTx/>
              <a:buNone/>
            </a:pPr>
            <a:r>
              <a:rPr lang="en-US" altLang="es-CL" sz="2800" i="1" dirty="0">
                <a:latin typeface="Times New Roman" panose="02020603050405020304" pitchFamily="18" charset="0"/>
              </a:rPr>
              <a:t>evaluating various strategies for the</a:t>
            </a:r>
          </a:p>
          <a:p>
            <a:pPr>
              <a:spcBef>
                <a:spcPct val="0"/>
              </a:spcBef>
              <a:buFontTx/>
              <a:buNone/>
            </a:pPr>
            <a:r>
              <a:rPr lang="en-US" altLang="es-CL" sz="2800" i="1" dirty="0">
                <a:latin typeface="Times New Roman" panose="02020603050405020304" pitchFamily="18" charset="0"/>
              </a:rPr>
              <a:t>operation of the system.”</a:t>
            </a:r>
            <a:endParaRPr lang="en-US" altLang="es-CL" sz="2400" i="1" dirty="0">
              <a:latin typeface="Times New Roman" panose="02020603050405020304" pitchFamily="18" charset="0"/>
            </a:endParaRPr>
          </a:p>
          <a:p>
            <a:pPr>
              <a:spcBef>
                <a:spcPct val="0"/>
              </a:spcBef>
              <a:buFontTx/>
              <a:buNone/>
            </a:pPr>
            <a:r>
              <a:rPr lang="en-US" altLang="es-CL" sz="2400" i="1" dirty="0">
                <a:latin typeface="Times New Roman" panose="02020603050405020304" pitchFamily="18" charset="0"/>
              </a:rPr>
              <a:t>               </a:t>
            </a:r>
          </a:p>
          <a:p>
            <a:pPr>
              <a:spcBef>
                <a:spcPct val="0"/>
              </a:spcBef>
              <a:buFontTx/>
              <a:buNone/>
            </a:pPr>
            <a:r>
              <a:rPr lang="en-US" altLang="es-CL" sz="2400" i="1" dirty="0">
                <a:latin typeface="Times New Roman" panose="02020603050405020304" pitchFamily="18" charset="0"/>
              </a:rPr>
              <a:t>  - </a:t>
            </a:r>
            <a:r>
              <a:rPr lang="en-US" altLang="es-CL" sz="1800" i="1" u="sng" dirty="0">
                <a:latin typeface="Times New Roman" panose="02020603050405020304" pitchFamily="18" charset="0"/>
              </a:rPr>
              <a:t>Introduction to Simulation Using SIMAN</a:t>
            </a:r>
            <a:endParaRPr lang="en-US" altLang="es-CL" sz="1800" i="1" dirty="0">
              <a:latin typeface="Times New Roman" panose="02020603050405020304" pitchFamily="18" charset="0"/>
            </a:endParaRPr>
          </a:p>
          <a:p>
            <a:pPr>
              <a:spcBef>
                <a:spcPct val="0"/>
              </a:spcBef>
              <a:buFontTx/>
              <a:buNone/>
            </a:pPr>
            <a:r>
              <a:rPr lang="en-US" altLang="es-CL" sz="1800" i="1" dirty="0">
                <a:latin typeface="Times New Roman" panose="02020603050405020304" pitchFamily="18" charset="0"/>
              </a:rPr>
              <a:t>     (2nd Edition)</a:t>
            </a: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3">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08409111"/>
      </p:ext>
    </p:extLst>
  </p:cSld>
  <p:clrMapOvr>
    <a:masterClrMapping/>
  </p:clrMapOvr>
  <p:transition spd="med">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a:xfrm>
            <a:off x="982048" y="779917"/>
            <a:ext cx="8229600" cy="1372003"/>
          </a:xfrm>
        </p:spPr>
        <p:txBody>
          <a:bodyPr/>
          <a:lstStyle/>
          <a:p>
            <a:pPr eaLnBrk="1" hangingPunct="1"/>
            <a:r>
              <a:rPr lang="es-ES" altLang="es-CL" b="1" dirty="0" smtClean="0">
                <a:solidFill>
                  <a:schemeClr val="accent2"/>
                </a:solidFill>
              </a:rPr>
              <a:t>Ejemplo 3 - Sistema Ciudad</a:t>
            </a:r>
            <a:endParaRPr lang="es-ES" altLang="es-CL" dirty="0" smtClean="0">
              <a:solidFill>
                <a:schemeClr val="accent2"/>
              </a:solidFill>
            </a:endParaRPr>
          </a:p>
        </p:txBody>
      </p:sp>
      <p:pic>
        <p:nvPicPr>
          <p:cNvPr id="20483" name="Picture 2" descr="img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33663" y="2217737"/>
            <a:ext cx="6357937" cy="4640263"/>
          </a:xfrm>
        </p:spPr>
      </p:pic>
      <p:sp>
        <p:nvSpPr>
          <p:cNvPr id="20484" name="4 CuadroTexto"/>
          <p:cNvSpPr txBox="1">
            <a:spLocks noChangeArrowheads="1"/>
          </p:cNvSpPr>
          <p:nvPr/>
        </p:nvSpPr>
        <p:spPr bwMode="auto">
          <a:xfrm>
            <a:off x="991573" y="1656177"/>
            <a:ext cx="8220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CL" sz="2000" dirty="0"/>
              <a:t>El siguiente ejemplo modela la interacción entre la industria, la población y la</a:t>
            </a:r>
          </a:p>
          <a:p>
            <a:pPr eaLnBrk="1" hangingPunct="1">
              <a:spcBef>
                <a:spcPct val="0"/>
              </a:spcBef>
              <a:buFontTx/>
              <a:buNone/>
            </a:pPr>
            <a:r>
              <a:rPr lang="es-ES" altLang="es-CL" sz="2000" dirty="0"/>
              <a:t> contaminación de una ciudad. </a:t>
            </a:r>
          </a:p>
        </p:txBody>
      </p:sp>
      <p:grpSp>
        <p:nvGrpSpPr>
          <p:cNvPr id="5" name="Grupo 4"/>
          <p:cNvGrpSpPr/>
          <p:nvPr/>
        </p:nvGrpSpPr>
        <p:grpSpPr>
          <a:xfrm>
            <a:off x="0" y="-1"/>
            <a:ext cx="12192001" cy="1125265"/>
            <a:chOff x="0" y="-1"/>
            <a:chExt cx="12192001" cy="1125265"/>
          </a:xfrm>
        </p:grpSpPr>
        <p:grpSp>
          <p:nvGrpSpPr>
            <p:cNvPr id="6" name="Grupo 5"/>
            <p:cNvGrpSpPr/>
            <p:nvPr/>
          </p:nvGrpSpPr>
          <p:grpSpPr>
            <a:xfrm>
              <a:off x="0" y="-1"/>
              <a:ext cx="12192001" cy="1125265"/>
              <a:chOff x="0" y="-1"/>
              <a:chExt cx="12192001" cy="1125265"/>
            </a:xfrm>
          </p:grpSpPr>
          <p:sp>
            <p:nvSpPr>
              <p:cNvPr id="8" name="Rectángulo 7"/>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p:nvPr/>
            </p:nvPicPr>
            <p:blipFill>
              <a:blip r:embed="rId3">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10"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7" name="Picture 4" descr="Resultado de imagen para universidad nacional hermilio valdiz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79891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a:xfrm>
            <a:off x="1243009" y="846622"/>
            <a:ext cx="8229600" cy="1143000"/>
          </a:xfrm>
        </p:spPr>
        <p:txBody>
          <a:bodyPr/>
          <a:lstStyle/>
          <a:p>
            <a:pPr eaLnBrk="1" hangingPunct="1"/>
            <a:r>
              <a:rPr lang="es-ES_tradnl" altLang="es-CL" b="1" dirty="0" err="1" smtClean="0">
                <a:solidFill>
                  <a:schemeClr val="accent2"/>
                </a:solidFill>
              </a:rPr>
              <a:t>Descripcion</a:t>
            </a:r>
            <a:r>
              <a:rPr lang="es-ES_tradnl" altLang="es-CL" b="1" dirty="0" smtClean="0">
                <a:solidFill>
                  <a:schemeClr val="accent2"/>
                </a:solidFill>
              </a:rPr>
              <a:t> (1)</a:t>
            </a:r>
            <a:endParaRPr lang="es-ES" altLang="es-CL" b="1" dirty="0" smtClean="0">
              <a:solidFill>
                <a:schemeClr val="accent2"/>
              </a:solidFill>
            </a:endParaRPr>
          </a:p>
        </p:txBody>
      </p:sp>
      <p:sp>
        <p:nvSpPr>
          <p:cNvPr id="21507" name="2 Marcador de contenido"/>
          <p:cNvSpPr>
            <a:spLocks noGrp="1"/>
          </p:cNvSpPr>
          <p:nvPr>
            <p:ph idx="1"/>
          </p:nvPr>
        </p:nvSpPr>
        <p:spPr>
          <a:xfrm>
            <a:off x="1243010" y="1707640"/>
            <a:ext cx="10289347" cy="4938820"/>
          </a:xfrm>
        </p:spPr>
        <p:txBody>
          <a:bodyPr/>
          <a:lstStyle/>
          <a:p>
            <a:pPr eaLnBrk="1" hangingPunct="1">
              <a:lnSpc>
                <a:spcPct val="80000"/>
              </a:lnSpc>
            </a:pPr>
            <a:r>
              <a:rPr lang="es-ES" altLang="es-CL" sz="2000" b="1" dirty="0">
                <a:solidFill>
                  <a:schemeClr val="hlink"/>
                </a:solidFill>
              </a:rPr>
              <a:t>Componentes</a:t>
            </a:r>
          </a:p>
          <a:p>
            <a:pPr lvl="1">
              <a:lnSpc>
                <a:spcPct val="80000"/>
              </a:lnSpc>
              <a:spcBef>
                <a:spcPts val="1200"/>
              </a:spcBef>
            </a:pPr>
            <a:r>
              <a:rPr lang="es-ES" altLang="es-CL" sz="2200" dirty="0"/>
              <a:t>POBLACION, CONTAMINACION, INDUSTRIA.</a:t>
            </a:r>
          </a:p>
          <a:p>
            <a:pPr eaLnBrk="1" hangingPunct="1">
              <a:lnSpc>
                <a:spcPct val="80000"/>
              </a:lnSpc>
              <a:buFont typeface="Arial" panose="020B0604020202020204" pitchFamily="34" charset="0"/>
              <a:buNone/>
            </a:pPr>
            <a:endParaRPr lang="es-ES" altLang="es-CL" sz="2700" dirty="0"/>
          </a:p>
          <a:p>
            <a:pPr eaLnBrk="1" hangingPunct="1">
              <a:lnSpc>
                <a:spcPct val="80000"/>
              </a:lnSpc>
            </a:pPr>
            <a:r>
              <a:rPr lang="es-ES" altLang="es-CL" sz="2000" b="1" dirty="0">
                <a:solidFill>
                  <a:schemeClr val="hlink"/>
                </a:solidFill>
              </a:rPr>
              <a:t>Variables descriptivas</a:t>
            </a:r>
          </a:p>
          <a:p>
            <a:pPr lvl="1">
              <a:lnSpc>
                <a:spcPct val="80000"/>
              </a:lnSpc>
              <a:spcBef>
                <a:spcPts val="1200"/>
              </a:spcBef>
            </a:pPr>
            <a:r>
              <a:rPr lang="es-ES" altLang="es-CL" sz="2200" dirty="0"/>
              <a:t>Componente POBLACION</a:t>
            </a:r>
          </a:p>
          <a:p>
            <a:pPr lvl="2" eaLnBrk="1" hangingPunct="1">
              <a:lnSpc>
                <a:spcPct val="80000"/>
              </a:lnSpc>
            </a:pPr>
            <a:r>
              <a:rPr lang="es-ES" altLang="es-CL" sz="1800" dirty="0"/>
              <a:t>Variable DENSIDAD·POBLACION - con rango en los números reales positivos; DENSIDAD·POBLACION = x indica que actualmente hay x personas por metro cuadrado habitando la ciudad o país.</a:t>
            </a:r>
          </a:p>
          <a:p>
            <a:pPr lvl="1" eaLnBrk="1" hangingPunct="1">
              <a:lnSpc>
                <a:spcPct val="80000"/>
              </a:lnSpc>
            </a:pPr>
            <a:r>
              <a:rPr lang="es-ES" altLang="es-CL" sz="2200" dirty="0"/>
              <a:t>Componente CONTAMINACION</a:t>
            </a:r>
          </a:p>
          <a:p>
            <a:pPr lvl="2" eaLnBrk="1" hangingPunct="1">
              <a:lnSpc>
                <a:spcPct val="80000"/>
              </a:lnSpc>
            </a:pPr>
            <a:r>
              <a:rPr lang="es-ES" altLang="es-CL" sz="1800" dirty="0"/>
              <a:t>Variable NIVEL·CONTAMINACION - con rango en los números reales positivos; NIVEL·CONTAMINACION = y indica que el actual nivel de contaminación del ambiente es y unidades de alguna escala no especificada.</a:t>
            </a:r>
          </a:p>
          <a:p>
            <a:pPr lvl="1" eaLnBrk="1" hangingPunct="1">
              <a:lnSpc>
                <a:spcPct val="80000"/>
              </a:lnSpc>
            </a:pPr>
            <a:r>
              <a:rPr lang="es-ES" altLang="es-CL" sz="2200" dirty="0"/>
              <a:t>Componente INDUSTRIA</a:t>
            </a:r>
          </a:p>
          <a:p>
            <a:pPr lvl="2" eaLnBrk="1" hangingPunct="1">
              <a:lnSpc>
                <a:spcPct val="80000"/>
              </a:lnSpc>
            </a:pPr>
            <a:r>
              <a:rPr lang="es-ES" altLang="es-CL" sz="1800" dirty="0"/>
              <a:t>Variable CAPITAL·INDUSTRIAL - con rango en los números reales positivos; CAPITAL·INDUSTRIAL = z indica que el mundo industrial total está actualmente valorado en z dólares.</a:t>
            </a:r>
          </a:p>
          <a:p>
            <a:pPr eaLnBrk="1" hangingPunct="1">
              <a:lnSpc>
                <a:spcPct val="80000"/>
              </a:lnSpc>
            </a:pPr>
            <a:endParaRPr lang="es-ES" altLang="es-CL" sz="2700"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3511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a:xfrm>
            <a:off x="838200" y="1087820"/>
            <a:ext cx="10515600" cy="748992"/>
          </a:xfrm>
        </p:spPr>
        <p:txBody>
          <a:bodyPr/>
          <a:lstStyle/>
          <a:p>
            <a:pPr eaLnBrk="1" hangingPunct="1"/>
            <a:r>
              <a:rPr lang="es-ES_tradnl" altLang="es-CL" b="1" dirty="0" smtClean="0">
                <a:solidFill>
                  <a:schemeClr val="accent2"/>
                </a:solidFill>
              </a:rPr>
              <a:t>Descripción (2)</a:t>
            </a:r>
            <a:endParaRPr lang="es-ES" altLang="es-CL" b="1" dirty="0" smtClean="0">
              <a:solidFill>
                <a:schemeClr val="accent2"/>
              </a:solidFill>
            </a:endParaRPr>
          </a:p>
        </p:txBody>
      </p:sp>
      <p:sp>
        <p:nvSpPr>
          <p:cNvPr id="22531" name="2 Marcador de contenido"/>
          <p:cNvSpPr>
            <a:spLocks noGrp="1"/>
          </p:cNvSpPr>
          <p:nvPr>
            <p:ph idx="1"/>
          </p:nvPr>
        </p:nvSpPr>
        <p:spPr>
          <a:xfrm>
            <a:off x="1749188" y="1836812"/>
            <a:ext cx="9117725" cy="4586714"/>
          </a:xfrm>
        </p:spPr>
        <p:txBody>
          <a:bodyPr/>
          <a:lstStyle/>
          <a:p>
            <a:pPr eaLnBrk="1" hangingPunct="1"/>
            <a:r>
              <a:rPr lang="es-ES" altLang="es-CL" sz="2200" b="1" dirty="0">
                <a:solidFill>
                  <a:schemeClr val="hlink"/>
                </a:solidFill>
              </a:rPr>
              <a:t>Interacción entre componentes</a:t>
            </a:r>
          </a:p>
          <a:p>
            <a:pPr lvl="1">
              <a:spcBef>
                <a:spcPts val="1200"/>
              </a:spcBef>
            </a:pPr>
            <a:r>
              <a:rPr lang="es-ES" altLang="es-CL" dirty="0"/>
              <a:t>La tasa de crecimiento de DENSIDAD·POBLACION se incrementa linealmente con el incremento en DENSIDAD·POBLACION y CAPITAL·INDUSTRIAL. Ésta decrece linealmente con el incremento en NIVEL·CONTAMINACION.</a:t>
            </a:r>
          </a:p>
          <a:p>
            <a:pPr lvl="1">
              <a:spcBef>
                <a:spcPts val="1200"/>
              </a:spcBef>
            </a:pPr>
            <a:r>
              <a:rPr lang="es-ES" altLang="es-CL" dirty="0"/>
              <a:t>La tasa de crecimiento del NIVEL·CONTAMINACION se incrementa linealmente con el incremento en DENSIDAD·POBLACION y CAPITAL·INDUSTRIAL.</a:t>
            </a:r>
          </a:p>
          <a:p>
            <a:pPr lvl="1">
              <a:spcBef>
                <a:spcPts val="1200"/>
              </a:spcBef>
            </a:pPr>
            <a:r>
              <a:rPr lang="es-ES" altLang="es-CL" dirty="0"/>
              <a:t>La tasa de crecimiento de CAPITAL·INDUSTRIAL se incrementa linealmente con el incremento del CAPITAL·INDUSTRIAL y se </a:t>
            </a:r>
            <a:r>
              <a:rPr lang="es-ES" altLang="es-CL" dirty="0" err="1"/>
              <a:t>decrementa</a:t>
            </a:r>
            <a:r>
              <a:rPr lang="es-ES" altLang="es-CL" dirty="0"/>
              <a:t> linealmente con el incremento del NIVEL·CONTAMINACION.</a:t>
            </a:r>
          </a:p>
          <a:p>
            <a:pPr eaLnBrk="1" hangingPunct="1"/>
            <a:endParaRPr lang="es-ES" altLang="es-CL" dirty="0" smtClean="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06891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a:xfrm>
            <a:off x="838200" y="1047514"/>
            <a:ext cx="10515600" cy="1146942"/>
          </a:xfrm>
        </p:spPr>
        <p:txBody>
          <a:bodyPr/>
          <a:lstStyle/>
          <a:p>
            <a:pPr eaLnBrk="1" hangingPunct="1"/>
            <a:r>
              <a:rPr lang="es-ES" altLang="es-CL" sz="4000" b="1">
                <a:solidFill>
                  <a:schemeClr val="accent2"/>
                </a:solidFill>
              </a:rPr>
              <a:t>Ejemplo 4 - Transporte de pasajeros</a:t>
            </a:r>
            <a:endParaRPr lang="es-ES" altLang="es-CL" sz="4000">
              <a:solidFill>
                <a:schemeClr val="accent2"/>
              </a:solidFill>
            </a:endParaRPr>
          </a:p>
        </p:txBody>
      </p:sp>
      <p:sp>
        <p:nvSpPr>
          <p:cNvPr id="3" name="2 Marcador de contenido"/>
          <p:cNvSpPr>
            <a:spLocks noGrp="1"/>
          </p:cNvSpPr>
          <p:nvPr>
            <p:ph idx="1"/>
          </p:nvPr>
        </p:nvSpPr>
        <p:spPr>
          <a:xfrm>
            <a:off x="1981200" y="2282588"/>
            <a:ext cx="8229600" cy="4363872"/>
          </a:xfrm>
        </p:spPr>
        <p:txBody>
          <a:bodyPr rtlCol="0">
            <a:normAutofit/>
          </a:bodyPr>
          <a:lstStyle/>
          <a:p>
            <a:pPr>
              <a:defRPr/>
            </a:pPr>
            <a:r>
              <a:rPr lang="es-ES" dirty="0" smtClean="0"/>
              <a:t>Este ejemplo modela el transporte en bus de pasajeros entre dos estaciones. </a:t>
            </a:r>
          </a:p>
          <a:p>
            <a:pPr>
              <a:defRPr/>
            </a:pPr>
            <a:r>
              <a:rPr lang="es-ES" dirty="0" smtClean="0"/>
              <a:t>Los pasajeros pueden abordar el bus en cualquier estación y permanecer en el bus tantas paradas como deseen, ya que en el modelo real, actualmente no se tiene control sobre el tiquete de los pasajeros una vez que ellos entran en el bus. </a:t>
            </a:r>
          </a:p>
          <a:p>
            <a:pPr>
              <a:defRPr/>
            </a:pPr>
            <a:r>
              <a:rPr lang="es-ES" dirty="0" smtClean="0"/>
              <a:t>La compañía de buses está interesada en invertir en personal o equipo para resolver este problema, y debido a esto ha iniciado la construcción del modelo.</a:t>
            </a:r>
          </a:p>
          <a:p>
            <a:pPr>
              <a:defRPr/>
            </a:pPr>
            <a:endParaRPr lang="es-ES"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3697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a:xfrm>
            <a:off x="797256" y="911036"/>
            <a:ext cx="10515600" cy="1325563"/>
          </a:xfrm>
        </p:spPr>
        <p:txBody>
          <a:bodyPr/>
          <a:lstStyle/>
          <a:p>
            <a:pPr eaLnBrk="1" hangingPunct="1"/>
            <a:r>
              <a:rPr lang="es-ES_tradnl" altLang="es-CL" b="1" smtClean="0">
                <a:solidFill>
                  <a:schemeClr val="accent2"/>
                </a:solidFill>
              </a:rPr>
              <a:t>Descripción (1)</a:t>
            </a:r>
            <a:endParaRPr lang="es-ES" altLang="es-CL" b="1" smtClean="0">
              <a:solidFill>
                <a:schemeClr val="accent2"/>
              </a:solidFill>
            </a:endParaRPr>
          </a:p>
        </p:txBody>
      </p:sp>
      <p:sp>
        <p:nvSpPr>
          <p:cNvPr id="24579" name="2 Marcador de contenido"/>
          <p:cNvSpPr>
            <a:spLocks noGrp="1"/>
          </p:cNvSpPr>
          <p:nvPr>
            <p:ph idx="1"/>
          </p:nvPr>
        </p:nvSpPr>
        <p:spPr>
          <a:xfrm>
            <a:off x="797256" y="2371536"/>
            <a:ext cx="10515600" cy="4351338"/>
          </a:xfrm>
        </p:spPr>
        <p:txBody>
          <a:bodyPr/>
          <a:lstStyle/>
          <a:p>
            <a:pPr eaLnBrk="1" hangingPunct="1">
              <a:lnSpc>
                <a:spcPct val="80000"/>
              </a:lnSpc>
            </a:pPr>
            <a:r>
              <a:rPr lang="es-ES" altLang="es-CL" sz="2200" b="1" dirty="0">
                <a:solidFill>
                  <a:schemeClr val="hlink"/>
                </a:solidFill>
              </a:rPr>
              <a:t>Componentes</a:t>
            </a:r>
          </a:p>
          <a:p>
            <a:pPr lvl="1" eaLnBrk="1" hangingPunct="1">
              <a:lnSpc>
                <a:spcPct val="80000"/>
              </a:lnSpc>
            </a:pPr>
            <a:r>
              <a:rPr lang="es-ES" altLang="es-CL" sz="2200" dirty="0"/>
              <a:t>PUERTA·ENTRADA·1, PUERTA·ENTRADA·2, ESTACION·1, ESTACION·2, BUS.</a:t>
            </a:r>
          </a:p>
          <a:p>
            <a:pPr eaLnBrk="1" hangingPunct="1">
              <a:lnSpc>
                <a:spcPct val="80000"/>
              </a:lnSpc>
              <a:buFont typeface="Arial" panose="020B0604020202020204" pitchFamily="34" charset="0"/>
              <a:buNone/>
            </a:pPr>
            <a:r>
              <a:rPr lang="es-ES" altLang="es-CL" sz="2500" dirty="0"/>
              <a:t> </a:t>
            </a:r>
          </a:p>
          <a:p>
            <a:pPr eaLnBrk="1" hangingPunct="1">
              <a:lnSpc>
                <a:spcPct val="80000"/>
              </a:lnSpc>
            </a:pPr>
            <a:r>
              <a:rPr lang="es-ES" altLang="es-CL" sz="2200" b="1" dirty="0">
                <a:solidFill>
                  <a:schemeClr val="hlink"/>
                </a:solidFill>
              </a:rPr>
              <a:t>Variables descriptivas</a:t>
            </a:r>
          </a:p>
          <a:p>
            <a:pPr lvl="1">
              <a:lnSpc>
                <a:spcPct val="80000"/>
              </a:lnSpc>
              <a:spcBef>
                <a:spcPts val="1200"/>
              </a:spcBef>
            </a:pPr>
            <a:r>
              <a:rPr lang="es-ES" altLang="es-CL" sz="2200" dirty="0"/>
              <a:t>Componente </a:t>
            </a:r>
            <a:r>
              <a:rPr lang="es-ES" altLang="es-CL" sz="2200" dirty="0" err="1"/>
              <a:t>PUERTA·ENTRADA·i</a:t>
            </a:r>
            <a:r>
              <a:rPr lang="es-ES" altLang="es-CL" sz="2200" dirty="0"/>
              <a:t> (i = 1, 2)</a:t>
            </a:r>
          </a:p>
          <a:p>
            <a:pPr lvl="2">
              <a:lnSpc>
                <a:spcPct val="80000"/>
              </a:lnSpc>
              <a:spcBef>
                <a:spcPts val="1200"/>
              </a:spcBef>
            </a:pPr>
            <a:r>
              <a:rPr lang="es-ES" altLang="es-CL" sz="1800" dirty="0"/>
              <a:t>Variable #·</a:t>
            </a:r>
            <a:r>
              <a:rPr lang="es-ES" altLang="es-CL" sz="1800" dirty="0" err="1"/>
              <a:t>LLEGANDO·i</a:t>
            </a:r>
            <a:r>
              <a:rPr lang="es-ES" altLang="es-CL" sz="1800" dirty="0"/>
              <a:t> - con rango en los enteros positivos;  #·</a:t>
            </a:r>
            <a:r>
              <a:rPr lang="es-ES" altLang="es-CL" sz="1800" dirty="0" err="1"/>
              <a:t>LLEGANDO·i</a:t>
            </a:r>
            <a:r>
              <a:rPr lang="es-ES" altLang="es-CL" sz="1800" dirty="0"/>
              <a:t>= Xi indica que Xi personas están entrando a la estación en este momento.</a:t>
            </a:r>
          </a:p>
          <a:p>
            <a:pPr lvl="1">
              <a:lnSpc>
                <a:spcPct val="80000"/>
              </a:lnSpc>
              <a:spcBef>
                <a:spcPts val="1200"/>
              </a:spcBef>
            </a:pPr>
            <a:r>
              <a:rPr lang="es-ES" altLang="es-CL" sz="2200" dirty="0"/>
              <a:t>Componente </a:t>
            </a:r>
            <a:r>
              <a:rPr lang="es-ES" altLang="es-CL" sz="2200" dirty="0" err="1"/>
              <a:t>ESTACION·i</a:t>
            </a:r>
            <a:r>
              <a:rPr lang="es-ES" altLang="es-CL" sz="2200" dirty="0"/>
              <a:t> (i = 1, 2)</a:t>
            </a:r>
          </a:p>
          <a:p>
            <a:pPr lvl="2">
              <a:lnSpc>
                <a:spcPct val="80000"/>
              </a:lnSpc>
              <a:spcBef>
                <a:spcPts val="1200"/>
              </a:spcBef>
            </a:pPr>
            <a:r>
              <a:rPr lang="es-ES" altLang="es-CL" sz="1800" dirty="0"/>
              <a:t>Variable #·</a:t>
            </a:r>
            <a:r>
              <a:rPr lang="es-ES" altLang="es-CL" sz="1800" dirty="0" err="1"/>
              <a:t>ESPERANDO·i</a:t>
            </a:r>
            <a:r>
              <a:rPr lang="es-ES" altLang="es-CL" sz="1800" dirty="0"/>
              <a:t> - con rango en los enteros positivos; #·</a:t>
            </a:r>
            <a:r>
              <a:rPr lang="es-ES" altLang="es-CL" sz="1800" dirty="0" err="1"/>
              <a:t>ESPERANDO·i</a:t>
            </a:r>
            <a:r>
              <a:rPr lang="es-ES" altLang="es-CL" sz="1800" dirty="0"/>
              <a:t> = </a:t>
            </a:r>
            <a:r>
              <a:rPr lang="es-ES" altLang="es-CL" sz="1800" dirty="0" err="1"/>
              <a:t>Qi</a:t>
            </a:r>
            <a:r>
              <a:rPr lang="es-ES" altLang="es-CL" sz="1800" dirty="0"/>
              <a:t> indica que </a:t>
            </a:r>
            <a:r>
              <a:rPr lang="es-ES" altLang="es-CL" sz="1800" dirty="0" err="1"/>
              <a:t>Qi</a:t>
            </a:r>
            <a:r>
              <a:rPr lang="es-ES" altLang="es-CL" sz="1800" dirty="0"/>
              <a:t> personas están actualmente esperando en </a:t>
            </a:r>
            <a:r>
              <a:rPr lang="es-ES" altLang="es-CL" sz="1800" dirty="0" err="1"/>
              <a:t>ESTACION·i</a:t>
            </a:r>
            <a:r>
              <a:rPr lang="es-ES" altLang="es-CL" sz="1800" dirty="0"/>
              <a:t> por el BUS.</a:t>
            </a:r>
          </a:p>
          <a:p>
            <a:pPr eaLnBrk="1" hangingPunct="1">
              <a:lnSpc>
                <a:spcPct val="80000"/>
              </a:lnSpc>
            </a:pPr>
            <a:endParaRPr lang="es-ES" altLang="es-CL" sz="2500"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53632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a:xfrm>
            <a:off x="982049" y="1109268"/>
            <a:ext cx="8229600" cy="682387"/>
          </a:xfrm>
        </p:spPr>
        <p:txBody>
          <a:bodyPr>
            <a:normAutofit fontScale="90000"/>
          </a:bodyPr>
          <a:lstStyle/>
          <a:p>
            <a:pPr eaLnBrk="1" hangingPunct="1"/>
            <a:r>
              <a:rPr lang="es-ES_tradnl" altLang="es-CL" b="1" dirty="0" smtClean="0">
                <a:solidFill>
                  <a:schemeClr val="accent2"/>
                </a:solidFill>
              </a:rPr>
              <a:t>Descripción (2)</a:t>
            </a:r>
            <a:endParaRPr lang="es-ES" altLang="es-CL" b="1" dirty="0" smtClean="0">
              <a:solidFill>
                <a:schemeClr val="accent2"/>
              </a:solidFill>
            </a:endParaRPr>
          </a:p>
        </p:txBody>
      </p:sp>
      <p:sp>
        <p:nvSpPr>
          <p:cNvPr id="25603" name="2 Marcador de contenido"/>
          <p:cNvSpPr>
            <a:spLocks noGrp="1"/>
          </p:cNvSpPr>
          <p:nvPr>
            <p:ph idx="1"/>
          </p:nvPr>
        </p:nvSpPr>
        <p:spPr>
          <a:xfrm>
            <a:off x="982048" y="1754212"/>
            <a:ext cx="10782061" cy="4783065"/>
          </a:xfrm>
        </p:spPr>
        <p:txBody>
          <a:bodyPr/>
          <a:lstStyle/>
          <a:p>
            <a:pPr lvl="1">
              <a:lnSpc>
                <a:spcPct val="80000"/>
              </a:lnSpc>
              <a:spcBef>
                <a:spcPts val="1200"/>
              </a:spcBef>
            </a:pPr>
            <a:r>
              <a:rPr lang="es-ES" altLang="es-CL" sz="2200" dirty="0"/>
              <a:t>Componente BUS</a:t>
            </a:r>
          </a:p>
          <a:p>
            <a:pPr lvl="2" eaLnBrk="1" hangingPunct="1">
              <a:lnSpc>
                <a:spcPct val="80000"/>
              </a:lnSpc>
            </a:pPr>
            <a:r>
              <a:rPr lang="es-ES" altLang="es-CL" sz="1800" dirty="0"/>
              <a:t>Variable #·EN·BUS - con rango en los enteros positivos; #·EN·BUS = </a:t>
            </a:r>
            <a:r>
              <a:rPr lang="es-ES" altLang="es-CL" sz="1800" dirty="0" err="1"/>
              <a:t>Qb</a:t>
            </a:r>
            <a:r>
              <a:rPr lang="es-ES" altLang="es-CL" sz="1800" dirty="0"/>
              <a:t> indica que hay </a:t>
            </a:r>
            <a:r>
              <a:rPr lang="es-ES" altLang="es-CL" sz="1800" dirty="0" err="1"/>
              <a:t>Qb</a:t>
            </a:r>
            <a:r>
              <a:rPr lang="es-ES" altLang="es-CL" sz="1800" dirty="0"/>
              <a:t> pasajeros actualmente en el BUS.</a:t>
            </a:r>
          </a:p>
          <a:p>
            <a:pPr lvl="2" eaLnBrk="1" hangingPunct="1">
              <a:lnSpc>
                <a:spcPct val="80000"/>
              </a:lnSpc>
            </a:pPr>
            <a:r>
              <a:rPr lang="es-ES" altLang="es-CL" sz="1800" dirty="0"/>
              <a:t>Variable TIEMPO·DE·VIAJE - variable aleatoria con rango en los reales positivos. TIEMPO·DE·VIAJE = s significa que el BUS toma s unidades de tiempo para ir de la estación actual a la siguiente.</a:t>
            </a:r>
          </a:p>
          <a:p>
            <a:pPr lvl="2" eaLnBrk="1" hangingPunct="1">
              <a:lnSpc>
                <a:spcPct val="80000"/>
              </a:lnSpc>
            </a:pPr>
            <a:r>
              <a:rPr lang="es-ES" altLang="es-CL" sz="1800" dirty="0"/>
              <a:t>Variable PASAJEROS·QUE·BAJAN - variable aleatoria con rango en los enteros positivos; PASAJEROS·QUE·BAJAN = n significa que n pasajeros dejarán el BUS en la estación.</a:t>
            </a:r>
          </a:p>
          <a:p>
            <a:pPr lvl="1" eaLnBrk="1" hangingPunct="1">
              <a:lnSpc>
                <a:spcPct val="80000"/>
              </a:lnSpc>
            </a:pPr>
            <a:endParaRPr lang="es-ES" altLang="es-CL" sz="2000" dirty="0"/>
          </a:p>
          <a:p>
            <a:pPr eaLnBrk="1" hangingPunct="1">
              <a:lnSpc>
                <a:spcPct val="80000"/>
              </a:lnSpc>
            </a:pPr>
            <a:r>
              <a:rPr lang="es-ES" altLang="es-CL" sz="2200" b="1" dirty="0" err="1">
                <a:solidFill>
                  <a:schemeClr val="hlink"/>
                </a:solidFill>
              </a:rPr>
              <a:t>Parametros</a:t>
            </a:r>
            <a:endParaRPr lang="es-ES" altLang="es-CL" sz="2200" b="1" dirty="0">
              <a:solidFill>
                <a:schemeClr val="hlink"/>
              </a:solidFill>
            </a:endParaRPr>
          </a:p>
          <a:p>
            <a:pPr lvl="1" eaLnBrk="1" hangingPunct="1">
              <a:lnSpc>
                <a:spcPct val="80000"/>
              </a:lnSpc>
            </a:pPr>
            <a:r>
              <a:rPr lang="es-ES" altLang="es-CL" sz="2000" dirty="0"/>
              <a:t>CAPACIDAD - con rango en los enteros positivos; especifica el máximo número de pasajeros que el BUS puede transportar.</a:t>
            </a:r>
          </a:p>
          <a:p>
            <a:pPr lvl="1" eaLnBrk="1" hangingPunct="1">
              <a:lnSpc>
                <a:spcPct val="80000"/>
              </a:lnSpc>
            </a:pPr>
            <a:r>
              <a:rPr lang="es-ES" altLang="es-CL" sz="2000" dirty="0"/>
              <a:t>Pi (i = 1, 2) - probabilidad de que un pasajero abandone el BUS en la </a:t>
            </a:r>
            <a:r>
              <a:rPr lang="es-ES" altLang="es-CL" sz="2000" dirty="0" err="1"/>
              <a:t>ESTACION·i</a:t>
            </a:r>
            <a:r>
              <a:rPr lang="es-ES" altLang="es-CL" sz="2000" dirty="0"/>
              <a:t>.</a:t>
            </a:r>
          </a:p>
          <a:p>
            <a:pPr lvl="1" eaLnBrk="1" hangingPunct="1">
              <a:lnSpc>
                <a:spcPct val="80000"/>
              </a:lnSpc>
            </a:pPr>
            <a:r>
              <a:rPr lang="es-ES" altLang="es-CL" sz="2000" dirty="0"/>
              <a:t>MEDIA (SIGMA) - con rango en los reales positivos; promedio y desviación estándar de TIEMPO·DE·VIAJE entre estaciones. </a:t>
            </a:r>
          </a:p>
          <a:p>
            <a:pPr lvl="1" eaLnBrk="1" hangingPunct="1">
              <a:lnSpc>
                <a:spcPct val="80000"/>
              </a:lnSpc>
            </a:pPr>
            <a:r>
              <a:rPr lang="es-ES" altLang="es-CL" sz="2000" dirty="0" err="1"/>
              <a:t>K.on</a:t>
            </a:r>
            <a:r>
              <a:rPr lang="es-ES" altLang="es-CL" sz="2000" dirty="0"/>
              <a:t> (</a:t>
            </a:r>
            <a:r>
              <a:rPr lang="es-ES" altLang="es-CL" sz="2000" dirty="0" err="1"/>
              <a:t>K.off</a:t>
            </a:r>
            <a:r>
              <a:rPr lang="es-ES" altLang="es-CL" sz="2000" dirty="0"/>
              <a:t>) - con rango en los reales positivos; El tiempo que le toma a cada pasajero entrar (bajar) del BUS. </a:t>
            </a:r>
          </a:p>
          <a:p>
            <a:pPr eaLnBrk="1" hangingPunct="1">
              <a:lnSpc>
                <a:spcPct val="80000"/>
              </a:lnSpc>
            </a:pPr>
            <a:endParaRPr lang="es-ES" altLang="es-CL" sz="2200"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65239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a:spLocks noGrp="1"/>
          </p:cNvSpPr>
          <p:nvPr>
            <p:ph type="title"/>
          </p:nvPr>
        </p:nvSpPr>
        <p:spPr>
          <a:xfrm>
            <a:off x="982049" y="1162722"/>
            <a:ext cx="10515600" cy="863174"/>
          </a:xfrm>
        </p:spPr>
        <p:txBody>
          <a:bodyPr/>
          <a:lstStyle/>
          <a:p>
            <a:pPr eaLnBrk="1" hangingPunct="1"/>
            <a:r>
              <a:rPr lang="es-ES_tradnl" altLang="es-CL" b="1" dirty="0" smtClean="0">
                <a:solidFill>
                  <a:schemeClr val="accent2"/>
                </a:solidFill>
              </a:rPr>
              <a:t>Descripción (3)</a:t>
            </a:r>
            <a:endParaRPr lang="es-ES" altLang="es-CL" b="1" dirty="0" smtClean="0">
              <a:solidFill>
                <a:schemeClr val="accent2"/>
              </a:solidFill>
            </a:endParaRPr>
          </a:p>
        </p:txBody>
      </p:sp>
      <p:sp>
        <p:nvSpPr>
          <p:cNvPr id="3" name="2 Marcador de contenido"/>
          <p:cNvSpPr>
            <a:spLocks noGrp="1"/>
          </p:cNvSpPr>
          <p:nvPr>
            <p:ph idx="1"/>
          </p:nvPr>
        </p:nvSpPr>
        <p:spPr>
          <a:xfrm>
            <a:off x="1340892" y="2138242"/>
            <a:ext cx="9510215" cy="4118212"/>
          </a:xfrm>
        </p:spPr>
        <p:txBody>
          <a:bodyPr rtlCol="0">
            <a:normAutofit/>
          </a:bodyPr>
          <a:lstStyle/>
          <a:p>
            <a:pPr>
              <a:defRPr/>
            </a:pPr>
            <a:r>
              <a:rPr lang="es-ES" sz="2400" b="1" dirty="0" err="1">
                <a:solidFill>
                  <a:schemeClr val="hlink"/>
                </a:solidFill>
              </a:rPr>
              <a:t>Interacción entre componentes</a:t>
            </a:r>
          </a:p>
          <a:p>
            <a:pPr>
              <a:defRPr/>
            </a:pPr>
            <a:endParaRPr lang="es-ES" dirty="0" smtClean="0"/>
          </a:p>
          <a:p>
            <a:pPr lvl="1">
              <a:defRPr/>
            </a:pPr>
            <a:r>
              <a:rPr lang="es-ES" dirty="0" smtClean="0"/>
              <a:t>El BUS viaja de </a:t>
            </a:r>
            <a:r>
              <a:rPr lang="es-ES" dirty="0" err="1" smtClean="0"/>
              <a:t>ESTACION·i</a:t>
            </a:r>
            <a:r>
              <a:rPr lang="es-ES" dirty="0" smtClean="0"/>
              <a:t> a </a:t>
            </a:r>
            <a:r>
              <a:rPr lang="es-ES" dirty="0" err="1" smtClean="0"/>
              <a:t>ESTACION·j</a:t>
            </a:r>
            <a:r>
              <a:rPr lang="es-ES" dirty="0" smtClean="0"/>
              <a:t>. El tiempo de llegada a la </a:t>
            </a:r>
            <a:r>
              <a:rPr lang="es-ES" dirty="0" err="1" smtClean="0"/>
              <a:t>ESTACION·j</a:t>
            </a:r>
            <a:r>
              <a:rPr lang="es-ES" dirty="0" smtClean="0"/>
              <a:t> es determinado por muestras de TIEMPO·DE·VIAJE (normalmente distribuido, con parámetros MEDIA y SIGMA).</a:t>
            </a:r>
          </a:p>
          <a:p>
            <a:pPr lvl="1">
              <a:defRPr/>
            </a:pPr>
            <a:endParaRPr lang="es-ES" dirty="0" smtClean="0"/>
          </a:p>
          <a:p>
            <a:pPr lvl="1">
              <a:defRPr/>
            </a:pPr>
            <a:r>
              <a:rPr lang="es-ES" dirty="0" smtClean="0"/>
              <a:t>Al llegar a la </a:t>
            </a:r>
            <a:r>
              <a:rPr lang="es-ES" dirty="0" err="1" smtClean="0"/>
              <a:t>ESTACION·j</a:t>
            </a:r>
            <a:r>
              <a:rPr lang="es-ES" dirty="0" smtClean="0"/>
              <a:t> el BUS:</a:t>
            </a:r>
          </a:p>
          <a:p>
            <a:pPr lvl="2">
              <a:defRPr/>
            </a:pPr>
            <a:r>
              <a:rPr lang="es-ES" dirty="0" smtClean="0"/>
              <a:t>(a) Deja a los pasajeros que desean bajarse (este número es una muestra de PASAJEROS·QUE·BAJAN)</a:t>
            </a:r>
          </a:p>
          <a:p>
            <a:pPr lvl="2">
              <a:defRPr/>
            </a:pPr>
            <a:r>
              <a:rPr lang="es-ES" dirty="0" smtClean="0"/>
              <a:t>(b) Recoge pasajeros en la </a:t>
            </a:r>
            <a:r>
              <a:rPr lang="es-ES" dirty="0" err="1" smtClean="0"/>
              <a:t>ESTACION·j</a:t>
            </a:r>
            <a:r>
              <a:rPr lang="es-ES" dirty="0" smtClean="0"/>
              <a:t> hasta que la </a:t>
            </a:r>
            <a:r>
              <a:rPr lang="es-ES" dirty="0" err="1" smtClean="0"/>
              <a:t>ESTACION·j</a:t>
            </a:r>
            <a:r>
              <a:rPr lang="es-ES" dirty="0" smtClean="0"/>
              <a:t> esté vacía (#·</a:t>
            </a:r>
            <a:r>
              <a:rPr lang="es-ES" dirty="0" err="1" smtClean="0"/>
              <a:t>ESPERANDO·j</a:t>
            </a:r>
            <a:r>
              <a:rPr lang="es-ES" dirty="0" smtClean="0"/>
              <a:t> = 0) o el BUS esté lleno (#·EN·BUS = CAPACIDAD).</a:t>
            </a:r>
          </a:p>
          <a:p>
            <a:pPr>
              <a:defRPr/>
            </a:pPr>
            <a:endParaRPr lang="es-ES"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71045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a:xfrm>
            <a:off x="1857090" y="1510850"/>
            <a:ext cx="8229600" cy="734932"/>
          </a:xfrm>
        </p:spPr>
        <p:txBody>
          <a:bodyPr/>
          <a:lstStyle/>
          <a:p>
            <a:pPr eaLnBrk="1" hangingPunct="1"/>
            <a:r>
              <a:rPr lang="es-ES" altLang="es-CL" b="1" dirty="0" smtClean="0">
                <a:solidFill>
                  <a:schemeClr val="accent2"/>
                </a:solidFill>
              </a:rPr>
              <a:t>Categorías de modelos</a:t>
            </a:r>
            <a:endParaRPr lang="es-ES" altLang="es-CL" dirty="0" smtClean="0">
              <a:solidFill>
                <a:schemeClr val="accent2"/>
              </a:solidFill>
            </a:endParaRPr>
          </a:p>
        </p:txBody>
      </p:sp>
      <p:sp>
        <p:nvSpPr>
          <p:cNvPr id="27651" name="2 Marcador de contenido"/>
          <p:cNvSpPr>
            <a:spLocks noGrp="1"/>
          </p:cNvSpPr>
          <p:nvPr>
            <p:ph idx="1"/>
          </p:nvPr>
        </p:nvSpPr>
        <p:spPr>
          <a:xfrm>
            <a:off x="1885665" y="2439537"/>
            <a:ext cx="8186738" cy="3674660"/>
          </a:xfrm>
        </p:spPr>
        <p:txBody>
          <a:bodyPr/>
          <a:lstStyle/>
          <a:p>
            <a:pPr eaLnBrk="1" hangingPunct="1">
              <a:spcBef>
                <a:spcPct val="0"/>
              </a:spcBef>
            </a:pPr>
            <a:r>
              <a:rPr lang="es-ES" altLang="es-CL" sz="2400"/>
              <a:t>Clasificación según el tiempo de ocurrencia de los eventos</a:t>
            </a:r>
          </a:p>
          <a:p>
            <a:pPr lvl="1" eaLnBrk="1" hangingPunct="1">
              <a:spcBef>
                <a:spcPct val="0"/>
              </a:spcBef>
            </a:pPr>
            <a:r>
              <a:rPr lang="es-ES" altLang="es-CL" sz="2000"/>
              <a:t>continuo si el tiempo es especificado como un flujo continuo. </a:t>
            </a:r>
          </a:p>
          <a:p>
            <a:pPr lvl="1" eaLnBrk="1" hangingPunct="1">
              <a:spcBef>
                <a:spcPct val="0"/>
              </a:spcBef>
            </a:pPr>
            <a:r>
              <a:rPr lang="es-ES" altLang="es-CL" sz="2000"/>
              <a:t>discreto el tiempo transcurre a saltos. Los ejemplos </a:t>
            </a:r>
          </a:p>
          <a:p>
            <a:pPr lvl="1" eaLnBrk="1" hangingPunct="1">
              <a:spcBef>
                <a:spcPct val="0"/>
              </a:spcBef>
              <a:buFont typeface="Arial" panose="020B0604020202020204" pitchFamily="34" charset="0"/>
              <a:buNone/>
            </a:pPr>
            <a:endParaRPr lang="es-ES" altLang="es-CL"/>
          </a:p>
          <a:p>
            <a:pPr eaLnBrk="1" hangingPunct="1">
              <a:spcBef>
                <a:spcPct val="0"/>
              </a:spcBef>
            </a:pPr>
            <a:r>
              <a:rPr lang="es-ES" altLang="es-CL" sz="2400"/>
              <a:t>Clasificación según rango de las variables descriptivas del modelo. </a:t>
            </a:r>
          </a:p>
          <a:p>
            <a:pPr lvl="1" eaLnBrk="1" hangingPunct="1">
              <a:spcBef>
                <a:spcPct val="0"/>
              </a:spcBef>
            </a:pPr>
            <a:r>
              <a:rPr lang="es-ES" altLang="es-CL" sz="2000"/>
              <a:t>estado discreto si las variables sólo pueden contener un conjunto discreto de valores. </a:t>
            </a:r>
          </a:p>
          <a:p>
            <a:pPr lvl="1" eaLnBrk="1" hangingPunct="1">
              <a:spcBef>
                <a:spcPct val="0"/>
              </a:spcBef>
            </a:pPr>
            <a:r>
              <a:rPr lang="es-ES" altLang="es-CL" sz="2000"/>
              <a:t>estado continuo si el conjunto de valores puede ser representado por un número real o intervalos de ellos. </a:t>
            </a:r>
          </a:p>
          <a:p>
            <a:pPr lvl="1" eaLnBrk="1" hangingPunct="1">
              <a:spcBef>
                <a:spcPct val="0"/>
              </a:spcBef>
            </a:pPr>
            <a:r>
              <a:rPr lang="es-ES" altLang="es-CL" sz="2000"/>
              <a:t>mixto si el modelo contiene variables de rango continuo y discreto, </a:t>
            </a: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76522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a:xfrm>
            <a:off x="1925329" y="955343"/>
            <a:ext cx="8229600" cy="898225"/>
          </a:xfrm>
        </p:spPr>
        <p:txBody>
          <a:bodyPr/>
          <a:lstStyle/>
          <a:p>
            <a:pPr eaLnBrk="1" hangingPunct="1"/>
            <a:r>
              <a:rPr lang="es-ES_tradnl" altLang="es-CL" b="1" smtClean="0">
                <a:solidFill>
                  <a:schemeClr val="accent2"/>
                </a:solidFill>
              </a:rPr>
              <a:t>Clasificación (2)</a:t>
            </a:r>
            <a:endParaRPr lang="es-ES" altLang="es-CL" b="1" smtClean="0">
              <a:solidFill>
                <a:schemeClr val="accent2"/>
              </a:solidFill>
            </a:endParaRPr>
          </a:p>
        </p:txBody>
      </p:sp>
      <p:sp>
        <p:nvSpPr>
          <p:cNvPr id="28675" name="2 Marcador de contenido"/>
          <p:cNvSpPr>
            <a:spLocks noGrp="1"/>
          </p:cNvSpPr>
          <p:nvPr>
            <p:ph idx="1"/>
          </p:nvPr>
        </p:nvSpPr>
        <p:spPr>
          <a:xfrm>
            <a:off x="1496705" y="1812593"/>
            <a:ext cx="8748713" cy="4547263"/>
          </a:xfrm>
        </p:spPr>
        <p:txBody>
          <a:bodyPr/>
          <a:lstStyle/>
          <a:p>
            <a:pPr eaLnBrk="1" hangingPunct="1">
              <a:spcBef>
                <a:spcPct val="0"/>
              </a:spcBef>
            </a:pPr>
            <a:endParaRPr lang="es-ES" altLang="es-CL" sz="1600"/>
          </a:p>
          <a:p>
            <a:pPr eaLnBrk="1" hangingPunct="1">
              <a:spcBef>
                <a:spcPct val="0"/>
              </a:spcBef>
            </a:pPr>
            <a:endParaRPr lang="es-ES" altLang="es-CL" sz="1600"/>
          </a:p>
          <a:p>
            <a:pPr lvl="1" eaLnBrk="1" hangingPunct="1">
              <a:spcBef>
                <a:spcPct val="0"/>
              </a:spcBef>
            </a:pPr>
            <a:r>
              <a:rPr lang="es-ES" altLang="es-CL" sz="2500"/>
              <a:t>Los modelos de tiempo continuo pueden ser divididos a su vez en </a:t>
            </a:r>
          </a:p>
          <a:p>
            <a:pPr lvl="2" eaLnBrk="1" hangingPunct="1">
              <a:spcBef>
                <a:spcPct val="0"/>
              </a:spcBef>
            </a:pPr>
            <a:r>
              <a:rPr lang="es-ES" altLang="es-CL" sz="2100"/>
              <a:t>Modelos de ecuaciones diferenciales son modelo de tiempo continuo y estados continuos, en el cual los cambios de estado son continuos, por lo que las derivadas con respecto al tiempo son controladas por ecuaciones diferenciales. </a:t>
            </a:r>
          </a:p>
          <a:p>
            <a:pPr lvl="2" eaLnBrk="1" hangingPunct="1">
              <a:spcBef>
                <a:spcPct val="0"/>
              </a:spcBef>
              <a:buFont typeface="Arial" panose="020B0604020202020204" pitchFamily="34" charset="0"/>
              <a:buNone/>
            </a:pPr>
            <a:r>
              <a:rPr lang="es-ES" altLang="es-CL" sz="2100"/>
              <a:t> </a:t>
            </a:r>
          </a:p>
          <a:p>
            <a:pPr lvl="2" eaLnBrk="1" hangingPunct="1">
              <a:spcBef>
                <a:spcPct val="0"/>
              </a:spcBef>
            </a:pPr>
            <a:r>
              <a:rPr lang="es-ES" altLang="es-CL" sz="2100"/>
              <a:t>Modelos de eventos discretos, aunque en el sistema real el tiempo transcurra de forma continua, los cambios de estado ocurren como saltos discontinuos. Los saltos son gatillados por eventos y éstos ocurren en forma arbitraria, separados unos de otros, por lo que un número finito de eventos puede ocurrir en un lapso de tiempo finito.</a:t>
            </a:r>
          </a:p>
          <a:p>
            <a:pPr eaLnBrk="1" hangingPunct="1">
              <a:spcBef>
                <a:spcPct val="0"/>
              </a:spcBef>
            </a:pPr>
            <a:endParaRPr lang="es-ES" altLang="es-CL" sz="1600"/>
          </a:p>
          <a:p>
            <a:pPr eaLnBrk="1" hangingPunct="1">
              <a:spcBef>
                <a:spcPct val="0"/>
              </a:spcBef>
            </a:pPr>
            <a:endParaRPr lang="es-ES" altLang="es-CL" sz="1600"/>
          </a:p>
          <a:p>
            <a:pPr eaLnBrk="1" hangingPunct="1"/>
            <a:endParaRPr lang="es-ES" altLang="es-CL" sz="360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19325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title"/>
          </p:nvPr>
        </p:nvSpPr>
        <p:spPr>
          <a:xfrm>
            <a:off x="879143" y="1211287"/>
            <a:ext cx="10515600" cy="874056"/>
          </a:xfrm>
        </p:spPr>
        <p:txBody>
          <a:bodyPr/>
          <a:lstStyle/>
          <a:p>
            <a:pPr eaLnBrk="1" hangingPunct="1"/>
            <a:r>
              <a:rPr lang="es-ES_tradnl" altLang="es-CL" b="1" dirty="0" smtClean="0">
                <a:solidFill>
                  <a:schemeClr val="accent2"/>
                </a:solidFill>
              </a:rPr>
              <a:t>Clasificación (3)</a:t>
            </a:r>
            <a:endParaRPr lang="es-ES" altLang="es-CL" b="1" dirty="0" smtClean="0">
              <a:solidFill>
                <a:schemeClr val="accent2"/>
              </a:solidFill>
            </a:endParaRPr>
          </a:p>
        </p:txBody>
      </p:sp>
      <p:sp>
        <p:nvSpPr>
          <p:cNvPr id="29699" name="2 Marcador de contenido"/>
          <p:cNvSpPr>
            <a:spLocks noGrp="1"/>
          </p:cNvSpPr>
          <p:nvPr>
            <p:ph idx="1"/>
          </p:nvPr>
        </p:nvSpPr>
        <p:spPr>
          <a:xfrm>
            <a:off x="879143" y="2671786"/>
            <a:ext cx="10515600" cy="2869205"/>
          </a:xfrm>
        </p:spPr>
        <p:txBody>
          <a:bodyPr/>
          <a:lstStyle/>
          <a:p>
            <a:pPr eaLnBrk="1" hangingPunct="1">
              <a:lnSpc>
                <a:spcPct val="90000"/>
              </a:lnSpc>
              <a:spcBef>
                <a:spcPct val="0"/>
              </a:spcBef>
            </a:pPr>
            <a:r>
              <a:rPr lang="es-ES" altLang="es-CL" sz="2100"/>
              <a:t>Clasificación según si incorporan variables de tipo aleatorio en la descripción del modelo. </a:t>
            </a:r>
          </a:p>
          <a:p>
            <a:pPr lvl="1" eaLnBrk="1" hangingPunct="1">
              <a:lnSpc>
                <a:spcPct val="90000"/>
              </a:lnSpc>
              <a:spcBef>
                <a:spcPct val="0"/>
              </a:spcBef>
            </a:pPr>
            <a:r>
              <a:rPr lang="es-ES" altLang="es-CL" sz="1800"/>
              <a:t>En un modelo determinísticos no aparecen estas variables, </a:t>
            </a:r>
          </a:p>
          <a:p>
            <a:pPr lvl="1" eaLnBrk="1" hangingPunct="1">
              <a:lnSpc>
                <a:spcPct val="90000"/>
              </a:lnSpc>
              <a:spcBef>
                <a:spcPct val="0"/>
              </a:spcBef>
            </a:pPr>
            <a:r>
              <a:rPr lang="es-ES" altLang="es-CL" sz="1800"/>
              <a:t>En un modelo estocástico o probabilístico hay al menos una variable cuyo valor se calcula de forma aleatoria. </a:t>
            </a:r>
          </a:p>
          <a:p>
            <a:pPr eaLnBrk="1" hangingPunct="1">
              <a:lnSpc>
                <a:spcPct val="90000"/>
              </a:lnSpc>
              <a:spcBef>
                <a:spcPct val="0"/>
              </a:spcBef>
              <a:buFont typeface="Arial" panose="020B0604020202020204" pitchFamily="34" charset="0"/>
              <a:buNone/>
            </a:pPr>
            <a:endParaRPr lang="es-ES" altLang="es-CL" sz="1800"/>
          </a:p>
          <a:p>
            <a:pPr eaLnBrk="1" hangingPunct="1">
              <a:lnSpc>
                <a:spcPct val="90000"/>
              </a:lnSpc>
              <a:spcBef>
                <a:spcPct val="0"/>
              </a:spcBef>
            </a:pPr>
            <a:r>
              <a:rPr lang="es-ES" altLang="es-CL" sz="1900"/>
              <a:t>Clasificación según la manera en que el sistema real interactúa con su entorno. </a:t>
            </a:r>
          </a:p>
          <a:p>
            <a:pPr lvl="1" eaLnBrk="1" hangingPunct="1">
              <a:lnSpc>
                <a:spcPct val="90000"/>
              </a:lnSpc>
              <a:spcBef>
                <a:spcPct val="0"/>
              </a:spcBef>
            </a:pPr>
            <a:r>
              <a:rPr lang="es-ES" altLang="es-CL" sz="1900"/>
              <a:t>Si el sistema real está aislado del entorno, entonces se dice que es autónomo. </a:t>
            </a:r>
          </a:p>
          <a:p>
            <a:pPr lvl="1" eaLnBrk="1" hangingPunct="1">
              <a:lnSpc>
                <a:spcPct val="90000"/>
              </a:lnSpc>
              <a:spcBef>
                <a:spcPct val="0"/>
              </a:spcBef>
            </a:pPr>
            <a:r>
              <a:rPr lang="es-ES" altLang="es-CL" sz="1900"/>
              <a:t>Si recibe influencias del entorno, se dice que es no autónomo o dependiente del medio. En este caso el modelo tiene variables de entrada (INPUT) las cuales no son controladas por el modelo, pero tiene que responder a ellas. </a:t>
            </a: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1199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82049" y="1087820"/>
            <a:ext cx="10515600" cy="1325563"/>
          </a:xfrm>
        </p:spPr>
        <p:txBody>
          <a:bodyPr/>
          <a:lstStyle/>
          <a:p>
            <a:r>
              <a:rPr lang="en-US" altLang="es-CL" b="1" u="sng" smtClean="0">
                <a:solidFill>
                  <a:srgbClr val="C00000"/>
                </a:solidFill>
              </a:rPr>
              <a:t>Nos Permite:</a:t>
            </a:r>
          </a:p>
        </p:txBody>
      </p:sp>
      <p:sp>
        <p:nvSpPr>
          <p:cNvPr id="3075" name="Rectangle 3"/>
          <p:cNvSpPr>
            <a:spLocks noGrp="1" noChangeArrowheads="1"/>
          </p:cNvSpPr>
          <p:nvPr>
            <p:ph type="body" idx="1"/>
          </p:nvPr>
        </p:nvSpPr>
        <p:spPr>
          <a:xfrm>
            <a:off x="2239350" y="2080008"/>
            <a:ext cx="8215313" cy="4114800"/>
          </a:xfrm>
        </p:spPr>
        <p:txBody>
          <a:bodyPr/>
          <a:lstStyle/>
          <a:p>
            <a:r>
              <a:rPr lang="es-ES" altLang="es-CL" sz="3000" dirty="0"/>
              <a:t>Modelar complejos sistemas en forma detallada</a:t>
            </a:r>
          </a:p>
          <a:p>
            <a:r>
              <a:rPr lang="es-ES" altLang="es-CL" sz="3000" dirty="0"/>
              <a:t>Describir el comportamiento del sistema</a:t>
            </a:r>
          </a:p>
          <a:p>
            <a:r>
              <a:rPr lang="es-ES" altLang="es-CL" sz="3000" dirty="0"/>
              <a:t>Construir teorías o hipótesis acerca del comportamiento observado </a:t>
            </a:r>
          </a:p>
          <a:p>
            <a:r>
              <a:rPr lang="es-ES" altLang="es-CL" sz="3000" dirty="0"/>
              <a:t>Usar el modelo para predecir el comportamiento futuro, -&gt; efectos que producirán cambios en el sistema estudiado</a:t>
            </a:r>
          </a:p>
          <a:p>
            <a:r>
              <a:rPr lang="es-ES" altLang="es-CL" sz="3000" dirty="0"/>
              <a:t>Analizar problemas propuestos</a:t>
            </a: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3">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68701216"/>
      </p:ext>
    </p:extLst>
  </p:cSld>
  <p:clrMapOvr>
    <a:masterClrMapping/>
  </p:clrMapOvr>
  <p:transition spd="med">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0" y="-1"/>
            <a:ext cx="12192001" cy="1125265"/>
            <a:chOff x="0" y="-1"/>
            <a:chExt cx="12192001" cy="1125265"/>
          </a:xfrm>
        </p:grpSpPr>
        <p:grpSp>
          <p:nvGrpSpPr>
            <p:cNvPr id="6" name="Grupo 5"/>
            <p:cNvGrpSpPr/>
            <p:nvPr/>
          </p:nvGrpSpPr>
          <p:grpSpPr>
            <a:xfrm>
              <a:off x="0" y="-1"/>
              <a:ext cx="12192001" cy="1125265"/>
              <a:chOff x="0" y="-1"/>
              <a:chExt cx="12192001" cy="1125265"/>
            </a:xfrm>
          </p:grpSpPr>
          <p:sp>
            <p:nvSpPr>
              <p:cNvPr id="5" name="Rectángulo 4"/>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1028"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4"/>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837386" y="1797213"/>
            <a:ext cx="2517228" cy="263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5"/>
          <p:cNvSpPr txBox="1">
            <a:spLocks noChangeArrowheads="1"/>
          </p:cNvSpPr>
          <p:nvPr/>
        </p:nvSpPr>
        <p:spPr bwMode="auto">
          <a:xfrm>
            <a:off x="5117429" y="4624005"/>
            <a:ext cx="20598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s-ES" altLang="es-ES" sz="2800" b="1">
                <a:solidFill>
                  <a:srgbClr val="AA1B51"/>
                </a:solidFill>
              </a:rPr>
              <a:t>¡Gracias!</a:t>
            </a:r>
          </a:p>
        </p:txBody>
      </p:sp>
    </p:spTree>
    <p:extLst>
      <p:ext uri="{BB962C8B-B14F-4D97-AF65-F5344CB8AC3E}">
        <p14:creationId xmlns:p14="http://schemas.microsoft.com/office/powerpoint/2010/main" val="1310116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82049" y="1324248"/>
            <a:ext cx="10515600" cy="1325563"/>
          </a:xfrm>
        </p:spPr>
        <p:txBody>
          <a:bodyPr/>
          <a:lstStyle/>
          <a:p>
            <a:r>
              <a:rPr lang="en-US" altLang="es-CL" b="1" u="sng" dirty="0" err="1" smtClean="0">
                <a:solidFill>
                  <a:srgbClr val="C00000"/>
                </a:solidFill>
              </a:rPr>
              <a:t>Ventajas</a:t>
            </a:r>
            <a:r>
              <a:rPr lang="en-US" altLang="es-CL" b="1" u="sng" dirty="0" smtClean="0">
                <a:solidFill>
                  <a:srgbClr val="C00000"/>
                </a:solidFill>
              </a:rPr>
              <a:t> de la </a:t>
            </a:r>
            <a:r>
              <a:rPr lang="en-US" altLang="es-CL" b="1" u="sng" dirty="0" err="1" smtClean="0">
                <a:solidFill>
                  <a:srgbClr val="C00000"/>
                </a:solidFill>
              </a:rPr>
              <a:t>Simulación</a:t>
            </a:r>
            <a:r>
              <a:rPr lang="en-US" altLang="es-CL" b="1" u="sng" dirty="0" smtClean="0">
                <a:solidFill>
                  <a:srgbClr val="C00000"/>
                </a:solidFill>
              </a:rPr>
              <a:t>:</a:t>
            </a:r>
          </a:p>
        </p:txBody>
      </p:sp>
      <p:sp>
        <p:nvSpPr>
          <p:cNvPr id="4099" name="Rectangle 3"/>
          <p:cNvSpPr>
            <a:spLocks noChangeArrowheads="1"/>
          </p:cNvSpPr>
          <p:nvPr/>
        </p:nvSpPr>
        <p:spPr bwMode="auto">
          <a:xfrm>
            <a:off x="2167912" y="2745062"/>
            <a:ext cx="822801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s-CL" sz="4400">
                <a:solidFill>
                  <a:srgbClr val="008000"/>
                </a:solidFill>
              </a:rPr>
              <a:t>La mayor fortaleza de la simulación</a:t>
            </a:r>
          </a:p>
          <a:p>
            <a:pPr>
              <a:spcBef>
                <a:spcPct val="0"/>
              </a:spcBef>
              <a:buFontTx/>
              <a:buNone/>
            </a:pPr>
            <a:r>
              <a:rPr lang="en-US" altLang="es-CL" sz="4400">
                <a:solidFill>
                  <a:srgbClr val="008000"/>
                </a:solidFill>
              </a:rPr>
              <a:t>es poder responder a preguntas </a:t>
            </a:r>
          </a:p>
          <a:p>
            <a:pPr>
              <a:spcBef>
                <a:spcPct val="0"/>
              </a:spcBef>
              <a:buFontTx/>
              <a:buNone/>
            </a:pPr>
            <a:r>
              <a:rPr lang="en-US" altLang="es-CL" sz="4400">
                <a:solidFill>
                  <a:srgbClr val="008000"/>
                </a:solidFill>
              </a:rPr>
              <a:t>del tipo “qué pasaría si…”</a:t>
            </a: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3">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55241362"/>
      </p:ext>
    </p:extLst>
  </p:cSld>
  <p:clrMapOvr>
    <a:masterClrMapping/>
  </p:clrMapOvr>
  <p:transition spd="med">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82049" y="1286805"/>
            <a:ext cx="7772400" cy="1143000"/>
          </a:xfrm>
        </p:spPr>
        <p:txBody>
          <a:bodyPr/>
          <a:lstStyle/>
          <a:p>
            <a:r>
              <a:rPr lang="en-US" altLang="es-CL" b="1" u="sng" smtClean="0">
                <a:solidFill>
                  <a:srgbClr val="C00000"/>
                </a:solidFill>
              </a:rPr>
              <a:t>Ventajas de la Simulación:</a:t>
            </a:r>
          </a:p>
        </p:txBody>
      </p:sp>
      <p:sp>
        <p:nvSpPr>
          <p:cNvPr id="5123" name="Rectangle 3"/>
          <p:cNvSpPr>
            <a:spLocks noChangeArrowheads="1"/>
          </p:cNvSpPr>
          <p:nvPr/>
        </p:nvSpPr>
        <p:spPr bwMode="auto">
          <a:xfrm>
            <a:off x="982049" y="2506005"/>
            <a:ext cx="80343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Char char="•"/>
            </a:pPr>
            <a:r>
              <a:rPr lang="en-US" altLang="es-CL" sz="2400"/>
              <a:t>  Puede ser usada para estudiar sistemas existentes sin interrumpir las operaciones en curso </a:t>
            </a:r>
          </a:p>
          <a:p>
            <a:pPr>
              <a:spcBef>
                <a:spcPct val="0"/>
              </a:spcBef>
              <a:buFontTx/>
              <a:buNone/>
            </a:pPr>
            <a:endParaRPr lang="en-US" altLang="es-CL" sz="2400"/>
          </a:p>
          <a:p>
            <a:pPr>
              <a:spcBef>
                <a:spcPct val="0"/>
              </a:spcBef>
              <a:buFontTx/>
              <a:buChar char="•"/>
            </a:pPr>
            <a:r>
              <a:rPr lang="en-US" altLang="es-CL" sz="2400"/>
              <a:t>  Los sistemas propuestos pueden ser testeados entes de comprometer recursos.</a:t>
            </a:r>
          </a:p>
          <a:p>
            <a:pPr>
              <a:spcBef>
                <a:spcPct val="0"/>
              </a:spcBef>
              <a:buFontTx/>
              <a:buNone/>
            </a:pPr>
            <a:endParaRPr lang="en-US" altLang="es-CL" sz="2400"/>
          </a:p>
          <a:p>
            <a:pPr>
              <a:spcBef>
                <a:spcPct val="0"/>
              </a:spcBef>
              <a:buFontTx/>
              <a:buChar char="•"/>
            </a:pPr>
            <a:r>
              <a:rPr lang="en-US" altLang="es-CL" sz="2400"/>
              <a:t>  Permiten identificar cuellos de botellas.</a:t>
            </a:r>
          </a:p>
          <a:p>
            <a:pPr>
              <a:spcBef>
                <a:spcPct val="0"/>
              </a:spcBef>
              <a:buFontTx/>
              <a:buNone/>
            </a:pPr>
            <a:endParaRPr lang="en-US" altLang="es-CL" sz="2400"/>
          </a:p>
          <a:p>
            <a:pPr>
              <a:spcBef>
                <a:spcPct val="0"/>
              </a:spcBef>
              <a:buFontTx/>
              <a:buChar char="•"/>
            </a:pPr>
            <a:r>
              <a:rPr lang="en-US" altLang="es-CL" sz="2400"/>
              <a:t>  Permiten </a:t>
            </a:r>
            <a:r>
              <a:rPr lang="es-ES" altLang="es-CL" sz="2400"/>
              <a:t>profundizar el conocimiento de cuáles son las variables más importantes para el rendimiento del sistema</a:t>
            </a:r>
            <a:r>
              <a:rPr lang="en-US" altLang="es-CL" sz="2400"/>
              <a:t>.</a:t>
            </a: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3">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50544441"/>
      </p:ext>
    </p:extLst>
  </p:cSld>
  <p:clrMapOvr>
    <a:masterClrMapping/>
  </p:clrMapOvr>
  <p:transition spd="med">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2049" y="893159"/>
            <a:ext cx="10515600" cy="1325563"/>
          </a:xfrm>
        </p:spPr>
        <p:txBody>
          <a:bodyPr/>
          <a:lstStyle/>
          <a:p>
            <a:pPr algn="l"/>
            <a:r>
              <a:rPr lang="en-US" altLang="es-CL" b="1" dirty="0" smtClean="0">
                <a:solidFill>
                  <a:srgbClr val="C00000"/>
                </a:solidFill>
              </a:rPr>
              <a:t>      </a:t>
            </a:r>
            <a:r>
              <a:rPr lang="en-US" altLang="es-CL" b="1" u="sng" dirty="0" err="1" smtClean="0">
                <a:solidFill>
                  <a:srgbClr val="C00000"/>
                </a:solidFill>
              </a:rPr>
              <a:t>Desventajas</a:t>
            </a:r>
            <a:r>
              <a:rPr lang="en-US" altLang="es-CL" b="1" u="sng" dirty="0" smtClean="0">
                <a:solidFill>
                  <a:srgbClr val="C00000"/>
                </a:solidFill>
              </a:rPr>
              <a:t> de la </a:t>
            </a:r>
            <a:r>
              <a:rPr lang="en-US" altLang="es-CL" b="1" u="sng" dirty="0" err="1" smtClean="0">
                <a:solidFill>
                  <a:srgbClr val="C00000"/>
                </a:solidFill>
              </a:rPr>
              <a:t>Simulación</a:t>
            </a:r>
            <a:endParaRPr lang="en-US" altLang="es-CL" b="1" u="sng" dirty="0" smtClean="0">
              <a:solidFill>
                <a:srgbClr val="C00000"/>
              </a:solidFill>
            </a:endParaRPr>
          </a:p>
        </p:txBody>
      </p:sp>
      <p:sp>
        <p:nvSpPr>
          <p:cNvPr id="6147" name="Rectangle 3"/>
          <p:cNvSpPr>
            <a:spLocks noChangeArrowheads="1"/>
          </p:cNvSpPr>
          <p:nvPr/>
        </p:nvSpPr>
        <p:spPr bwMode="auto">
          <a:xfrm>
            <a:off x="2429849" y="2356835"/>
            <a:ext cx="78105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Char char="•"/>
            </a:pPr>
            <a:r>
              <a:rPr lang="es-ES" altLang="es-CL" sz="2400">
                <a:latin typeface="Times New Roman" panose="02020603050405020304" pitchFamily="18" charset="0"/>
              </a:rPr>
              <a:t>  </a:t>
            </a:r>
            <a:r>
              <a:rPr lang="es-ES" altLang="es-CL" sz="2400"/>
              <a:t>La construcción de modelos es tanto un arte como una ciencia.  La  calidad del análisis depende de la calidad del modelo como de la habilidad del modelador</a:t>
            </a:r>
          </a:p>
          <a:p>
            <a:pPr>
              <a:spcBef>
                <a:spcPct val="0"/>
              </a:spcBef>
              <a:buFontTx/>
              <a:buNone/>
            </a:pPr>
            <a:endParaRPr lang="es-ES" altLang="es-CL" sz="2400"/>
          </a:p>
          <a:p>
            <a:pPr>
              <a:spcBef>
                <a:spcPct val="0"/>
              </a:spcBef>
              <a:buFontTx/>
              <a:buChar char="•"/>
            </a:pPr>
            <a:r>
              <a:rPr lang="es-ES" altLang="es-CL" sz="2400"/>
              <a:t>  Los resultados de la simulación son a veces difíciles de interpretar.</a:t>
            </a:r>
          </a:p>
          <a:p>
            <a:pPr>
              <a:spcBef>
                <a:spcPct val="0"/>
              </a:spcBef>
              <a:buFontTx/>
              <a:buNone/>
            </a:pPr>
            <a:endParaRPr lang="es-ES" altLang="es-CL" sz="2400"/>
          </a:p>
          <a:p>
            <a:pPr>
              <a:spcBef>
                <a:spcPct val="0"/>
              </a:spcBef>
              <a:buFontTx/>
              <a:buChar char="•"/>
            </a:pPr>
            <a:r>
              <a:rPr lang="es-ES" altLang="es-CL" sz="2400"/>
              <a:t>  El análisis de la simulación puede ser a veces muy consumidor de tiempo y caro. No debe ser usado cuando hay métodos analíticos que den resultados más rápidos y más exactos. </a:t>
            </a: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3">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97691702"/>
      </p:ext>
    </p:extLst>
  </p:cSld>
  <p:clrMapOvr>
    <a:masterClrMapping/>
  </p:clrMapOvr>
  <p:transition spd="med">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982049" y="867401"/>
            <a:ext cx="10515600" cy="1325563"/>
          </a:xfrm>
        </p:spPr>
        <p:txBody>
          <a:bodyPr/>
          <a:lstStyle/>
          <a:p>
            <a:pPr eaLnBrk="1" hangingPunct="1"/>
            <a:r>
              <a:rPr lang="es-ES_tradnl" altLang="es-CL" b="1" u="sng" smtClean="0">
                <a:solidFill>
                  <a:srgbClr val="C00000"/>
                </a:solidFill>
              </a:rPr>
              <a:t>Por lo tanto…</a:t>
            </a:r>
            <a:endParaRPr lang="es-ES" altLang="es-CL" b="1" u="sng" smtClean="0">
              <a:solidFill>
                <a:srgbClr val="C00000"/>
              </a:solidFill>
            </a:endParaRPr>
          </a:p>
        </p:txBody>
      </p:sp>
      <p:sp>
        <p:nvSpPr>
          <p:cNvPr id="7171" name="2 Marcador de contenido"/>
          <p:cNvSpPr>
            <a:spLocks noGrp="1"/>
          </p:cNvSpPr>
          <p:nvPr>
            <p:ph idx="1"/>
          </p:nvPr>
        </p:nvSpPr>
        <p:spPr>
          <a:xfrm>
            <a:off x="2063137" y="1843714"/>
            <a:ext cx="8229600" cy="5357812"/>
          </a:xfrm>
        </p:spPr>
        <p:txBody>
          <a:bodyPr/>
          <a:lstStyle/>
          <a:p>
            <a:pPr eaLnBrk="1" hangingPunct="1">
              <a:lnSpc>
                <a:spcPct val="80000"/>
              </a:lnSpc>
            </a:pPr>
            <a:r>
              <a:rPr lang="es-ES" altLang="es-CL" dirty="0">
                <a:cs typeface="Times New Roman" panose="02020603050405020304" pitchFamily="18" charset="0"/>
              </a:rPr>
              <a:t>Entenderemos por "modelamiento y simulación" a las actividades asociadas con la construcción de modelos de sistemas del mundo real, y su simulación en un computador.</a:t>
            </a:r>
          </a:p>
          <a:p>
            <a:pPr eaLnBrk="1" hangingPunct="1">
              <a:lnSpc>
                <a:spcPct val="80000"/>
              </a:lnSpc>
            </a:pPr>
            <a:endParaRPr lang="es-ES" altLang="es-CL" dirty="0">
              <a:cs typeface="Times New Roman" panose="02020603050405020304" pitchFamily="18" charset="0"/>
            </a:endParaRPr>
          </a:p>
          <a:p>
            <a:pPr eaLnBrk="1" hangingPunct="1">
              <a:lnSpc>
                <a:spcPct val="80000"/>
              </a:lnSpc>
            </a:pPr>
            <a:r>
              <a:rPr lang="es-ES" altLang="es-CL" dirty="0">
                <a:cs typeface="Times New Roman" panose="02020603050405020304" pitchFamily="18" charset="0"/>
              </a:rPr>
              <a:t>Los modelos son útiles para predecir y/o estudiar el comportamiento de un sistema real, que puede servir para corroborar algunas hipótesis. </a:t>
            </a:r>
          </a:p>
          <a:p>
            <a:pPr eaLnBrk="1" hangingPunct="1">
              <a:lnSpc>
                <a:spcPct val="80000"/>
              </a:lnSpc>
            </a:pPr>
            <a:endParaRPr lang="es-ES" altLang="es-CL" dirty="0">
              <a:cs typeface="Times New Roman" panose="02020603050405020304" pitchFamily="18" charset="0"/>
            </a:endParaRPr>
          </a:p>
          <a:p>
            <a:pPr eaLnBrk="1" hangingPunct="1">
              <a:lnSpc>
                <a:spcPct val="80000"/>
              </a:lnSpc>
            </a:pPr>
            <a:r>
              <a:rPr lang="es-ES" altLang="es-CL" dirty="0">
                <a:cs typeface="Times New Roman" panose="02020603050405020304" pitchFamily="18" charset="0"/>
              </a:rPr>
              <a:t>Los modelos tienen un rango de validez. </a:t>
            </a:r>
          </a:p>
          <a:p>
            <a:pPr lvl="1" eaLnBrk="1" hangingPunct="1">
              <a:lnSpc>
                <a:spcPct val="80000"/>
              </a:lnSpc>
            </a:pPr>
            <a:r>
              <a:rPr lang="es-ES" altLang="es-CL" dirty="0" err="1" smtClean="0"/>
              <a:t>Ejs</a:t>
            </a:r>
            <a:r>
              <a:rPr lang="es-ES" altLang="es-CL" dirty="0" smtClean="0"/>
              <a:t>. Newton vs. Einstein </a:t>
            </a:r>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4825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982049" y="838200"/>
            <a:ext cx="10515600" cy="1325563"/>
          </a:xfrm>
        </p:spPr>
        <p:txBody>
          <a:bodyPr/>
          <a:lstStyle/>
          <a:p>
            <a:pPr eaLnBrk="1" hangingPunct="1"/>
            <a:r>
              <a:rPr lang="es-ES_tradnl" altLang="es-CL" b="1" u="sng" dirty="0" smtClean="0">
                <a:solidFill>
                  <a:srgbClr val="C00000"/>
                </a:solidFill>
              </a:rPr>
              <a:t>El sistema Real y el modelo</a:t>
            </a:r>
            <a:endParaRPr lang="es-ES" altLang="es-CL" b="1" u="sng" dirty="0" smtClean="0">
              <a:solidFill>
                <a:srgbClr val="C00000"/>
              </a:solidFill>
            </a:endParaRPr>
          </a:p>
        </p:txBody>
      </p:sp>
      <p:sp>
        <p:nvSpPr>
          <p:cNvPr id="3" name="2 Marcador de contenido"/>
          <p:cNvSpPr>
            <a:spLocks noGrp="1"/>
          </p:cNvSpPr>
          <p:nvPr>
            <p:ph idx="1"/>
          </p:nvPr>
        </p:nvSpPr>
        <p:spPr>
          <a:xfrm>
            <a:off x="2136162" y="1885950"/>
            <a:ext cx="8229600" cy="4972050"/>
          </a:xfrm>
        </p:spPr>
        <p:txBody>
          <a:bodyPr>
            <a:normAutofit lnSpcReduction="10000"/>
          </a:bodyPr>
          <a:lstStyle/>
          <a:p>
            <a:pPr eaLnBrk="1" hangingPunct="1">
              <a:lnSpc>
                <a:spcPct val="90000"/>
              </a:lnSpc>
              <a:buFont typeface="Arial" charset="0"/>
              <a:buChar char="•"/>
              <a:defRPr/>
            </a:pPr>
            <a:r>
              <a:rPr lang="es-ES" dirty="0"/>
              <a:t>El "sistema real" es la parte del mundo real de nuestro interés. </a:t>
            </a:r>
          </a:p>
          <a:p>
            <a:pPr eaLnBrk="1" hangingPunct="1">
              <a:lnSpc>
                <a:spcPct val="90000"/>
              </a:lnSpc>
              <a:buFont typeface="Arial" charset="0"/>
              <a:buChar char="•"/>
              <a:defRPr/>
            </a:pPr>
            <a:endParaRPr lang="es-ES" dirty="0"/>
          </a:p>
          <a:p>
            <a:pPr eaLnBrk="1" hangingPunct="1">
              <a:lnSpc>
                <a:spcPct val="90000"/>
              </a:lnSpc>
              <a:buFont typeface="Arial" charset="0"/>
              <a:buChar char="•"/>
              <a:defRPr/>
            </a:pPr>
            <a:r>
              <a:rPr lang="es-ES" dirty="0"/>
              <a:t>El sistema real es una fuente de datos conductuales, registro de cómo se comporta un sistema.</a:t>
            </a:r>
          </a:p>
          <a:p>
            <a:pPr eaLnBrk="1" hangingPunct="1">
              <a:lnSpc>
                <a:spcPct val="90000"/>
              </a:lnSpc>
              <a:buFont typeface="Arial" charset="0"/>
              <a:buChar char="•"/>
              <a:defRPr/>
            </a:pPr>
            <a:endParaRPr lang="es-ES" dirty="0"/>
          </a:p>
          <a:p>
            <a:pPr eaLnBrk="1" hangingPunct="1">
              <a:lnSpc>
                <a:spcPct val="90000"/>
              </a:lnSpc>
              <a:buFont typeface="Arial" charset="0"/>
              <a:buChar char="•"/>
              <a:defRPr/>
            </a:pPr>
            <a:r>
              <a:rPr lang="es-ES" dirty="0"/>
              <a:t> Un modelo es básicamente un conjunto de instrucciones para generar datos conductuales </a:t>
            </a:r>
          </a:p>
          <a:p>
            <a:pPr eaLnBrk="1" hangingPunct="1">
              <a:lnSpc>
                <a:spcPct val="90000"/>
              </a:lnSpc>
              <a:buFont typeface="Arial" charset="0"/>
              <a:buChar char="•"/>
              <a:defRPr/>
            </a:pPr>
            <a:endParaRPr lang="es-ES" dirty="0"/>
          </a:p>
          <a:p>
            <a:pPr eaLnBrk="1" hangingPunct="1">
              <a:lnSpc>
                <a:spcPct val="90000"/>
              </a:lnSpc>
              <a:buFont typeface="Arial" charset="0"/>
              <a:buChar char="•"/>
              <a:defRPr/>
            </a:pPr>
            <a:r>
              <a:rPr lang="es-ES" dirty="0"/>
              <a:t>Los modelos son expresados en forma de ecuaciones diferenciales, notación teórica de autómatas o en formalismo de eventos discretos.</a:t>
            </a:r>
          </a:p>
          <a:p>
            <a:pPr eaLnBrk="1" hangingPunct="1">
              <a:lnSpc>
                <a:spcPct val="90000"/>
              </a:lnSpc>
              <a:buFont typeface="Arial" charset="0"/>
              <a:buChar char="•"/>
              <a:defRPr/>
            </a:pPr>
            <a:endParaRPr lang="es-ES" sz="2700" dirty="0"/>
          </a:p>
          <a:p>
            <a:pPr eaLnBrk="1" hangingPunct="1">
              <a:lnSpc>
                <a:spcPct val="90000"/>
              </a:lnSpc>
              <a:buFont typeface="Arial" charset="0"/>
              <a:buChar char="•"/>
              <a:defRPr/>
            </a:pPr>
            <a:endParaRPr lang="es-ES" sz="2700"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85885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982049" y="679450"/>
            <a:ext cx="10515600" cy="1325563"/>
          </a:xfrm>
        </p:spPr>
        <p:txBody>
          <a:bodyPr/>
          <a:lstStyle/>
          <a:p>
            <a:pPr eaLnBrk="1" hangingPunct="1"/>
            <a:r>
              <a:rPr lang="es-ES_tradnl" altLang="es-CL" sz="3600" b="1" u="sng">
                <a:solidFill>
                  <a:srgbClr val="C00000"/>
                </a:solidFill>
              </a:rPr>
              <a:t>¿ Cómo se sabe si un modelo es bueno?</a:t>
            </a:r>
            <a:endParaRPr lang="es-ES" altLang="es-CL" sz="3600" b="1" u="sng">
              <a:solidFill>
                <a:srgbClr val="C00000"/>
              </a:solidFill>
            </a:endParaRPr>
          </a:p>
        </p:txBody>
      </p:sp>
      <p:sp>
        <p:nvSpPr>
          <p:cNvPr id="9219" name="2 Marcador de contenido"/>
          <p:cNvSpPr>
            <a:spLocks noGrp="1"/>
          </p:cNvSpPr>
          <p:nvPr>
            <p:ph idx="1"/>
          </p:nvPr>
        </p:nvSpPr>
        <p:spPr>
          <a:xfrm>
            <a:off x="2096474" y="1600200"/>
            <a:ext cx="8229600" cy="5257800"/>
          </a:xfrm>
        </p:spPr>
        <p:txBody>
          <a:bodyPr/>
          <a:lstStyle/>
          <a:p>
            <a:pPr eaLnBrk="1" hangingPunct="1">
              <a:lnSpc>
                <a:spcPct val="90000"/>
              </a:lnSpc>
            </a:pPr>
            <a:r>
              <a:rPr lang="es-ES" altLang="es-CL" dirty="0"/>
              <a:t>Comparar los resultados que arroja con los del sistema real que se quiere estudiar. </a:t>
            </a:r>
          </a:p>
          <a:p>
            <a:pPr eaLnBrk="1" hangingPunct="1">
              <a:lnSpc>
                <a:spcPct val="90000"/>
              </a:lnSpc>
            </a:pPr>
            <a:r>
              <a:rPr lang="es-ES" altLang="es-CL" dirty="0"/>
              <a:t>“Cuan bien el modelo representa al sistema real"</a:t>
            </a:r>
          </a:p>
          <a:p>
            <a:pPr eaLnBrk="1" hangingPunct="1">
              <a:lnSpc>
                <a:spcPct val="90000"/>
              </a:lnSpc>
            </a:pPr>
            <a:r>
              <a:rPr lang="es-ES" altLang="es-CL" dirty="0"/>
              <a:t>Sistema no existe aún (es modelo de algo que se quiere construir) </a:t>
            </a:r>
          </a:p>
          <a:p>
            <a:pPr lvl="1" eaLnBrk="1" hangingPunct="1">
              <a:lnSpc>
                <a:spcPct val="90000"/>
              </a:lnSpc>
            </a:pPr>
            <a:r>
              <a:rPr lang="es-ES" altLang="es-CL" dirty="0"/>
              <a:t>Los resultados que arroje reflejen de alguna manera lo que se quiere estudiar acerca del sistema que se está modelando.</a:t>
            </a:r>
          </a:p>
          <a:p>
            <a:pPr lvl="1" eaLnBrk="1" hangingPunct="1">
              <a:lnSpc>
                <a:spcPct val="90000"/>
              </a:lnSpc>
            </a:pPr>
            <a:r>
              <a:rPr lang="es-ES" altLang="es-CL" dirty="0"/>
              <a:t>No existe ninguna manera de saber cuál es el mejor modelo para un sistema. </a:t>
            </a:r>
          </a:p>
          <a:p>
            <a:pPr eaLnBrk="1" hangingPunct="1">
              <a:lnSpc>
                <a:spcPct val="90000"/>
              </a:lnSpc>
            </a:pPr>
            <a:r>
              <a:rPr lang="es-ES" altLang="es-CL" dirty="0"/>
              <a:t>Es posible comparar dos modelos y decidir cuál de ellos es mejor bajo algún punto de vista particular</a:t>
            </a:r>
          </a:p>
          <a:p>
            <a:pPr eaLnBrk="1" hangingPunct="1">
              <a:lnSpc>
                <a:spcPct val="90000"/>
              </a:lnSpc>
            </a:pPr>
            <a:endParaRPr lang="es-ES" altLang="es-CL" sz="2700" dirty="0"/>
          </a:p>
        </p:txBody>
      </p:sp>
      <p:grpSp>
        <p:nvGrpSpPr>
          <p:cNvPr id="4" name="Grupo 3"/>
          <p:cNvGrpSpPr/>
          <p:nvPr/>
        </p:nvGrpSpPr>
        <p:grpSpPr>
          <a:xfrm>
            <a:off x="0" y="-1"/>
            <a:ext cx="12192001" cy="1125265"/>
            <a:chOff x="0" y="-1"/>
            <a:chExt cx="12192001" cy="1125265"/>
          </a:xfrm>
        </p:grpSpPr>
        <p:grpSp>
          <p:nvGrpSpPr>
            <p:cNvPr id="5" name="Grupo 4"/>
            <p:cNvGrpSpPr/>
            <p:nvPr/>
          </p:nvGrpSpPr>
          <p:grpSpPr>
            <a:xfrm>
              <a:off x="0" y="-1"/>
              <a:ext cx="12192001" cy="1125265"/>
              <a:chOff x="0" y="-1"/>
              <a:chExt cx="12192001" cy="1125265"/>
            </a:xfrm>
          </p:grpSpPr>
          <p:sp>
            <p:nvSpPr>
              <p:cNvPr id="7" name="Rectángulo 6"/>
              <p:cNvSpPr/>
              <p:nvPr/>
            </p:nvSpPr>
            <p:spPr>
              <a:xfrm>
                <a:off x="0" y="0"/>
                <a:ext cx="12192000" cy="1087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p:nvPr/>
            </p:nvPicPr>
            <p:blipFill>
              <a:blip r:embed="rId2">
                <a:extLst>
                  <a:ext uri="{28A0092B-C50C-407E-A947-70E740481C1C}">
                    <a14:useLocalDpi xmlns:a14="http://schemas.microsoft.com/office/drawing/2010/main" val="0"/>
                  </a:ext>
                </a:extLst>
              </a:blip>
              <a:srcRect/>
              <a:stretch>
                <a:fillRect/>
              </a:stretch>
            </p:blipFill>
            <p:spPr bwMode="auto">
              <a:xfrm>
                <a:off x="11098925" y="-1"/>
                <a:ext cx="1093076" cy="1087821"/>
              </a:xfrm>
              <a:prstGeom prst="rect">
                <a:avLst/>
              </a:prstGeom>
              <a:noFill/>
              <a:ln>
                <a:noFill/>
              </a:ln>
            </p:spPr>
          </p:pic>
          <p:sp>
            <p:nvSpPr>
              <p:cNvPr id="9" name="1 Título"/>
              <p:cNvSpPr txBox="1">
                <a:spLocks/>
              </p:cNvSpPr>
              <p:nvPr/>
            </p:nvSpPr>
            <p:spPr>
              <a:xfrm>
                <a:off x="982049" y="198984"/>
                <a:ext cx="10116876" cy="926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gn="ctr"/>
                <a:r>
                  <a:rPr lang="es-PE" altLang="es-ES" sz="3200" b="1" dirty="0" smtClean="0"/>
                  <a:t>UNIVERSIDAD NACIONAL HERMILIO VALDIZAN </a:t>
                </a:r>
              </a:p>
              <a:p>
                <a:pPr algn="ctr"/>
                <a:r>
                  <a:rPr lang="es-PE" altLang="es-ES" b="1" dirty="0" smtClean="0"/>
                  <a:t>Escuela Profesional de Ingeniería de Sistemas </a:t>
                </a:r>
                <a:endParaRPr lang="es-ES" altLang="es-ES" b="1" dirty="0" smtClean="0"/>
              </a:p>
            </p:txBody>
          </p:sp>
        </p:grpSp>
        <p:pic>
          <p:nvPicPr>
            <p:cNvPr id="6" name="Picture 4" descr="Resultado de imagen para universidad nacional hermilio valdiz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82049" cy="11252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70295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2619</Words>
  <Application>Microsoft Office PowerPoint</Application>
  <PresentationFormat>Panorámica</PresentationFormat>
  <Paragraphs>274</Paragraphs>
  <Slides>30</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Calibri</vt:lpstr>
      <vt:lpstr>Calibri Light</vt:lpstr>
      <vt:lpstr>Times New Roman</vt:lpstr>
      <vt:lpstr>Tema de Office</vt:lpstr>
      <vt:lpstr>Presentación de PowerPoint</vt:lpstr>
      <vt:lpstr>Definición:</vt:lpstr>
      <vt:lpstr>Nos Permite:</vt:lpstr>
      <vt:lpstr>Ventajas de la Simulación:</vt:lpstr>
      <vt:lpstr>Ventajas de la Simulación:</vt:lpstr>
      <vt:lpstr>      Desventajas de la Simulación</vt:lpstr>
      <vt:lpstr>Por lo tanto…</vt:lpstr>
      <vt:lpstr>El sistema Real y el modelo</vt:lpstr>
      <vt:lpstr>¿ Cómo se sabe si un modelo es bueno?</vt:lpstr>
      <vt:lpstr>Etapas en la descripción del modelo</vt:lpstr>
      <vt:lpstr>Descripción Informal</vt:lpstr>
      <vt:lpstr>¿ Cómo empezar a modelar ?</vt:lpstr>
      <vt:lpstr>Ejemplo 1 – CPU tiempo compartido</vt:lpstr>
      <vt:lpstr>Descripción (1) </vt:lpstr>
      <vt:lpstr>Descripción (2)</vt:lpstr>
      <vt:lpstr>Ejemplo 2 - Dinámica de las relaciones Gobierno-pueblo</vt:lpstr>
      <vt:lpstr>Esquema modelo gobierno-pueblo</vt:lpstr>
      <vt:lpstr>Descripción (1)</vt:lpstr>
      <vt:lpstr>Descripción (2)</vt:lpstr>
      <vt:lpstr>Ejemplo 3 - Sistema Ciudad</vt:lpstr>
      <vt:lpstr>Descripcion (1)</vt:lpstr>
      <vt:lpstr>Descripción (2)</vt:lpstr>
      <vt:lpstr>Ejemplo 4 - Transporte de pasajeros</vt:lpstr>
      <vt:lpstr>Descripción (1)</vt:lpstr>
      <vt:lpstr>Descripción (2)</vt:lpstr>
      <vt:lpstr>Descripción (3)</vt:lpstr>
      <vt:lpstr>Categorías de modelos</vt:lpstr>
      <vt:lpstr>Clasificación (2)</vt:lpstr>
      <vt:lpstr>Clasificación (3)</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BEFIIS</dc:creator>
  <cp:lastModifiedBy>jjjjjjjjjjjjjjjjjjjj</cp:lastModifiedBy>
  <cp:revision>52</cp:revision>
  <dcterms:created xsi:type="dcterms:W3CDTF">2019-03-20T14:48:49Z</dcterms:created>
  <dcterms:modified xsi:type="dcterms:W3CDTF">2019-05-06T05:11:23Z</dcterms:modified>
</cp:coreProperties>
</file>