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360" r:id="rId3"/>
    <p:sldId id="361" r:id="rId4"/>
    <p:sldId id="362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273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IIS" initials="B" lastIdx="1" clrIdx="0">
    <p:extLst>
      <p:ext uri="{19B8F6BF-5375-455C-9EA6-DF929625EA0E}">
        <p15:presenceInfo xmlns:p15="http://schemas.microsoft.com/office/powerpoint/2012/main" userId="BEFI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23DC-0145-4C2A-BB76-CAC754676FF3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DF920-1B6D-451D-9AF5-A55B85BF11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96453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7198-729B-4813-9F05-D58961804AA2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C7525-5FF5-4942-A67A-2265C0495B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79642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667906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3090136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04514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A0F0C-6588-4BAB-984D-036CFE1D20B0}" type="slidenum">
              <a:rPr 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07862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18843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3741093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01265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68401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30633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A0F0C-6588-4BAB-984D-036CFE1D20B0}" type="slidenum">
              <a:rPr 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08317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290531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59107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A0F0C-6588-4BAB-984D-036CFE1D20B0}" type="slidenum">
              <a:rPr 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209573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91969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21012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A0F0C-6588-4BAB-984D-036CFE1D20B0}" type="slidenum">
              <a:rPr 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72750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9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8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77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437112"/>
            <a:ext cx="10363200" cy="64807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49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1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9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5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1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03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81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9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81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F699-FBD4-44AB-A6AE-C6FCF0C41FEC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52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.jpe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.jpe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emf"/><Relationship Id="rId5" Type="http://schemas.openxmlformats.org/officeDocument/2006/relationships/image" Target="../media/image4.jpeg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6.emf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5" Type="http://schemas.openxmlformats.org/officeDocument/2006/relationships/image" Target="../media/image4.jpeg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CuadroTexto 1"/>
          <p:cNvSpPr txBox="1">
            <a:spLocks noChangeArrowheads="1"/>
          </p:cNvSpPr>
          <p:nvPr/>
        </p:nvSpPr>
        <p:spPr bwMode="auto">
          <a:xfrm>
            <a:off x="9754366" y="5608419"/>
            <a:ext cx="11493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>
                <a:solidFill>
                  <a:schemeClr val="bg1"/>
                </a:solidFill>
              </a:rPr>
              <a:t>2019-I</a:t>
            </a:r>
          </a:p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 smtClean="0">
                <a:solidFill>
                  <a:schemeClr val="bg1"/>
                </a:solidFill>
              </a:rPr>
              <a:t>9</a:t>
            </a:r>
            <a:endParaRPr lang="es-PE" altLang="es-ES" sz="1200" dirty="0">
              <a:solidFill>
                <a:schemeClr val="bg1"/>
              </a:solidFill>
            </a:endParaRPr>
          </a:p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>
                <a:solidFill>
                  <a:schemeClr val="bg1"/>
                </a:solidFill>
              </a:rPr>
              <a:t>I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ángulo 6"/>
            <p:cNvSpPr/>
            <p:nvPr/>
          </p:nvSpPr>
          <p:spPr>
            <a:xfrm>
              <a:off x="0" y="4051739"/>
              <a:ext cx="12192000" cy="13514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2192000" cy="2033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9" name="Picture 6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9924"/>
              <a:ext cx="5715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0" y="5391807"/>
              <a:ext cx="12192000" cy="146619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1 Título"/>
          <p:cNvSpPr txBox="1">
            <a:spLocks/>
          </p:cNvSpPr>
          <p:nvPr/>
        </p:nvSpPr>
        <p:spPr>
          <a:xfrm>
            <a:off x="824295" y="5528516"/>
            <a:ext cx="3773463" cy="9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s-ES" b="1" dirty="0" smtClean="0"/>
              <a:t>Escuela Profesional </a:t>
            </a:r>
          </a:p>
          <a:p>
            <a:r>
              <a:rPr lang="es-PE" altLang="es-ES" b="1" dirty="0" smtClean="0"/>
              <a:t>de Ingeniería de Sistemas </a:t>
            </a:r>
            <a:endParaRPr lang="es-ES" altLang="es-ES" b="1" dirty="0" smtClean="0"/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3708309" y="4606980"/>
            <a:ext cx="4775379" cy="52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Docente</a:t>
            </a:r>
            <a:r>
              <a:rPr lang="es-PE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: Mg. Jimmy </a:t>
            </a:r>
            <a:r>
              <a:rPr lang="es-PE" altLang="es-ES" sz="2000" b="1" dirty="0" err="1" smtClean="0">
                <a:solidFill>
                  <a:schemeClr val="accent1">
                    <a:lumMod val="50000"/>
                  </a:schemeClr>
                </a:solidFill>
              </a:rPr>
              <a:t>Grover</a:t>
            </a:r>
            <a:r>
              <a:rPr lang="es-PE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 Flores Vidal </a:t>
            </a:r>
            <a:endParaRPr lang="es-ES" altLang="es-E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4049891" y="4051739"/>
            <a:ext cx="4092214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s-ES" b="1" dirty="0" smtClean="0">
                <a:solidFill>
                  <a:schemeClr val="accent1">
                    <a:lumMod val="50000"/>
                  </a:schemeClr>
                </a:solidFill>
              </a:rPr>
              <a:t>Tema: </a:t>
            </a:r>
            <a:r>
              <a:rPr lang="es-PE" altLang="es-ES" b="1" dirty="0" smtClean="0">
                <a:solidFill>
                  <a:schemeClr val="accent1">
                    <a:lumMod val="50000"/>
                  </a:schemeClr>
                </a:solidFill>
              </a:rPr>
              <a:t>DIAGRAMAS CAUSALES</a:t>
            </a:r>
            <a:endParaRPr lang="es-ES" altLang="es-E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0771" y="1125264"/>
            <a:ext cx="8001000" cy="1216025"/>
          </a:xfrm>
        </p:spPr>
        <p:txBody>
          <a:bodyPr/>
          <a:lstStyle/>
          <a:p>
            <a:r>
              <a:rPr lang="es-AR" sz="3400" dirty="0"/>
              <a:t>Expandiendo el Lazo CLD 2</a:t>
            </a:r>
            <a:br>
              <a:rPr lang="es-AR" sz="3400" dirty="0"/>
            </a:br>
            <a:r>
              <a:rPr lang="es-AR" sz="3400" dirty="0"/>
              <a:t>(Determinar la Polaridad del Lazo)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313296" y="2496864"/>
            <a:ext cx="8001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smtClean="0"/>
              <a:t>Loops de Realimentación Positiva</a:t>
            </a:r>
          </a:p>
          <a:p>
            <a:pPr lvl="1"/>
            <a:r>
              <a:rPr lang="es-AR" sz="1800" smtClean="0"/>
              <a:t>Tiene un número par de signos ‘–’</a:t>
            </a:r>
          </a:p>
          <a:p>
            <a:pPr lvl="1"/>
            <a:r>
              <a:rPr lang="es-AR" sz="1800" smtClean="0"/>
              <a:t>Alguna cantidad crece, se presenta el efecto de bola de nieve esa cantidad continua creciendo</a:t>
            </a:r>
          </a:p>
          <a:p>
            <a:pPr lvl="1"/>
            <a:r>
              <a:rPr lang="es-AR" sz="1800" smtClean="0"/>
              <a:t>El efecto de bola de nieve puedo incluso actuar en reversa</a:t>
            </a:r>
          </a:p>
          <a:p>
            <a:pPr lvl="1"/>
            <a:r>
              <a:rPr lang="es-AR" altLang="ko-KR" sz="1800" smtClean="0">
                <a:ea typeface="Gulim" pitchFamily="34" charset="-127"/>
              </a:rPr>
              <a:t>Genera crecimientos de crecimiento, amplificación, desvío y refuerzo</a:t>
            </a:r>
          </a:p>
          <a:p>
            <a:pPr lvl="1"/>
            <a:r>
              <a:rPr lang="es-AR" sz="1800" smtClean="0"/>
              <a:t>Notación: colocar el símbolo       en el centro del loop</a:t>
            </a:r>
          </a:p>
          <a:p>
            <a:r>
              <a:rPr lang="es-AR" sz="1900" smtClean="0"/>
              <a:t>Loops de realimentación negativa</a:t>
            </a:r>
          </a:p>
          <a:p>
            <a:pPr lvl="1"/>
            <a:r>
              <a:rPr lang="es-AR" sz="1800" smtClean="0"/>
              <a:t>Tiene un número impar de signos “–”</a:t>
            </a:r>
            <a:endParaRPr lang="es-AR" altLang="ko-KR" sz="1800" smtClean="0">
              <a:ea typeface="Gulim" pitchFamily="34" charset="-127"/>
            </a:endParaRPr>
          </a:p>
          <a:p>
            <a:pPr lvl="1"/>
            <a:r>
              <a:rPr lang="es-AR" sz="1800" smtClean="0">
                <a:ea typeface="Gulim" pitchFamily="34" charset="-127"/>
              </a:rPr>
              <a:t>Tienden a producir un comportamiento a través del tiempo estable, balanceado, equilibrado y que alcanza objetivos</a:t>
            </a:r>
          </a:p>
          <a:p>
            <a:pPr lvl="1"/>
            <a:r>
              <a:rPr lang="es-AR" sz="1800" smtClean="0">
                <a:ea typeface="Gulim" pitchFamily="34" charset="-127"/>
              </a:rPr>
              <a:t>Notación: colocar el símbolo        en el centro del loop</a:t>
            </a:r>
            <a:endParaRPr lang="es-AR" sz="180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90178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324" y="905302"/>
            <a:ext cx="8001000" cy="1216025"/>
          </a:xfrm>
        </p:spPr>
        <p:txBody>
          <a:bodyPr/>
          <a:lstStyle/>
          <a:p>
            <a:r>
              <a:rPr lang="es-AR" sz="3400" dirty="0"/>
              <a:t>CLD</a:t>
            </a:r>
            <a:r>
              <a:rPr lang="es-AR" altLang="ko-KR" sz="3400" dirty="0">
                <a:ea typeface="Gulim" pitchFamily="34" charset="-127"/>
              </a:rPr>
              <a:t> con un </a:t>
            </a:r>
            <a:r>
              <a:rPr lang="es-AR" altLang="ko-KR" sz="3400" dirty="0" err="1">
                <a:ea typeface="Gulim" pitchFamily="34" charset="-127"/>
              </a:rPr>
              <a:t>loop</a:t>
            </a:r>
            <a:r>
              <a:rPr lang="es-AR" altLang="ko-KR" sz="3400" dirty="0">
                <a:ea typeface="Gulim" pitchFamily="34" charset="-127"/>
              </a:rPr>
              <a:t> (lazo) de realimentación positiva</a:t>
            </a:r>
            <a:endParaRPr lang="es-AR" sz="3400" dirty="0">
              <a:ea typeface="Gulim" pitchFamily="34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114387" y="2353102"/>
            <a:ext cx="8043862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smtClean="0"/>
              <a:t>Salario </a:t>
            </a:r>
            <a:r>
              <a:rPr lang="es-AR" sz="2400" smtClean="0">
                <a:sym typeface="Wingdings" pitchFamily="2" charset="2"/>
              </a:rPr>
              <a:t></a:t>
            </a:r>
            <a:r>
              <a:rPr lang="es-AR" sz="2400" smtClean="0"/>
              <a:t> Rendimiento. Rendimiento </a:t>
            </a:r>
            <a:r>
              <a:rPr lang="es-AR" sz="2400" smtClean="0">
                <a:sym typeface="Wingdings" pitchFamily="2" charset="2"/>
              </a:rPr>
              <a:t></a:t>
            </a:r>
            <a:r>
              <a:rPr lang="es-AR" sz="2400" smtClean="0"/>
              <a:t> Salario</a:t>
            </a:r>
            <a:endParaRPr lang="es-AR" sz="240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974891"/>
              </p:ext>
            </p:extLst>
          </p:nvPr>
        </p:nvGraphicFramePr>
        <p:xfrm>
          <a:off x="2152650" y="3136440"/>
          <a:ext cx="30099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6" imgW="3034976" imgH="2446709" progId="Visio.Drawing.11">
                  <p:embed/>
                </p:oleObj>
              </mc:Choice>
              <mc:Fallback>
                <p:oleObj name="Visio" r:id="rId6" imgW="3034976" imgH="24467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136440"/>
                        <a:ext cx="3009900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121258"/>
              </p:ext>
            </p:extLst>
          </p:nvPr>
        </p:nvGraphicFramePr>
        <p:xfrm>
          <a:off x="5433849" y="3724702"/>
          <a:ext cx="457200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8" imgW="2600116" imgH="1508196" progId="Visio.Drawing.11">
                  <p:embed/>
                </p:oleObj>
              </mc:Choice>
              <mc:Fallback>
                <p:oleObj name="Visio" r:id="rId8" imgW="2600116" imgH="15081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849" y="3724702"/>
                        <a:ext cx="4572000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88400" y="4501339"/>
            <a:ext cx="28956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 dirty="0"/>
              <a:t>   A Mayor rendimiento</a:t>
            </a: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 dirty="0"/>
              <a:t>Mejor salario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707400" y="5491939"/>
            <a:ext cx="2895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sz="1400" dirty="0"/>
              <a:t>  A Mayor salario</a:t>
            </a:r>
          </a:p>
          <a:p>
            <a:pPr>
              <a:buFont typeface="Wingdings" pitchFamily="2" charset="2"/>
              <a:buNone/>
            </a:pPr>
            <a:r>
              <a:rPr lang="es-AR" sz="1400" dirty="0"/>
              <a:t>Mayor rendimiento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69400" y="3663139"/>
            <a:ext cx="28956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/>
              <a:t>   A Mayor salario</a:t>
            </a: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/>
              <a:t>Mayor rendimiento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663397" y="4317982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682197" y="5475270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 dirty="0">
                <a:solidFill>
                  <a:schemeClr val="hlink"/>
                </a:solidFill>
              </a:rPr>
              <a:t>+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7483003" y="4684695"/>
            <a:ext cx="457200" cy="442912"/>
            <a:chOff x="3696" y="2793"/>
            <a:chExt cx="288" cy="279"/>
          </a:xfrm>
        </p:grpSpPr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93"/>
              <a:ext cx="288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720" y="2802"/>
              <a:ext cx="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s-AR" dirty="0">
                  <a:solidFill>
                    <a:schemeClr val="hlink"/>
                  </a:solidFill>
                </a:rPr>
                <a:t>+</a:t>
              </a: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6022100" y="4782945"/>
            <a:ext cx="10636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sz="2000"/>
              <a:t>Salario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8143491" y="4746258"/>
            <a:ext cx="205285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sz="2000"/>
              <a:t>Rendimiento</a:t>
            </a:r>
          </a:p>
        </p:txBody>
      </p:sp>
    </p:spTree>
    <p:extLst>
      <p:ext uri="{BB962C8B-B14F-4D97-AF65-F5344CB8AC3E}">
        <p14:creationId xmlns:p14="http://schemas.microsoft.com/office/powerpoint/2010/main" val="272368178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1946324" y="891654"/>
            <a:ext cx="8188325" cy="1216025"/>
          </a:xfrm>
        </p:spPr>
        <p:txBody>
          <a:bodyPr/>
          <a:lstStyle/>
          <a:p>
            <a:r>
              <a:rPr lang="es-AR" sz="3400" dirty="0"/>
              <a:t>CLD</a:t>
            </a:r>
            <a:r>
              <a:rPr lang="es-AR" altLang="ko-KR" sz="3400" dirty="0">
                <a:ea typeface="Gulim" pitchFamily="34" charset="-127"/>
              </a:rPr>
              <a:t> Con un </a:t>
            </a:r>
            <a:r>
              <a:rPr lang="es-AR" altLang="ko-KR" sz="3400" dirty="0" err="1">
                <a:ea typeface="Gulim" pitchFamily="34" charset="-127"/>
              </a:rPr>
              <a:t>loop</a:t>
            </a:r>
            <a:r>
              <a:rPr lang="es-AR" altLang="ko-KR" sz="3400" dirty="0">
                <a:ea typeface="Gulim" pitchFamily="34" charset="-127"/>
              </a:rPr>
              <a:t> de realimentación negativa</a:t>
            </a:r>
            <a:endParaRPr lang="es-AR" sz="3400" dirty="0">
              <a:ea typeface="Gulim" pitchFamily="34" charset="-127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057449" y="2415654"/>
            <a:ext cx="80438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buFont typeface="Wingdings" pitchFamily="2" charset="2"/>
              <a:buChar char="o"/>
            </a:pPr>
            <a:r>
              <a:rPr lang="es-AR" sz="2400"/>
              <a:t>Cansado </a:t>
            </a:r>
            <a:r>
              <a:rPr lang="es-AR" sz="2400">
                <a:sym typeface="Wingdings" pitchFamily="2" charset="2"/>
              </a:rPr>
              <a:t></a:t>
            </a:r>
            <a:r>
              <a:rPr lang="es-AR" sz="2400"/>
              <a:t> Sueño. Sueño </a:t>
            </a:r>
            <a:r>
              <a:rPr lang="es-AR" sz="2400">
                <a:sym typeface="Wingdings" pitchFamily="2" charset="2"/>
              </a:rPr>
              <a:t></a:t>
            </a:r>
            <a:r>
              <a:rPr lang="es-AR" sz="2400"/>
              <a:t> Cansado</a:t>
            </a: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5646081"/>
              </p:ext>
            </p:extLst>
          </p:nvPr>
        </p:nvGraphicFramePr>
        <p:xfrm>
          <a:off x="2514055" y="2800349"/>
          <a:ext cx="73310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6" imgW="6767826" imgH="1756370" progId="Visio.Drawing.11">
                  <p:embed/>
                </p:oleObj>
              </mc:Choice>
              <mc:Fallback>
                <p:oleObj name="Visio" r:id="rId6" imgW="6767826" imgH="17563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055" y="2800349"/>
                        <a:ext cx="733107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017292" y="3028949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/>
              <a:t>Dormir mas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721892" y="4171949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/>
              <a:t>Dormir menos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407692" y="3638549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/>
              <a:t>Mas cansado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335266" y="3916432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/>
              <a:t>Dormir menos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862191" y="2881382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sz="1400"/>
              <a:t>Menos</a:t>
            </a:r>
            <a:r>
              <a:rPr lang="es-AR"/>
              <a:t> </a:t>
            </a:r>
            <a:r>
              <a:rPr lang="es-AR" sz="1400"/>
              <a:t>cansado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293209" y="4244454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s-AR" sz="1400" dirty="0"/>
              <a:t>Mas cansado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64442"/>
              </p:ext>
            </p:extLst>
          </p:nvPr>
        </p:nvGraphicFramePr>
        <p:xfrm>
          <a:off x="3132306" y="4279070"/>
          <a:ext cx="5105400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8" imgW="2600116" imgH="1171516" progId="Visio.Drawing.11">
                  <p:embed/>
                </p:oleObj>
              </mc:Choice>
              <mc:Fallback>
                <p:oleObj name="Visio" r:id="rId8" imgW="2600116" imgH="11715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306" y="4279070"/>
                        <a:ext cx="5105400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643241" y="4874121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 dirty="0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397623" y="5801624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5451643" y="5280711"/>
            <a:ext cx="466725" cy="452438"/>
            <a:chOff x="2748" y="3090"/>
            <a:chExt cx="294" cy="285"/>
          </a:xfrm>
        </p:grpSpPr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" y="3090"/>
              <a:ext cx="294" cy="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802" y="309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s-AR">
                  <a:solidFill>
                    <a:schemeClr val="hlink"/>
                  </a:solidFill>
                </a:rPr>
                <a:t>-</a:t>
              </a:r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844219" y="5263640"/>
            <a:ext cx="11620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/>
              <a:t>Cansado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320978" y="5320433"/>
            <a:ext cx="138747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dirty="0"/>
              <a:t>Dormir</a:t>
            </a:r>
          </a:p>
        </p:txBody>
      </p:sp>
    </p:spTree>
    <p:extLst>
      <p:ext uri="{BB962C8B-B14F-4D97-AF65-F5344CB8AC3E}">
        <p14:creationId xmlns:p14="http://schemas.microsoft.com/office/powerpoint/2010/main" val="311090555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36" y="946244"/>
            <a:ext cx="8001000" cy="1216025"/>
          </a:xfrm>
        </p:spPr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Dominante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327299" y="2394044"/>
            <a:ext cx="8001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500" smtClean="0"/>
              <a:t>Hay sistemas que contienen más de un loop de realimentación</a:t>
            </a:r>
          </a:p>
          <a:p>
            <a:r>
              <a:rPr lang="es-AR" sz="2500" smtClean="0"/>
              <a:t>Un loop particular, quizás más de un loop, es o son los responsables principales del comportamiento general del sistema</a:t>
            </a:r>
          </a:p>
          <a:p>
            <a:r>
              <a:rPr lang="es-AR" sz="2500" smtClean="0"/>
              <a:t>El loop dominante puede cambiar a lo largo del tiempo</a:t>
            </a:r>
          </a:p>
          <a:p>
            <a:r>
              <a:rPr lang="es-AR" sz="2500" smtClean="0"/>
              <a:t>Cuando un loop de realimentación está dentro de otro, uno dominará</a:t>
            </a:r>
          </a:p>
          <a:p>
            <a:r>
              <a:rPr lang="es-AR" sz="2500" smtClean="0"/>
              <a:t>Pueden existir condiciones estables cuando un loop negativo domina a uno positivo</a:t>
            </a:r>
            <a:endParaRPr lang="es-AR" sz="2500"/>
          </a:p>
        </p:txBody>
      </p:sp>
    </p:spTree>
    <p:extLst>
      <p:ext uri="{BB962C8B-B14F-4D97-AF65-F5344CB8AC3E}">
        <p14:creationId xmlns:p14="http://schemas.microsoft.com/office/powerpoint/2010/main" val="360271655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985" y="1087820"/>
            <a:ext cx="8610600" cy="1216025"/>
          </a:xfrm>
        </p:spPr>
        <p:txBody>
          <a:bodyPr/>
          <a:lstStyle/>
          <a:p>
            <a:r>
              <a:rPr lang="en-US" sz="3400" dirty="0"/>
              <a:t>CLD con loop de </a:t>
            </a:r>
            <a:r>
              <a:rPr lang="en-US" sz="3400" dirty="0" err="1"/>
              <a:t>realimentación</a:t>
            </a:r>
            <a:r>
              <a:rPr lang="en-US" sz="3400" dirty="0"/>
              <a:t> </a:t>
            </a:r>
            <a:r>
              <a:rPr lang="en-US" sz="3400" dirty="0" err="1"/>
              <a:t>combinados</a:t>
            </a:r>
            <a:r>
              <a:rPr lang="en-US" sz="3400" dirty="0"/>
              <a:t> (</a:t>
            </a:r>
            <a:r>
              <a:rPr lang="en-US" sz="3400" dirty="0" err="1"/>
              <a:t>Crecimiento</a:t>
            </a:r>
            <a:r>
              <a:rPr lang="en-US" sz="3400" dirty="0"/>
              <a:t> </a:t>
            </a:r>
            <a:r>
              <a:rPr lang="en-US" sz="3400" dirty="0" err="1"/>
              <a:t>Poblacional</a:t>
            </a:r>
            <a:r>
              <a:rPr lang="en-US" sz="3400" dirty="0"/>
              <a:t>)</a:t>
            </a: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310185" y="3570670"/>
            <a:ext cx="8839200" cy="3079750"/>
            <a:chOff x="0" y="1680"/>
            <a:chExt cx="5499" cy="1748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0" y="1680"/>
            <a:ext cx="5499" cy="1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Visio" r:id="rId6" imgW="3886607" imgH="1234372" progId="Visio.Drawing.11">
                    <p:embed/>
                  </p:oleObj>
                </mc:Choice>
                <mc:Fallback>
                  <p:oleObj name="Visio" r:id="rId6" imgW="3886607" imgH="123437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80"/>
                          <a:ext cx="5499" cy="17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 rot="10800000" flipV="1">
              <a:off x="336" y="2448"/>
              <a:ext cx="120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s-AR" dirty="0" smtClean="0"/>
                <a:t>Nacimientos</a:t>
              </a:r>
              <a:endParaRPr lang="es-AR" dirty="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112" y="2400"/>
              <a:ext cx="116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   Población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984" y="2448"/>
              <a:ext cx="124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s-AR" dirty="0" smtClean="0"/>
                <a:t>Mortandad</a:t>
              </a:r>
              <a:endParaRPr lang="es-AR" dirty="0"/>
            </a:p>
          </p:txBody>
        </p:sp>
      </p:grp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7051600" y="4878341"/>
            <a:ext cx="466725" cy="452438"/>
            <a:chOff x="2748" y="3090"/>
            <a:chExt cx="294" cy="285"/>
          </a:xfrm>
        </p:grpSpPr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" y="3090"/>
              <a:ext cx="294" cy="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802" y="309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chemeClr val="hlink"/>
                  </a:solidFill>
                </a:rPr>
                <a:t>-</a:t>
              </a:r>
            </a:p>
          </p:txBody>
        </p:sp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4079800" y="4878341"/>
            <a:ext cx="457200" cy="442913"/>
            <a:chOff x="3696" y="2793"/>
            <a:chExt cx="288" cy="279"/>
          </a:xfrm>
        </p:grpSpPr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93"/>
              <a:ext cx="288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720" y="2802"/>
              <a:ext cx="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chemeClr val="hlink"/>
                  </a:solidFill>
                </a:rPr>
                <a:t>+</a:t>
              </a:r>
            </a:p>
          </p:txBody>
        </p:sp>
      </p:grp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070400" y="3963941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813600" y="4040141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470200" y="5868941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365800" y="5945141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hlink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1612807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2335236" y="1143000"/>
            <a:ext cx="8001000" cy="1216025"/>
          </a:xfrm>
        </p:spPr>
        <p:txBody>
          <a:bodyPr/>
          <a:lstStyle/>
          <a:p>
            <a:r>
              <a:rPr lang="es-AR" sz="3400" dirty="0"/>
              <a:t>CLD con lazos de realimentación en red (Biosfera Auto-Regulada)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327299" y="25908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buFont typeface="Wingdings" pitchFamily="2" charset="2"/>
              <a:buChar char="o"/>
            </a:pPr>
            <a:r>
              <a:rPr lang="es-AR" sz="2000"/>
              <a:t>Evaporación </a:t>
            </a:r>
            <a:r>
              <a:rPr lang="es-AR" sz="2000">
                <a:sym typeface="Wingdings" pitchFamily="2" charset="2"/>
              </a:rPr>
              <a:t> Nubes  Lluvia  Cantidad de agua  Evaporación  …</a:t>
            </a:r>
            <a:endParaRPr lang="es-AR" sz="2000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2162199" y="3094038"/>
            <a:ext cx="8331200" cy="3763962"/>
            <a:chOff x="336" y="1488"/>
            <a:chExt cx="5248" cy="2371"/>
          </a:xfrm>
        </p:grpSpPr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336" y="1488"/>
            <a:ext cx="5040" cy="2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Visio" r:id="rId6" imgW="5544285" imgH="2608185" progId="Visio.Drawing.11">
                    <p:embed/>
                  </p:oleObj>
                </mc:Choice>
                <mc:Fallback>
                  <p:oleObj name="Visio" r:id="rId6" imgW="5544285" imgH="260818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488"/>
                          <a:ext cx="5040" cy="2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1968" y="1584"/>
              <a:ext cx="98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Sol brillante</a:t>
              </a:r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2582" y="2420"/>
              <a:ext cx="99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Evaporación</a:t>
              </a:r>
            </a:p>
          </p:txBody>
        </p:sp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1862" y="3321"/>
              <a:ext cx="63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Nubes</a:t>
              </a:r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3638" y="3236"/>
              <a:ext cx="53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Lluvia</a:t>
              </a:r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4224" y="2201"/>
              <a:ext cx="1360" cy="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Cantidad de</a:t>
              </a:r>
            </a:p>
            <a:p>
              <a:pPr>
                <a:buFont typeface="Wingdings" pitchFamily="2" charset="2"/>
                <a:buNone/>
              </a:pPr>
              <a:r>
                <a:rPr lang="es-AR"/>
                <a:t>Agua en la Tierra</a:t>
              </a: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1111" y="2297"/>
              <a:ext cx="1049" cy="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Temperatura</a:t>
              </a:r>
            </a:p>
            <a:p>
              <a:pPr>
                <a:buFont typeface="Wingdings" pitchFamily="2" charset="2"/>
                <a:buNone/>
              </a:pPr>
              <a:r>
                <a:rPr lang="es-AR"/>
                <a:t>de La Tierra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97874" y="4530725"/>
            <a:ext cx="466725" cy="452437"/>
            <a:chOff x="2748" y="3090"/>
            <a:chExt cx="294" cy="285"/>
          </a:xfrm>
        </p:grpSpPr>
        <p:pic>
          <p:nvPicPr>
            <p:cNvPr id="21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" y="3090"/>
              <a:ext cx="294" cy="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802" y="309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s-AR">
                  <a:solidFill>
                    <a:schemeClr val="hlink"/>
                  </a:solidFill>
                </a:rPr>
                <a:t>-</a:t>
              </a: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631674" y="5292725"/>
            <a:ext cx="457200" cy="449262"/>
            <a:chOff x="3600" y="1529"/>
            <a:chExt cx="288" cy="283"/>
          </a:xfrm>
        </p:grpSpPr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529"/>
              <a:ext cx="288" cy="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639" y="1563"/>
              <a:ext cx="2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 sz="1400" b="1">
                  <a:solidFill>
                    <a:schemeClr val="hlink"/>
                  </a:solidFill>
                </a:rPr>
                <a:t>+</a:t>
              </a: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7698474" y="4378325"/>
            <a:ext cx="457200" cy="449262"/>
            <a:chOff x="3744" y="1241"/>
            <a:chExt cx="288" cy="283"/>
          </a:xfrm>
        </p:grpSpPr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241"/>
              <a:ext cx="288" cy="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3792" y="125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>
                  <a:solidFill>
                    <a:schemeClr val="hlink"/>
                  </a:solidFill>
                </a:rPr>
                <a:t>-</a:t>
              </a:r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241274" y="384492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022074" y="346392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107674" y="475932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421874" y="521652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793474" y="521652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326874" y="620712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384274" y="552132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574274" y="3844925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202674" y="3768725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 dirty="0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7927074" y="5230812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7138119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0770" y="1087820"/>
            <a:ext cx="8001000" cy="1216025"/>
          </a:xfrm>
        </p:spPr>
        <p:txBody>
          <a:bodyPr/>
          <a:lstStyle/>
          <a:p>
            <a:r>
              <a:rPr lang="es-AR" dirty="0"/>
              <a:t>Componentes Exógenos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22833" y="2535620"/>
            <a:ext cx="796766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600" smtClean="0"/>
              <a:t>Componentes que afectan otros componentes en el sistema pero que no son afectados por nada del sistema</a:t>
            </a:r>
          </a:p>
          <a:p>
            <a:r>
              <a:rPr lang="es-AR" sz="2600" smtClean="0"/>
              <a:t>Las flechas se dibujan desde estos componentes pero no hacia ellos</a:t>
            </a:r>
            <a:endParaRPr lang="es-AR" sz="2600"/>
          </a:p>
        </p:txBody>
      </p: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3647589" y="4413132"/>
            <a:ext cx="5518150" cy="1897062"/>
            <a:chOff x="1157" y="2565"/>
            <a:chExt cx="3476" cy="1195"/>
          </a:xfrm>
        </p:grpSpPr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1247" y="2565"/>
            <a:ext cx="3386" cy="1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Visio" r:id="rId6" imgW="4295419" imgH="1515420" progId="Visio.Drawing.11">
                    <p:embed/>
                  </p:oleObj>
                </mc:Choice>
                <mc:Fallback>
                  <p:oleObj name="Visio" r:id="rId6" imgW="4295419" imgH="15154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565"/>
                          <a:ext cx="3386" cy="11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157" y="3513"/>
              <a:ext cx="76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Luz solar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404" y="2873"/>
              <a:ext cx="1236" cy="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 dirty="0"/>
                <a:t>Luz solar que</a:t>
              </a:r>
            </a:p>
            <a:p>
              <a:pPr>
                <a:buFont typeface="Wingdings" pitchFamily="2" charset="2"/>
                <a:buNone/>
              </a:pPr>
              <a:r>
                <a:rPr lang="es-AR" dirty="0"/>
                <a:t>llega a c/planta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545" y="3017"/>
              <a:ext cx="1063" cy="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Densidad de </a:t>
              </a:r>
            </a:p>
            <a:p>
              <a:pPr>
                <a:buFont typeface="Wingdings" pitchFamily="2" charset="2"/>
                <a:buNone/>
              </a:pPr>
              <a:r>
                <a:rPr lang="es-AR"/>
                <a:t>plantas</a:t>
              </a: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299383" y="5784732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 sz="1400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204383" y="4413132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 sz="1400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213783" y="5632332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 sz="1400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6213783" y="5022732"/>
            <a:ext cx="466725" cy="452438"/>
            <a:chOff x="2748" y="3090"/>
            <a:chExt cx="294" cy="285"/>
          </a:xfrm>
        </p:grpSpPr>
        <p:pic>
          <p:nvPicPr>
            <p:cNvPr id="2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" y="3090"/>
              <a:ext cx="294" cy="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802" y="309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s-AR">
                  <a:solidFill>
                    <a:schemeClr val="hlink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09277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4098" y="891653"/>
            <a:ext cx="8001000" cy="1216025"/>
          </a:xfrm>
        </p:spPr>
        <p:txBody>
          <a:bodyPr/>
          <a:lstStyle/>
          <a:p>
            <a:r>
              <a:rPr lang="es-AR" dirty="0"/>
              <a:t>Demoras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70423" y="2339453"/>
            <a:ext cx="834866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smtClean="0"/>
              <a:t>Los sistemas responden a menudo “Con Retraso”</a:t>
            </a:r>
          </a:p>
          <a:p>
            <a:r>
              <a:rPr lang="es-AR" sz="2400" smtClean="0"/>
              <a:t>Ejemplo: cuando los árboles son plantados, la tasa de desmonte es “0”, hasta que los árboles crecen lo suficiente como para ser cortados</a:t>
            </a:r>
            <a:endParaRPr lang="es-AR" sz="240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573698" y="3936242"/>
            <a:ext cx="7391400" cy="2393950"/>
            <a:chOff x="480" y="2256"/>
            <a:chExt cx="4656" cy="1508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864" y="2256"/>
            <a:ext cx="4272" cy="1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Visio" r:id="rId6" imgW="4295419" imgH="1515420" progId="Visio.Drawing.11">
                    <p:embed/>
                  </p:oleObj>
                </mc:Choice>
                <mc:Fallback>
                  <p:oleObj name="Visio" r:id="rId6" imgW="4295419" imgH="15154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256"/>
                          <a:ext cx="4272" cy="1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120" y="2352"/>
              <a:ext cx="432" cy="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s-AR" sz="1400"/>
                <a:t>delay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488" y="2633"/>
              <a:ext cx="1488" cy="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 b="1"/>
                <a:t># de árboles</a:t>
              </a:r>
            </a:p>
            <a:p>
              <a:pPr>
                <a:buFont typeface="Wingdings" pitchFamily="2" charset="2"/>
                <a:buNone/>
              </a:pPr>
              <a:r>
                <a:rPr lang="es-AR" b="1"/>
                <a:t>creciendo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734" y="2804"/>
              <a:ext cx="130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 b="1"/>
                <a:t>Ritmo de corte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80" y="3332"/>
              <a:ext cx="173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 b="1"/>
                <a:t>Ritmo de plantación</a:t>
              </a:r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6799623" y="4792202"/>
            <a:ext cx="466725" cy="452438"/>
            <a:chOff x="2748" y="3090"/>
            <a:chExt cx="294" cy="285"/>
          </a:xfrm>
        </p:grpSpPr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" y="3090"/>
              <a:ext cx="294" cy="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02" y="309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s-AR">
                  <a:solidFill>
                    <a:schemeClr val="hlink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62969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6" name="Grupo 5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1028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86" y="1797213"/>
            <a:ext cx="2517228" cy="263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17429" y="4624005"/>
            <a:ext cx="2059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800" b="1">
                <a:solidFill>
                  <a:srgbClr val="AA1B51"/>
                </a:solidFill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3101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955" y="1087820"/>
            <a:ext cx="8001000" cy="1216025"/>
          </a:xfrm>
        </p:spPr>
        <p:txBody>
          <a:bodyPr/>
          <a:lstStyle/>
          <a:p>
            <a:r>
              <a:rPr lang="es-AR" sz="3400"/>
              <a:t>Modelado en la Dinámica de Sistemas. ¿Cómo trabajar?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036018" y="2535620"/>
            <a:ext cx="8001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100" dirty="0" smtClean="0"/>
              <a:t>Identificar el problema</a:t>
            </a:r>
          </a:p>
          <a:p>
            <a:r>
              <a:rPr lang="es-AR" sz="2100" dirty="0" smtClean="0"/>
              <a:t>Desarrollar una dinámica hipotética explicando las causas del problema</a:t>
            </a:r>
          </a:p>
          <a:p>
            <a:r>
              <a:rPr lang="es-AR" sz="2100" b="1" dirty="0" smtClean="0"/>
              <a:t>Crear la estructura básica a través de los grafos de causalidad</a:t>
            </a:r>
          </a:p>
          <a:p>
            <a:r>
              <a:rPr lang="es-AR" sz="2100" b="1" dirty="0" smtClean="0"/>
              <a:t>Ampliar los grafos de causalidad con más información</a:t>
            </a:r>
          </a:p>
          <a:p>
            <a:r>
              <a:rPr lang="es-AR" sz="2100" dirty="0" smtClean="0"/>
              <a:t>Convertir los grafos ampliados de causalidad en diagrama de flujo de Dinámica de Sistemas</a:t>
            </a:r>
          </a:p>
          <a:p>
            <a:r>
              <a:rPr lang="es-AR" sz="2100" dirty="0" smtClean="0"/>
              <a:t>Traducir los diagramas de flujo en sistemas de ecuaciones que serán resueltos por códigos apropiados</a:t>
            </a: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70840911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7123" y="1286805"/>
            <a:ext cx="8001000" cy="1216025"/>
          </a:xfrm>
        </p:spPr>
        <p:txBody>
          <a:bodyPr/>
          <a:lstStyle/>
          <a:p>
            <a:r>
              <a:rPr lang="es-AR"/>
              <a:t>Aspectos Críticos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09186" y="2734605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mtClean="0"/>
              <a:t>Pensar en términos de relaciones de causa-efecto</a:t>
            </a:r>
          </a:p>
          <a:p>
            <a:r>
              <a:rPr lang="es-AR" smtClean="0"/>
              <a:t>Enfocarse en las vinculaciones de realimentación (feedback) entre componentes del sistema</a:t>
            </a:r>
          </a:p>
          <a:p>
            <a:r>
              <a:rPr lang="es-AR" smtClean="0"/>
              <a:t>Determinar fronteras apropiadas para definir que debe ser incluido en el sistema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870121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869" y="1087820"/>
            <a:ext cx="8001000" cy="1216025"/>
          </a:xfrm>
        </p:spPr>
        <p:txBody>
          <a:bodyPr/>
          <a:lstStyle/>
          <a:p>
            <a:r>
              <a:rPr lang="es-AR" dirty="0"/>
              <a:t>Entendiendo Causa y Efecto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602932" y="2535620"/>
            <a:ext cx="8001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AR" altLang="ko-KR" sz="1800" smtClean="0">
                <a:ea typeface="Gulim" pitchFamily="34" charset="-127"/>
              </a:rPr>
              <a:t>El pensamiento causal es la clave para organizar las ideas en el estudio de la  Dinámica de Sistemas</a:t>
            </a:r>
          </a:p>
          <a:p>
            <a:pPr>
              <a:lnSpc>
                <a:spcPct val="80000"/>
              </a:lnSpc>
            </a:pPr>
            <a:endParaRPr lang="es-AR" sz="1800" smtClean="0"/>
          </a:p>
          <a:p>
            <a:pPr>
              <a:lnSpc>
                <a:spcPct val="80000"/>
              </a:lnSpc>
            </a:pPr>
            <a:r>
              <a:rPr lang="es-AR" sz="1800" smtClean="0"/>
              <a:t>Cómo alternativa de “Causa”, puede usarse “Afecta a” o “Influye en” para describir los componentes relacionados en el sistema</a:t>
            </a:r>
          </a:p>
          <a:p>
            <a:pPr>
              <a:lnSpc>
                <a:spcPct val="80000"/>
              </a:lnSpc>
            </a:pPr>
            <a:endParaRPr lang="es-AR" sz="1800" smtClean="0"/>
          </a:p>
          <a:p>
            <a:pPr>
              <a:lnSpc>
                <a:spcPct val="80000"/>
              </a:lnSpc>
            </a:pPr>
            <a:r>
              <a:rPr lang="es-AR" sz="1800" smtClean="0"/>
              <a:t>Algunas son inmediatas (ej. Leyes físicas)</a:t>
            </a:r>
          </a:p>
          <a:p>
            <a:pPr lvl="1">
              <a:lnSpc>
                <a:spcPct val="80000"/>
              </a:lnSpc>
            </a:pPr>
            <a:r>
              <a:rPr lang="es-AR" sz="1800" smtClean="0"/>
              <a:t>Más comida </a:t>
            </a:r>
            <a:r>
              <a:rPr lang="es-AR" sz="1800" smtClean="0">
                <a:sym typeface="Wingdings" pitchFamily="2" charset="2"/>
              </a:rPr>
              <a:t></a:t>
            </a:r>
            <a:r>
              <a:rPr lang="es-AR" sz="1800" smtClean="0"/>
              <a:t> peso</a:t>
            </a:r>
          </a:p>
          <a:p>
            <a:pPr lvl="1">
              <a:lnSpc>
                <a:spcPct val="80000"/>
              </a:lnSpc>
            </a:pPr>
            <a:r>
              <a:rPr lang="es-AR" sz="1800" smtClean="0"/>
              <a:t>Dinero </a:t>
            </a:r>
            <a:r>
              <a:rPr lang="es-AR" sz="1800" smtClean="0">
                <a:sym typeface="Wingdings" pitchFamily="2" charset="2"/>
              </a:rPr>
              <a:t></a:t>
            </a:r>
            <a:r>
              <a:rPr lang="es-AR" sz="1800" smtClean="0"/>
              <a:t> felicidad</a:t>
            </a:r>
          </a:p>
          <a:p>
            <a:pPr lvl="1">
              <a:lnSpc>
                <a:spcPct val="80000"/>
              </a:lnSpc>
            </a:pPr>
            <a:r>
              <a:rPr lang="es-AR" sz="1800" smtClean="0"/>
              <a:t>Fuego </a:t>
            </a:r>
            <a:r>
              <a:rPr lang="es-AR" sz="1800" smtClean="0">
                <a:sym typeface="Wingdings" pitchFamily="2" charset="2"/>
              </a:rPr>
              <a:t></a:t>
            </a:r>
            <a:r>
              <a:rPr lang="es-AR" sz="1800" smtClean="0"/>
              <a:t> humo</a:t>
            </a:r>
          </a:p>
          <a:p>
            <a:pPr>
              <a:lnSpc>
                <a:spcPct val="80000"/>
              </a:lnSpc>
            </a:pPr>
            <a:endParaRPr lang="es-AR" sz="1800" smtClean="0"/>
          </a:p>
          <a:p>
            <a:pPr>
              <a:lnSpc>
                <a:spcPct val="80000"/>
              </a:lnSpc>
            </a:pPr>
            <a:r>
              <a:rPr lang="es-AR" sz="1800" smtClean="0"/>
              <a:t>Algunas son menos directas (ej. sociología, economía)</a:t>
            </a:r>
          </a:p>
          <a:p>
            <a:pPr lvl="1">
              <a:lnSpc>
                <a:spcPct val="80000"/>
              </a:lnSpc>
            </a:pPr>
            <a:r>
              <a:rPr lang="es-AR" sz="1800" smtClean="0"/>
              <a:t>Usar cinturones de seguridad </a:t>
            </a:r>
            <a:r>
              <a:rPr lang="es-AR" sz="1800" smtClean="0">
                <a:sym typeface="Wingdings" pitchFamily="2" charset="2"/>
              </a:rPr>
              <a:t></a:t>
            </a:r>
            <a:r>
              <a:rPr lang="es-AR" sz="1800" smtClean="0"/>
              <a:t> reduce muertes</a:t>
            </a:r>
          </a:p>
          <a:p>
            <a:pPr lvl="1">
              <a:lnSpc>
                <a:spcPct val="80000"/>
              </a:lnSpc>
            </a:pPr>
            <a:r>
              <a:rPr lang="es-AR" sz="1800" smtClean="0"/>
              <a:t>Menos horas diarias de luz </a:t>
            </a:r>
            <a:r>
              <a:rPr lang="es-AR" sz="1800" smtClean="0">
                <a:sym typeface="Wingdings" pitchFamily="2" charset="2"/>
              </a:rPr>
              <a:t></a:t>
            </a:r>
            <a:r>
              <a:rPr lang="es-AR" sz="1800" smtClean="0"/>
              <a:t> aumenta la tasa de suicidios</a:t>
            </a:r>
            <a:endParaRPr lang="es-AR" sz="1800"/>
          </a:p>
        </p:txBody>
      </p:sp>
    </p:spTree>
    <p:extLst>
      <p:ext uri="{BB962C8B-B14F-4D97-AF65-F5344CB8AC3E}">
        <p14:creationId xmlns:p14="http://schemas.microsoft.com/office/powerpoint/2010/main" val="95524136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952" y="1286805"/>
            <a:ext cx="8001000" cy="1216025"/>
          </a:xfrm>
        </p:spPr>
        <p:txBody>
          <a:bodyPr/>
          <a:lstStyle/>
          <a:p>
            <a:r>
              <a:rPr lang="es-AR" dirty="0"/>
              <a:t>Realimentación (</a:t>
            </a:r>
            <a:r>
              <a:rPr lang="es-AR" dirty="0" err="1"/>
              <a:t>Feedback</a:t>
            </a:r>
            <a:r>
              <a:rPr lang="es-AR" dirty="0"/>
              <a:t>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532015" y="2734605"/>
            <a:ext cx="8001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AR" sz="2500" smtClean="0"/>
              <a:t>Pensar en términos de causa-efecto no es suficiente</a:t>
            </a:r>
          </a:p>
          <a:p>
            <a:pPr>
              <a:lnSpc>
                <a:spcPct val="80000"/>
              </a:lnSpc>
            </a:pPr>
            <a:r>
              <a:rPr lang="es-AR" sz="2500" smtClean="0"/>
              <a:t>Feedback: una causa inicial oscila a lo largo de una cadena de causalidad hasta re-afectarse a sí misma</a:t>
            </a:r>
          </a:p>
          <a:p>
            <a:pPr lvl="1">
              <a:lnSpc>
                <a:spcPct val="80000"/>
              </a:lnSpc>
            </a:pPr>
            <a:r>
              <a:rPr lang="es-AR" sz="2000" smtClean="0"/>
              <a:t>océano </a:t>
            </a:r>
            <a:r>
              <a:rPr lang="es-AR" sz="2000" smtClean="0">
                <a:sym typeface="Wingdings" pitchFamily="2" charset="2"/>
              </a:rPr>
              <a:t></a:t>
            </a:r>
            <a:r>
              <a:rPr lang="es-AR" sz="2000" smtClean="0"/>
              <a:t> evaporación </a:t>
            </a:r>
            <a:r>
              <a:rPr lang="es-AR" sz="2000" smtClean="0">
                <a:sym typeface="Wingdings" pitchFamily="2" charset="2"/>
              </a:rPr>
              <a:t></a:t>
            </a:r>
            <a:r>
              <a:rPr lang="es-AR" sz="2000" smtClean="0"/>
              <a:t> nubes </a:t>
            </a:r>
            <a:r>
              <a:rPr lang="es-AR" sz="2000" smtClean="0">
                <a:sym typeface="Wingdings" pitchFamily="2" charset="2"/>
              </a:rPr>
              <a:t></a:t>
            </a:r>
            <a:r>
              <a:rPr lang="es-AR" sz="2000" smtClean="0"/>
              <a:t> lluvia </a:t>
            </a:r>
            <a:r>
              <a:rPr lang="es-AR" sz="2000" smtClean="0">
                <a:sym typeface="Wingdings" pitchFamily="2" charset="2"/>
              </a:rPr>
              <a:t></a:t>
            </a:r>
            <a:r>
              <a:rPr lang="es-AR" sz="2000" smtClean="0"/>
              <a:t> océano </a:t>
            </a:r>
            <a:r>
              <a:rPr lang="es-AR" sz="2000" smtClean="0">
                <a:sym typeface="Wingdings" pitchFamily="2" charset="2"/>
              </a:rPr>
              <a:t></a:t>
            </a:r>
            <a:r>
              <a:rPr lang="es-AR" sz="2000" smtClean="0"/>
              <a:t> …</a:t>
            </a:r>
            <a:endParaRPr lang="es-AR" sz="2100" smtClean="0"/>
          </a:p>
          <a:p>
            <a:pPr>
              <a:lnSpc>
                <a:spcPct val="80000"/>
              </a:lnSpc>
            </a:pPr>
            <a:r>
              <a:rPr lang="es-AR" sz="2500" smtClean="0"/>
              <a:t>Otro elemento clave en la Dinámica de Sistemas es: investigar para identificar lazos cerrados de realimentación causal</a:t>
            </a:r>
          </a:p>
          <a:p>
            <a:pPr>
              <a:lnSpc>
                <a:spcPct val="80000"/>
              </a:lnSpc>
            </a:pPr>
            <a:r>
              <a:rPr lang="es-AR" sz="2500" smtClean="0"/>
              <a:t>Las más importantes influencias causales serán exactamente aquellas incluidas en un lazo cerrado de realimentación</a:t>
            </a:r>
          </a:p>
          <a:p>
            <a:pPr>
              <a:lnSpc>
                <a:spcPct val="80000"/>
              </a:lnSpc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1132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5362" y="1286805"/>
            <a:ext cx="8001000" cy="1216025"/>
          </a:xfrm>
        </p:spPr>
        <p:txBody>
          <a:bodyPr/>
          <a:lstStyle/>
          <a:p>
            <a:r>
              <a:rPr lang="es-AR" dirty="0"/>
              <a:t>Diagrama de Lazo Causal (CLD)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77425" y="2734605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mtClean="0"/>
              <a:t>Representa la estructura de realimentación del sistema</a:t>
            </a:r>
          </a:p>
          <a:p>
            <a:r>
              <a:rPr lang="es-AR" smtClean="0"/>
              <a:t>Captura</a:t>
            </a:r>
          </a:p>
          <a:p>
            <a:pPr lvl="1"/>
            <a:r>
              <a:rPr lang="es-AR" smtClean="0"/>
              <a:t>La hipótesis sobre las causas de la dinámica</a:t>
            </a:r>
          </a:p>
          <a:p>
            <a:pPr lvl="1"/>
            <a:r>
              <a:rPr lang="es-AR" smtClean="0"/>
              <a:t>Las realimentaciones importantes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624886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909833"/>
              </p:ext>
            </p:extLst>
          </p:nvPr>
        </p:nvGraphicFramePr>
        <p:xfrm>
          <a:off x="923925" y="3457957"/>
          <a:ext cx="457200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6" imgW="2600116" imgH="1508196" progId="Visio.Drawing.11">
                  <p:embed/>
                </p:oleObj>
              </mc:Choice>
              <mc:Fallback>
                <p:oleObj name="Visio" r:id="rId6" imgW="2600116" imgH="15081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457957"/>
                        <a:ext cx="4572000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907790"/>
              </p:ext>
            </p:extLst>
          </p:nvPr>
        </p:nvGraphicFramePr>
        <p:xfrm>
          <a:off x="6425084" y="3870340"/>
          <a:ext cx="2209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8" imgW="1133458" imgH="347517" progId="Visio.Drawing.11">
                  <p:embed/>
                </p:oleObj>
              </mc:Choice>
              <mc:Fallback>
                <p:oleObj name="Visio" r:id="rId8" imgW="1133458" imgH="3475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084" y="3870340"/>
                        <a:ext cx="2209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19586"/>
              </p:ext>
            </p:extLst>
          </p:nvPr>
        </p:nvGraphicFramePr>
        <p:xfrm>
          <a:off x="2030253" y="4755312"/>
          <a:ext cx="21336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10" imgW="1133458" imgH="347517" progId="Visio.Drawing.11">
                  <p:embed/>
                </p:oleObj>
              </mc:Choice>
              <mc:Fallback>
                <p:oleObj name="Visio" r:id="rId10" imgW="1133458" imgH="3475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253" y="4755312"/>
                        <a:ext cx="21336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568078" y="3501430"/>
            <a:ext cx="8528050" cy="2266950"/>
            <a:chOff x="388" y="1980"/>
            <a:chExt cx="5372" cy="1428"/>
          </a:xfrm>
        </p:grpSpPr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2592" y="1980"/>
            <a:ext cx="3168" cy="1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Visio" r:id="rId12" imgW="2600116" imgH="1171516" progId="Visio.Drawing.11">
                    <p:embed/>
                  </p:oleObj>
                </mc:Choice>
                <mc:Fallback>
                  <p:oleObj name="Visio" r:id="rId12" imgW="2600116" imgH="117151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980"/>
                          <a:ext cx="3168" cy="1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388" y="2649"/>
              <a:ext cx="71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 dirty="0"/>
                <a:t> Salario </a:t>
              </a:r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4609" y="2640"/>
              <a:ext cx="67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 dirty="0"/>
                <a:t> Sueño </a:t>
              </a:r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3024" y="2592"/>
              <a:ext cx="7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Cansado</a:t>
              </a: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1562" y="2592"/>
              <a:ext cx="112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s-AR"/>
                <a:t> Rendimiento </a:t>
              </a:r>
            </a:p>
          </p:txBody>
        </p:sp>
      </p:grpSp>
      <p:graphicFrame>
        <p:nvGraphicFramePr>
          <p:cNvPr id="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31986"/>
              </p:ext>
            </p:extLst>
          </p:nvPr>
        </p:nvGraphicFramePr>
        <p:xfrm>
          <a:off x="1896269" y="3895206"/>
          <a:ext cx="2209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14" imgW="1133458" imgH="347517" progId="Visio.Drawing.11">
                  <p:embed/>
                </p:oleObj>
              </mc:Choice>
              <mc:Fallback>
                <p:oleObj name="Visio" r:id="rId14" imgW="1133458" imgH="3475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269" y="3895206"/>
                        <a:ext cx="2209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807524"/>
              </p:ext>
            </p:extLst>
          </p:nvPr>
        </p:nvGraphicFramePr>
        <p:xfrm>
          <a:off x="6523314" y="4840772"/>
          <a:ext cx="21336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15" imgW="1133458" imgH="347517" progId="Visio.Drawing.11">
                  <p:embed/>
                </p:oleObj>
              </mc:Choice>
              <mc:Fallback>
                <p:oleObj name="Visio" r:id="rId15" imgW="1133458" imgH="3475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314" y="4840772"/>
                        <a:ext cx="21336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9956" y="1087820"/>
            <a:ext cx="8001000" cy="1216025"/>
          </a:xfrm>
        </p:spPr>
        <p:txBody>
          <a:bodyPr>
            <a:normAutofit fontScale="90000"/>
          </a:bodyPr>
          <a:lstStyle/>
          <a:p>
            <a:r>
              <a:rPr lang="es-AR" dirty="0"/>
              <a:t>Ejemplos de Diagramas de lazo Causal CLD</a:t>
            </a:r>
            <a:endParaRPr lang="es-AR" sz="2800" dirty="0">
              <a:ea typeface="Gulim" pitchFamily="34" charset="-127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1782019" y="2764220"/>
            <a:ext cx="4386262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altLang="ko-KR" sz="1900" smtClean="0">
                <a:ea typeface="Gulim" pitchFamily="34" charset="-127"/>
              </a:rPr>
              <a:t>Salario VS Rendimiento</a:t>
            </a:r>
            <a:endParaRPr lang="es-AR" sz="2000" smtClean="0"/>
          </a:p>
          <a:p>
            <a:pPr lvl="1"/>
            <a:r>
              <a:rPr lang="es-AR" sz="1800" smtClean="0"/>
              <a:t>Salario </a:t>
            </a:r>
            <a:r>
              <a:rPr lang="es-AR" sz="1800" smtClean="0">
                <a:sym typeface="Wingdings" pitchFamily="2" charset="2"/>
              </a:rPr>
              <a:t></a:t>
            </a:r>
            <a:r>
              <a:rPr lang="es-AR" sz="1800" smtClean="0"/>
              <a:t> Rendimiento</a:t>
            </a:r>
          </a:p>
          <a:p>
            <a:pPr lvl="1"/>
            <a:r>
              <a:rPr lang="es-AR" sz="1800" smtClean="0"/>
              <a:t>Rendimiento </a:t>
            </a:r>
            <a:r>
              <a:rPr lang="es-AR" sz="1800" smtClean="0">
                <a:sym typeface="Wingdings" pitchFamily="2" charset="2"/>
              </a:rPr>
              <a:t> Salario</a:t>
            </a:r>
            <a:endParaRPr lang="es-AR" sz="1800" dirty="0">
              <a:sym typeface="Wingdings" pitchFamily="2" charset="2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358781" y="2764220"/>
            <a:ext cx="39243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buFont typeface="Wingdings" pitchFamily="2" charset="2"/>
              <a:buChar char="o"/>
            </a:pPr>
            <a:r>
              <a:rPr lang="es-AR" altLang="ko-KR" sz="2100">
                <a:ea typeface="Gulim" pitchFamily="34" charset="-127"/>
              </a:rPr>
              <a:t>Cansado VS Sueño</a:t>
            </a:r>
            <a:endParaRPr lang="es-AR" sz="2000"/>
          </a:p>
          <a:p>
            <a:pPr marL="908050" lvl="1" indent="-436563">
              <a:buFont typeface="Wingdings" pitchFamily="2" charset="2"/>
              <a:buChar char="n"/>
            </a:pPr>
            <a:r>
              <a:rPr lang="es-AR"/>
              <a:t>Cansado </a:t>
            </a:r>
            <a:r>
              <a:rPr lang="es-AR">
                <a:sym typeface="Wingdings" pitchFamily="2" charset="2"/>
              </a:rPr>
              <a:t></a:t>
            </a:r>
            <a:r>
              <a:rPr lang="es-AR"/>
              <a:t> Sueño</a:t>
            </a:r>
          </a:p>
          <a:p>
            <a:pPr marL="908050" lvl="1" indent="-436563">
              <a:buFont typeface="Wingdings" pitchFamily="2" charset="2"/>
              <a:buChar char="n"/>
            </a:pPr>
            <a:r>
              <a:rPr lang="es-AR"/>
              <a:t>Sueño </a:t>
            </a:r>
            <a:r>
              <a:rPr lang="es-AR">
                <a:sym typeface="Wingdings" pitchFamily="2" charset="2"/>
              </a:rPr>
              <a:t></a:t>
            </a:r>
            <a:r>
              <a:rPr lang="es-AR"/>
              <a:t> Cansado</a:t>
            </a:r>
          </a:p>
        </p:txBody>
      </p:sp>
    </p:spTree>
    <p:extLst>
      <p:ext uri="{BB962C8B-B14F-4D97-AF65-F5344CB8AC3E}">
        <p14:creationId xmlns:p14="http://schemas.microsoft.com/office/powerpoint/2010/main" val="125436421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419" y="1125264"/>
            <a:ext cx="8001000" cy="1216025"/>
          </a:xfrm>
        </p:spPr>
        <p:txBody>
          <a:bodyPr/>
          <a:lstStyle/>
          <a:p>
            <a:r>
              <a:rPr lang="es-AR" sz="3000" dirty="0"/>
              <a:t>Expandiendo el Lazo CLD 1</a:t>
            </a:r>
            <a:br>
              <a:rPr lang="es-AR" sz="3000" dirty="0"/>
            </a:br>
            <a:r>
              <a:rPr lang="es-AR" sz="3000" dirty="0"/>
              <a:t>(Etiquetar la polaridad de la conexión)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36482" y="2573064"/>
            <a:ext cx="8001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smtClean="0"/>
              <a:t>Señalar: agregar el signo ‘+’ o ‘–’ en cada flecha para acarrear más información</a:t>
            </a:r>
          </a:p>
          <a:p>
            <a:endParaRPr lang="es-AR" sz="2400" smtClean="0"/>
          </a:p>
          <a:p>
            <a:r>
              <a:rPr lang="es-AR" sz="2400" smtClean="0"/>
              <a:t>Se usa ‘+’ si hay realimentación positiva, un aumento de la causa provoca un aumento en el efecto, y una disminución en la causa una disminución en el efecto</a:t>
            </a:r>
            <a:endParaRPr lang="es-AR" sz="2400" i="1" smtClean="0"/>
          </a:p>
          <a:p>
            <a:endParaRPr lang="es-AR" sz="2400" smtClean="0"/>
          </a:p>
          <a:p>
            <a:r>
              <a:rPr lang="es-AR" sz="2400" smtClean="0"/>
              <a:t>Se usa ‘-’ si hay realimentación negativa, un aumento en la causa da una disminución en el efecto, y viceversa</a:t>
            </a:r>
            <a:endParaRPr lang="es-AR" sz="2400" i="1"/>
          </a:p>
        </p:txBody>
      </p:sp>
    </p:spTree>
    <p:extLst>
      <p:ext uri="{BB962C8B-B14F-4D97-AF65-F5344CB8AC3E}">
        <p14:creationId xmlns:p14="http://schemas.microsoft.com/office/powerpoint/2010/main" val="3051479290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o 15"/>
          <p:cNvGrpSpPr/>
          <p:nvPr/>
        </p:nvGrpSpPr>
        <p:grpSpPr>
          <a:xfrm>
            <a:off x="2190465" y="3171968"/>
            <a:ext cx="8528050" cy="2266950"/>
            <a:chOff x="457200" y="2667000"/>
            <a:chExt cx="8528050" cy="2266950"/>
          </a:xfrm>
        </p:grpSpPr>
        <p:grpSp>
          <p:nvGrpSpPr>
            <p:cNvPr id="17" name="Grupo 16"/>
            <p:cNvGrpSpPr/>
            <p:nvPr/>
          </p:nvGrpSpPr>
          <p:grpSpPr>
            <a:xfrm>
              <a:off x="1143000" y="4221163"/>
              <a:ext cx="2286000" cy="655637"/>
              <a:chOff x="1143000" y="4221163"/>
              <a:chExt cx="2286000" cy="655637"/>
            </a:xfrm>
          </p:grpSpPr>
          <p:graphicFrame>
            <p:nvGraphicFramePr>
              <p:cNvPr id="24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8587416"/>
                  </p:ext>
                </p:extLst>
              </p:nvPr>
            </p:nvGraphicFramePr>
            <p:xfrm>
              <a:off x="1295400" y="4221163"/>
              <a:ext cx="2133600" cy="655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0" name="Visio" r:id="rId6" imgW="1133458" imgH="347517" progId="Visio.Drawing.11">
                      <p:embed/>
                    </p:oleObj>
                  </mc:Choice>
                  <mc:Fallback>
                    <p:oleObj name="Visio" r:id="rId6" imgW="1133458" imgH="347517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5400" y="4221163"/>
                            <a:ext cx="2133600" cy="655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143000" y="4351338"/>
                <a:ext cx="371475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s-AR" dirty="0">
                    <a:solidFill>
                      <a:schemeClr val="hlink"/>
                    </a:solidFill>
                  </a:rPr>
                  <a:t>+</a:t>
                </a:r>
              </a:p>
            </p:txBody>
          </p:sp>
        </p:grp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457200" y="2667000"/>
              <a:ext cx="8528050" cy="2266950"/>
              <a:chOff x="388" y="1980"/>
              <a:chExt cx="5372" cy="1428"/>
            </a:xfrm>
          </p:grpSpPr>
          <p:graphicFrame>
            <p:nvGraphicFramePr>
              <p:cNvPr id="19" name="Object 22"/>
              <p:cNvGraphicFramePr>
                <a:graphicFrameLocks noChangeAspect="1"/>
              </p:cNvGraphicFramePr>
              <p:nvPr/>
            </p:nvGraphicFramePr>
            <p:xfrm>
              <a:off x="2592" y="1980"/>
              <a:ext cx="3168" cy="1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1" name="Visio" r:id="rId8" imgW="2600116" imgH="1171516" progId="Visio.Drawing.11">
                      <p:embed/>
                    </p:oleObj>
                  </mc:Choice>
                  <mc:Fallback>
                    <p:oleObj name="Visio" r:id="rId8" imgW="2600116" imgH="1171516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980"/>
                            <a:ext cx="3168" cy="1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388" y="2649"/>
                <a:ext cx="71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s-AR" dirty="0"/>
                  <a:t> Salario </a:t>
                </a:r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4609" y="2640"/>
                <a:ext cx="724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s-AR" dirty="0"/>
                  <a:t> </a:t>
                </a:r>
                <a:r>
                  <a:rPr lang="es-AR" dirty="0" smtClean="0"/>
                  <a:t>Dormir </a:t>
                </a:r>
                <a:endParaRPr lang="es-AR" dirty="0"/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3024" y="2592"/>
                <a:ext cx="73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s-AR"/>
                  <a:t>Cansado</a:t>
                </a:r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1562" y="2592"/>
                <a:ext cx="112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s-AR" dirty="0"/>
                  <a:t> Rendimiento </a:t>
                </a:r>
              </a:p>
            </p:txBody>
          </p:sp>
        </p:grpSp>
      </p:grpSp>
      <p:graphicFrame>
        <p:nvGraphicFramePr>
          <p:cNvPr id="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452313"/>
              </p:ext>
            </p:extLst>
          </p:nvPr>
        </p:nvGraphicFramePr>
        <p:xfrm>
          <a:off x="7058843" y="3578559"/>
          <a:ext cx="2209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10" imgW="1133458" imgH="338486" progId="Visio.Drawing.11">
                  <p:embed/>
                </p:oleObj>
              </mc:Choice>
              <mc:Fallback>
                <p:oleObj name="Visio" r:id="rId10" imgW="1133458" imgH="3384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843" y="3578559"/>
                        <a:ext cx="2209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839410"/>
              </p:ext>
            </p:extLst>
          </p:nvPr>
        </p:nvGraphicFramePr>
        <p:xfrm>
          <a:off x="7068368" y="4569159"/>
          <a:ext cx="22002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12" imgW="1133458" imgH="310670" progId="Visio.Drawing.11">
                  <p:embed/>
                </p:oleObj>
              </mc:Choice>
              <mc:Fallback>
                <p:oleObj name="Visio" r:id="rId12" imgW="1133458" imgH="3106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368" y="4569159"/>
                        <a:ext cx="22002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8963843" y="3448384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058843" y="4896184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>
                <a:solidFill>
                  <a:schemeClr val="hlink"/>
                </a:solidFill>
              </a:rPr>
              <a:t>-</a:t>
            </a:r>
          </a:p>
        </p:txBody>
      </p:sp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323865"/>
              </p:ext>
            </p:extLst>
          </p:nvPr>
        </p:nvGraphicFramePr>
        <p:xfrm>
          <a:off x="2717029" y="3340290"/>
          <a:ext cx="2209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14" imgW="1133458" imgH="347517" progId="Visio.Drawing.11">
                  <p:embed/>
                </p:oleObj>
              </mc:Choice>
              <mc:Fallback>
                <p:oleObj name="Visio" r:id="rId14" imgW="1133458" imgH="3475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29" y="3340290"/>
                        <a:ext cx="2209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698229" y="3424428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s-AR" dirty="0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2" name="Rectangle 18"/>
          <p:cNvSpPr>
            <a:spLocks noGrp="1" noChangeArrowheads="1"/>
          </p:cNvSpPr>
          <p:nvPr>
            <p:ph type="title"/>
          </p:nvPr>
        </p:nvSpPr>
        <p:spPr>
          <a:xfrm>
            <a:off x="1841215" y="1148655"/>
            <a:ext cx="8001000" cy="1216025"/>
          </a:xfrm>
        </p:spPr>
        <p:txBody>
          <a:bodyPr/>
          <a:lstStyle/>
          <a:p>
            <a:r>
              <a:rPr lang="es-AR" dirty="0"/>
              <a:t>Arcos con Signos</a:t>
            </a:r>
          </a:p>
        </p:txBody>
      </p:sp>
    </p:spTree>
    <p:extLst>
      <p:ext uri="{BB962C8B-B14F-4D97-AF65-F5344CB8AC3E}">
        <p14:creationId xmlns:p14="http://schemas.microsoft.com/office/powerpoint/2010/main" val="288569814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1084</Words>
  <Application>Microsoft Office PowerPoint</Application>
  <PresentationFormat>Panorámica</PresentationFormat>
  <Paragraphs>232</Paragraphs>
  <Slides>18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Gulim</vt:lpstr>
      <vt:lpstr>Arial</vt:lpstr>
      <vt:lpstr>Calibri</vt:lpstr>
      <vt:lpstr>Calibri Light</vt:lpstr>
      <vt:lpstr>Wingdings</vt:lpstr>
      <vt:lpstr>Tema de Office</vt:lpstr>
      <vt:lpstr>Visio</vt:lpstr>
      <vt:lpstr>Presentación de PowerPoint</vt:lpstr>
      <vt:lpstr>Modelado en la Dinámica de Sistemas. ¿Cómo trabajar?</vt:lpstr>
      <vt:lpstr>Aspectos Críticos</vt:lpstr>
      <vt:lpstr>Entendiendo Causa y Efecto</vt:lpstr>
      <vt:lpstr>Realimentación (Feedback)</vt:lpstr>
      <vt:lpstr>Diagrama de Lazo Causal (CLD)</vt:lpstr>
      <vt:lpstr>Ejemplos de Diagramas de lazo Causal CLD</vt:lpstr>
      <vt:lpstr>Expandiendo el Lazo CLD 1 (Etiquetar la polaridad de la conexión)</vt:lpstr>
      <vt:lpstr>Arcos con Signos</vt:lpstr>
      <vt:lpstr>Expandiendo el Lazo CLD 2 (Determinar la Polaridad del Lazo)</vt:lpstr>
      <vt:lpstr>CLD con un loop (lazo) de realimentación positiva</vt:lpstr>
      <vt:lpstr>CLD Con un loop de realimentación negativa</vt:lpstr>
      <vt:lpstr>Loop Dominante</vt:lpstr>
      <vt:lpstr>CLD con loop de realimentación combinados (Crecimiento Poblacional)</vt:lpstr>
      <vt:lpstr>CLD con lazos de realimentación en red (Biosfera Auto-Regulada)</vt:lpstr>
      <vt:lpstr>Componentes Exógenos</vt:lpstr>
      <vt:lpstr>Demoras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BEFIIS</dc:creator>
  <cp:lastModifiedBy>jjjjjjjjjjjjjjjjjjjj</cp:lastModifiedBy>
  <cp:revision>66</cp:revision>
  <dcterms:created xsi:type="dcterms:W3CDTF">2019-03-20T14:48:49Z</dcterms:created>
  <dcterms:modified xsi:type="dcterms:W3CDTF">2019-05-20T04:37:44Z</dcterms:modified>
</cp:coreProperties>
</file>